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50"/>
  </p:normalViewPr>
  <p:slideViewPr>
    <p:cSldViewPr snapToGrid="0">
      <p:cViewPr varScale="1">
        <p:scale>
          <a:sx n="115" d="100"/>
          <a:sy n="115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40C32-C2CA-B548-82E8-E165EDC79C38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83AB7-99E7-0147-BE76-DFC1AA8AE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60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83AB7-99E7-0147-BE76-DFC1AA8AE8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10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83AB7-99E7-0147-BE76-DFC1AA8AE8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75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83AB7-99E7-0147-BE76-DFC1AA8AE8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95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83AB7-99E7-0147-BE76-DFC1AA8AE8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73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83AB7-99E7-0147-BE76-DFC1AA8AE8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58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83AB7-99E7-0147-BE76-DFC1AA8AE8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1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83AB7-99E7-0147-BE76-DFC1AA8AE83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40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83AB7-99E7-0147-BE76-DFC1AA8AE8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59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05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22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36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42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37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30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27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80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29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628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3D5BBCC-7F99-EA4B-BED6-63F295D5D420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92A50D6-361C-4841-9597-680448A48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374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ráva, venku, obloha, mrak&#10;&#10;Popis byl vytvořen automaticky">
            <a:extLst>
              <a:ext uri="{FF2B5EF4-FFF2-40B4-BE49-F238E27FC236}">
                <a16:creationId xmlns:a16="http://schemas.microsoft.com/office/drawing/2014/main" id="{652F3C35-205B-AFD5-E9D2-F9A34DAC7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05" b="19429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C30D3A2-C84B-8848-E514-D675FCE68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733904"/>
            <a:ext cx="8991600" cy="12844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b="1" dirty="0"/>
              <a:t>HAUSER CZ S.R.O.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E31A22-F4C5-C700-9C88-EC684B9F2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8150" y="6174426"/>
            <a:ext cx="3210306" cy="683564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bg1"/>
                </a:solidFill>
              </a:rPr>
              <a:t>Nicola Gennertová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solidFill>
                  <a:schemeClr val="bg1"/>
                </a:solidFill>
              </a:rPr>
              <a:t>učo 31891</a:t>
            </a:r>
          </a:p>
        </p:txBody>
      </p:sp>
      <p:pic>
        <p:nvPicPr>
          <p:cNvPr id="8" name="Obrázek 7" descr="Obsah obrázku tráva, venku, obloha, mrak&#10;&#10;Popis byl vytvořen automaticky">
            <a:extLst>
              <a:ext uri="{FF2B5EF4-FFF2-40B4-BE49-F238E27FC236}">
                <a16:creationId xmlns:a16="http://schemas.microsoft.com/office/drawing/2014/main" id="{C4202122-76CD-0B2E-3051-B4127C938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05" b="19429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7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>
            <a:extLst>
              <a:ext uri="{FF2B5EF4-FFF2-40B4-BE49-F238E27FC236}">
                <a16:creationId xmlns:a16="http://schemas.microsoft.com/office/drawing/2014/main" id="{BE0AFCF7-1899-4159-5A9C-22566F4E0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3798770" cy="12398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ČESKÁ FIRMA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VZNIK 1998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VÍCE JAK 30 ZAMĚSTNANCŮ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ZAKÁZKOVÁ VÝROBA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LOAJÁLNÍ ODBĚRATELÉ</a:t>
            </a:r>
          </a:p>
        </p:txBody>
      </p:sp>
      <p:pic>
        <p:nvPicPr>
          <p:cNvPr id="17" name="Obrázek 16" descr="Obsah obrázku tráva, venku, ve vzduchu, Letecké snímkování&#10;&#10;Popis byl vytvořen automaticky">
            <a:extLst>
              <a:ext uri="{FF2B5EF4-FFF2-40B4-BE49-F238E27FC236}">
                <a16:creationId xmlns:a16="http://schemas.microsoft.com/office/drawing/2014/main" id="{A8E8721F-2A34-F9D9-AFB8-D252AA93D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9" b="22303"/>
          <a:stretch/>
        </p:blipFill>
        <p:spPr>
          <a:xfrm>
            <a:off x="0" y="3420046"/>
            <a:ext cx="6095999" cy="34334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CD78705-CEBF-6808-3CA2-7FFE390F5A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1" b="41027"/>
          <a:stretch/>
        </p:blipFill>
        <p:spPr>
          <a:xfrm>
            <a:off x="3886" y="-4472"/>
            <a:ext cx="6092113" cy="3424518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08B56A65-4F88-75E9-0515-40BECB7750BA}"/>
              </a:ext>
            </a:extLst>
          </p:cNvPr>
          <p:cNvSpPr/>
          <p:nvPr/>
        </p:nvSpPr>
        <p:spPr>
          <a:xfrm>
            <a:off x="6943723" y="714375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ČESKÁ FIRMA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1041FF1-F248-5236-6A55-30B3EF6FD01D}"/>
              </a:ext>
            </a:extLst>
          </p:cNvPr>
          <p:cNvSpPr/>
          <p:nvPr/>
        </p:nvSpPr>
        <p:spPr>
          <a:xfrm>
            <a:off x="6943725" y="1852613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VZNIK 1998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F4C3A4D8-1FF5-9441-704A-07207279A66D}"/>
              </a:ext>
            </a:extLst>
          </p:cNvPr>
          <p:cNvSpPr/>
          <p:nvPr/>
        </p:nvSpPr>
        <p:spPr>
          <a:xfrm>
            <a:off x="6943724" y="2990851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VÍCE JAK 30 ZAMĚSTNANCŮ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355BC9F-9B05-C4B8-51BF-C4D2D665FBA1}"/>
              </a:ext>
            </a:extLst>
          </p:cNvPr>
          <p:cNvSpPr/>
          <p:nvPr/>
        </p:nvSpPr>
        <p:spPr>
          <a:xfrm>
            <a:off x="6943723" y="4129089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ZAKÁZKOVÁ VÝROBA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7E1B38B-171B-993A-5C2A-7A5C2989B037}"/>
              </a:ext>
            </a:extLst>
          </p:cNvPr>
          <p:cNvSpPr/>
          <p:nvPr/>
        </p:nvSpPr>
        <p:spPr>
          <a:xfrm>
            <a:off x="6943722" y="5300667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LOAJÁLNÍ ODBĚRATELÉ</a:t>
            </a:r>
          </a:p>
        </p:txBody>
      </p:sp>
    </p:spTree>
    <p:extLst>
      <p:ext uri="{BB962C8B-B14F-4D97-AF65-F5344CB8AC3E}">
        <p14:creationId xmlns:p14="http://schemas.microsoft.com/office/powerpoint/2010/main" val="32710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>
            <a:extLst>
              <a:ext uri="{FF2B5EF4-FFF2-40B4-BE49-F238E27FC236}">
                <a16:creationId xmlns:a16="http://schemas.microsoft.com/office/drawing/2014/main" id="{BE0AFCF7-1899-4159-5A9C-22566F4E0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3798770" cy="12398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ČESKÁ FIRMA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VZNIK 1998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VÍCE JAK 30 ZAMĚSTNANCŮ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ZAKÁZKOVÁ VÝROBA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LOAJÁLNÍ ODBĚRATELÉ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1041FF1-F248-5236-6A55-30B3EF6FD01D}"/>
              </a:ext>
            </a:extLst>
          </p:cNvPr>
          <p:cNvSpPr/>
          <p:nvPr/>
        </p:nvSpPr>
        <p:spPr>
          <a:xfrm>
            <a:off x="6943719" y="1134653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PREMIER SYSTÉM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F4C3A4D8-1FF5-9441-704A-07207279A66D}"/>
              </a:ext>
            </a:extLst>
          </p:cNvPr>
          <p:cNvSpPr/>
          <p:nvPr/>
        </p:nvSpPr>
        <p:spPr>
          <a:xfrm>
            <a:off x="6943719" y="2348889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FAKTURACE,  ARCHIVACE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355BC9F-9B05-C4B8-51BF-C4D2D665FBA1}"/>
              </a:ext>
            </a:extLst>
          </p:cNvPr>
          <p:cNvSpPr/>
          <p:nvPr/>
        </p:nvSpPr>
        <p:spPr>
          <a:xfrm>
            <a:off x="6943718" y="3594986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SKLADOVÉ KARTY, PŘÍJEMKY</a:t>
            </a:r>
          </a:p>
        </p:txBody>
      </p:sp>
      <p:sp>
        <p:nvSpPr>
          <p:cNvPr id="3" name="Obdélník 2" descr="Počítač">
            <a:extLst>
              <a:ext uri="{FF2B5EF4-FFF2-40B4-BE49-F238E27FC236}">
                <a16:creationId xmlns:a16="http://schemas.microsoft.com/office/drawing/2014/main" id="{D2FA5A4E-F28D-30AA-5DBB-6FE5AF7ACFA5}"/>
              </a:ext>
            </a:extLst>
          </p:cNvPr>
          <p:cNvSpPr/>
          <p:nvPr/>
        </p:nvSpPr>
        <p:spPr>
          <a:xfrm>
            <a:off x="7130178" y="1292339"/>
            <a:ext cx="799240" cy="84729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4" name="Obdélník 3" descr="Drawing Compass">
            <a:extLst>
              <a:ext uri="{FF2B5EF4-FFF2-40B4-BE49-F238E27FC236}">
                <a16:creationId xmlns:a16="http://schemas.microsoft.com/office/drawing/2014/main" id="{3D14B699-DC9E-DD91-DB43-D5E7E6ACD33C}"/>
              </a:ext>
            </a:extLst>
          </p:cNvPr>
          <p:cNvSpPr/>
          <p:nvPr/>
        </p:nvSpPr>
        <p:spPr>
          <a:xfrm>
            <a:off x="6943718" y="2463774"/>
            <a:ext cx="799241" cy="79924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75317"/>
              <a:satOff val="-14450"/>
              <a:lumOff val="205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5" name="Obdélník 4" descr="Playing Cards">
            <a:extLst>
              <a:ext uri="{FF2B5EF4-FFF2-40B4-BE49-F238E27FC236}">
                <a16:creationId xmlns:a16="http://schemas.microsoft.com/office/drawing/2014/main" id="{4CFC1528-0D31-F341-E4E3-C40FC836D7E8}"/>
              </a:ext>
            </a:extLst>
          </p:cNvPr>
          <p:cNvSpPr/>
          <p:nvPr/>
        </p:nvSpPr>
        <p:spPr>
          <a:xfrm>
            <a:off x="6943718" y="3767295"/>
            <a:ext cx="799241" cy="799241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150635"/>
              <a:satOff val="-28901"/>
              <a:lumOff val="411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002D6E1-222B-B6F8-9475-F5906ED76D81}"/>
              </a:ext>
            </a:extLst>
          </p:cNvPr>
          <p:cNvSpPr txBox="1">
            <a:spLocks/>
          </p:cNvSpPr>
          <p:nvPr/>
        </p:nvSpPr>
        <p:spPr bwMode="blackWhite">
          <a:xfrm>
            <a:off x="792774" y="1166810"/>
            <a:ext cx="4995360" cy="4532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FINANČNÍ ÚČETNICTVÍ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E9E87EF-4A41-AC62-40EB-A48D2D035BA8}"/>
              </a:ext>
            </a:extLst>
          </p:cNvPr>
          <p:cNvSpPr/>
          <p:nvPr/>
        </p:nvSpPr>
        <p:spPr>
          <a:xfrm>
            <a:off x="6943717" y="4888039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POPTÁVKY, NABÍDKY</a:t>
            </a:r>
          </a:p>
        </p:txBody>
      </p:sp>
      <p:cxnSp>
        <p:nvCxnSpPr>
          <p:cNvPr id="13" name="Pravoúhlá spojnice 12">
            <a:extLst>
              <a:ext uri="{FF2B5EF4-FFF2-40B4-BE49-F238E27FC236}">
                <a16:creationId xmlns:a16="http://schemas.microsoft.com/office/drawing/2014/main" id="{AF32E628-D54A-0092-99C2-2BFB63469DBD}"/>
              </a:ext>
            </a:extLst>
          </p:cNvPr>
          <p:cNvCxnSpPr>
            <a:cxnSpLocks/>
          </p:cNvCxnSpPr>
          <p:nvPr/>
        </p:nvCxnSpPr>
        <p:spPr>
          <a:xfrm>
            <a:off x="7130178" y="5181598"/>
            <a:ext cx="744026" cy="41084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>
            <a:extLst>
              <a:ext uri="{FF2B5EF4-FFF2-40B4-BE49-F238E27FC236}">
                <a16:creationId xmlns:a16="http://schemas.microsoft.com/office/drawing/2014/main" id="{BE0AFCF7-1899-4159-5A9C-22566F4E0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3798770" cy="12398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ČESKÁ FIRMA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VZNIK 1998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VÍCE JAK 30 ZAMĚSTNANCŮ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ZAKÁZKOVÁ VÝROBA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LOAJÁLNÍ ODBĚRATELÉ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1041FF1-F248-5236-6A55-30B3EF6FD01D}"/>
              </a:ext>
            </a:extLst>
          </p:cNvPr>
          <p:cNvSpPr/>
          <p:nvPr/>
        </p:nvSpPr>
        <p:spPr>
          <a:xfrm>
            <a:off x="6943718" y="1494213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PŘÍPRAVA PODKLADŮ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F4C3A4D8-1FF5-9441-704A-07207279A66D}"/>
              </a:ext>
            </a:extLst>
          </p:cNvPr>
          <p:cNvSpPr/>
          <p:nvPr/>
        </p:nvSpPr>
        <p:spPr>
          <a:xfrm>
            <a:off x="6943719" y="2739510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  		SYSTÉM STRATEGICKÉHO ŘÍZENÍ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355BC9F-9B05-C4B8-51BF-C4D2D665FBA1}"/>
              </a:ext>
            </a:extLst>
          </p:cNvPr>
          <p:cNvSpPr/>
          <p:nvPr/>
        </p:nvSpPr>
        <p:spPr>
          <a:xfrm>
            <a:off x="6943719" y="4004832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	EVIDENCE ZAKÁZEK DO STŘEDISEK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002D6E1-222B-B6F8-9475-F5906ED76D81}"/>
              </a:ext>
            </a:extLst>
          </p:cNvPr>
          <p:cNvSpPr txBox="1">
            <a:spLocks/>
          </p:cNvSpPr>
          <p:nvPr/>
        </p:nvSpPr>
        <p:spPr bwMode="blackWhite">
          <a:xfrm>
            <a:off x="792774" y="1166810"/>
            <a:ext cx="4995360" cy="4532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STRATEGICKÉ</a:t>
            </a:r>
          </a:p>
          <a:p>
            <a:r>
              <a:rPr lang="cs-CZ" dirty="0"/>
              <a:t>ŘÍZENÍ</a:t>
            </a:r>
          </a:p>
        </p:txBody>
      </p:sp>
      <p:sp>
        <p:nvSpPr>
          <p:cNvPr id="2" name="Obdélník 1" descr="Kontrolní seznam">
            <a:extLst>
              <a:ext uri="{FF2B5EF4-FFF2-40B4-BE49-F238E27FC236}">
                <a16:creationId xmlns:a16="http://schemas.microsoft.com/office/drawing/2014/main" id="{69AC0217-E1CE-B0FE-2870-84415286E919}"/>
              </a:ext>
            </a:extLst>
          </p:cNvPr>
          <p:cNvSpPr/>
          <p:nvPr/>
        </p:nvSpPr>
        <p:spPr>
          <a:xfrm>
            <a:off x="7038103" y="1583942"/>
            <a:ext cx="792093" cy="79209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Obdélník 5" descr="Auto">
            <a:extLst>
              <a:ext uri="{FF2B5EF4-FFF2-40B4-BE49-F238E27FC236}">
                <a16:creationId xmlns:a16="http://schemas.microsoft.com/office/drawing/2014/main" id="{75794759-9897-7201-2B38-8D5B42009A12}"/>
              </a:ext>
            </a:extLst>
          </p:cNvPr>
          <p:cNvSpPr/>
          <p:nvPr/>
        </p:nvSpPr>
        <p:spPr>
          <a:xfrm>
            <a:off x="7062671" y="2829238"/>
            <a:ext cx="742956" cy="79209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bdélník 7" descr="Magnifying glass">
            <a:extLst>
              <a:ext uri="{FF2B5EF4-FFF2-40B4-BE49-F238E27FC236}">
                <a16:creationId xmlns:a16="http://schemas.microsoft.com/office/drawing/2014/main" id="{54C3D08F-B68B-C1B8-A31C-83231B374DA9}"/>
              </a:ext>
            </a:extLst>
          </p:cNvPr>
          <p:cNvSpPr/>
          <p:nvPr/>
        </p:nvSpPr>
        <p:spPr>
          <a:xfrm>
            <a:off x="6943718" y="4180398"/>
            <a:ext cx="792093" cy="79209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19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>
            <a:extLst>
              <a:ext uri="{FF2B5EF4-FFF2-40B4-BE49-F238E27FC236}">
                <a16:creationId xmlns:a16="http://schemas.microsoft.com/office/drawing/2014/main" id="{BE0AFCF7-1899-4159-5A9C-22566F4E0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3798770" cy="12398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ČESKÁ FIRMA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VZNIK 1998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VÍCE JAK 30 ZAMĚSTNANCŮ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ZAKÁZKOVÁ VÝROBA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LOAJÁLNÍ ODBĚRATELÉ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1041FF1-F248-5236-6A55-30B3EF6FD01D}"/>
              </a:ext>
            </a:extLst>
          </p:cNvPr>
          <p:cNvSpPr/>
          <p:nvPr/>
        </p:nvSpPr>
        <p:spPr>
          <a:xfrm>
            <a:off x="6943716" y="1125510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	 VNITROPODNIKOVÉ DOKUMENTY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F4C3A4D8-1FF5-9441-704A-07207279A66D}"/>
              </a:ext>
            </a:extLst>
          </p:cNvPr>
          <p:cNvSpPr/>
          <p:nvPr/>
        </p:nvSpPr>
        <p:spPr>
          <a:xfrm>
            <a:off x="6943716" y="2455218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 UPOMÍNKY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355BC9F-9B05-C4B8-51BF-C4D2D665FBA1}"/>
              </a:ext>
            </a:extLst>
          </p:cNvPr>
          <p:cNvSpPr/>
          <p:nvPr/>
        </p:nvSpPr>
        <p:spPr>
          <a:xfrm>
            <a:off x="6943717" y="4808040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INVESTICE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002D6E1-222B-B6F8-9475-F5906ED76D81}"/>
              </a:ext>
            </a:extLst>
          </p:cNvPr>
          <p:cNvSpPr txBox="1">
            <a:spLocks/>
          </p:cNvSpPr>
          <p:nvPr/>
        </p:nvSpPr>
        <p:spPr bwMode="blackWhite">
          <a:xfrm>
            <a:off x="792774" y="1166810"/>
            <a:ext cx="4995360" cy="4532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FINANCE</a:t>
            </a:r>
          </a:p>
          <a:p>
            <a:r>
              <a:rPr lang="cs-CZ" dirty="0"/>
              <a:t>PODNIKU</a:t>
            </a:r>
          </a:p>
        </p:txBody>
      </p:sp>
      <p:sp>
        <p:nvSpPr>
          <p:cNvPr id="3" name="Obdélník 2" descr="Dokument">
            <a:extLst>
              <a:ext uri="{FF2B5EF4-FFF2-40B4-BE49-F238E27FC236}">
                <a16:creationId xmlns:a16="http://schemas.microsoft.com/office/drawing/2014/main" id="{6149E218-DBF1-653E-17E3-1B9CB0BA3EB8}"/>
              </a:ext>
            </a:extLst>
          </p:cNvPr>
          <p:cNvSpPr/>
          <p:nvPr/>
        </p:nvSpPr>
        <p:spPr>
          <a:xfrm>
            <a:off x="6943716" y="1253127"/>
            <a:ext cx="757245" cy="71631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Obdélník 3" descr="Zaškrtnutí">
            <a:extLst>
              <a:ext uri="{FF2B5EF4-FFF2-40B4-BE49-F238E27FC236}">
                <a16:creationId xmlns:a16="http://schemas.microsoft.com/office/drawing/2014/main" id="{B21DE9C6-6B8F-7778-4C51-8ED5EAE5B93B}"/>
              </a:ext>
            </a:extLst>
          </p:cNvPr>
          <p:cNvSpPr/>
          <p:nvPr/>
        </p:nvSpPr>
        <p:spPr>
          <a:xfrm>
            <a:off x="7054410" y="2551474"/>
            <a:ext cx="799241" cy="79924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Obdélník 4" descr="Upward trend">
            <a:extLst>
              <a:ext uri="{FF2B5EF4-FFF2-40B4-BE49-F238E27FC236}">
                <a16:creationId xmlns:a16="http://schemas.microsoft.com/office/drawing/2014/main" id="{8AD01189-AD51-CD54-0D34-B343C7A8DC01}"/>
              </a:ext>
            </a:extLst>
          </p:cNvPr>
          <p:cNvSpPr/>
          <p:nvPr/>
        </p:nvSpPr>
        <p:spPr>
          <a:xfrm>
            <a:off x="7050397" y="4930650"/>
            <a:ext cx="799241" cy="799241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8E16DFD-6D32-69C3-D9F4-7A4CF3931158}"/>
              </a:ext>
            </a:extLst>
          </p:cNvPr>
          <p:cNvSpPr/>
          <p:nvPr/>
        </p:nvSpPr>
        <p:spPr>
          <a:xfrm>
            <a:off x="6943716" y="3680478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BANKOVNÍ ÚČTY</a:t>
            </a:r>
          </a:p>
        </p:txBody>
      </p:sp>
      <p:pic>
        <p:nvPicPr>
          <p:cNvPr id="10" name="Obrázek 9" descr="Obsah obrázku Písmo, symbol, text, bílé&#10;&#10;Popis byl vytvořen automaticky">
            <a:extLst>
              <a:ext uri="{FF2B5EF4-FFF2-40B4-BE49-F238E27FC236}">
                <a16:creationId xmlns:a16="http://schemas.microsoft.com/office/drawing/2014/main" id="{DF9BCAFE-B70D-76A9-9405-91902A723C8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7050397" y="3777982"/>
            <a:ext cx="731091" cy="76561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436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>
            <a:extLst>
              <a:ext uri="{FF2B5EF4-FFF2-40B4-BE49-F238E27FC236}">
                <a16:creationId xmlns:a16="http://schemas.microsoft.com/office/drawing/2014/main" id="{BE0AFCF7-1899-4159-5A9C-22566F4E0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3798770" cy="12398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ČESKÁ FIRMA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VZNIK 1998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VÍCE JAK 30 ZAMĚSTNANCŮ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ZAKÁZKOVÁ VÝROBA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LOAJÁLNÍ ODBĚRATELÉ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1041FF1-F248-5236-6A55-30B3EF6FD01D}"/>
              </a:ext>
            </a:extLst>
          </p:cNvPr>
          <p:cNvSpPr/>
          <p:nvPr/>
        </p:nvSpPr>
        <p:spPr>
          <a:xfrm>
            <a:off x="6943717" y="1930959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	 DIRECT MARKETING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002D6E1-222B-B6F8-9475-F5906ED76D81}"/>
              </a:ext>
            </a:extLst>
          </p:cNvPr>
          <p:cNvSpPr txBox="1">
            <a:spLocks/>
          </p:cNvSpPr>
          <p:nvPr/>
        </p:nvSpPr>
        <p:spPr bwMode="blackWhite">
          <a:xfrm>
            <a:off x="792774" y="1166810"/>
            <a:ext cx="4995360" cy="4532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MARKETING</a:t>
            </a:r>
          </a:p>
        </p:txBody>
      </p:sp>
      <p:sp>
        <p:nvSpPr>
          <p:cNvPr id="2" name="Obdélník 1" descr="Megafon">
            <a:extLst>
              <a:ext uri="{FF2B5EF4-FFF2-40B4-BE49-F238E27FC236}">
                <a16:creationId xmlns:a16="http://schemas.microsoft.com/office/drawing/2014/main" id="{94617333-4B78-85BA-9297-E8E8C19EEFEA}"/>
              </a:ext>
            </a:extLst>
          </p:cNvPr>
          <p:cNvSpPr/>
          <p:nvPr/>
        </p:nvSpPr>
        <p:spPr>
          <a:xfrm>
            <a:off x="7085839" y="2032239"/>
            <a:ext cx="792093" cy="79209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1EE8679-67F0-D7C2-4351-77FADC119C26}"/>
              </a:ext>
            </a:extLst>
          </p:cNvPr>
          <p:cNvSpPr/>
          <p:nvPr/>
        </p:nvSpPr>
        <p:spPr>
          <a:xfrm>
            <a:off x="6943718" y="3170372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 	TECHAGRO BRNO, AGROSPOJ</a:t>
            </a:r>
          </a:p>
        </p:txBody>
      </p:sp>
      <p:sp>
        <p:nvSpPr>
          <p:cNvPr id="10" name="Obdélník 9" descr="Park scene">
            <a:extLst>
              <a:ext uri="{FF2B5EF4-FFF2-40B4-BE49-F238E27FC236}">
                <a16:creationId xmlns:a16="http://schemas.microsoft.com/office/drawing/2014/main" id="{65B15EE0-A76D-6FB8-AE6A-E12A94B52CED}"/>
              </a:ext>
            </a:extLst>
          </p:cNvPr>
          <p:cNvSpPr/>
          <p:nvPr/>
        </p:nvSpPr>
        <p:spPr>
          <a:xfrm>
            <a:off x="7085840" y="3270384"/>
            <a:ext cx="792093" cy="79209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>
            <a:extLst>
              <a:ext uri="{FF2B5EF4-FFF2-40B4-BE49-F238E27FC236}">
                <a16:creationId xmlns:a16="http://schemas.microsoft.com/office/drawing/2014/main" id="{BE0AFCF7-1899-4159-5A9C-22566F4E0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3798770" cy="12398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ČESKÁ FIRMA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VZNIK 1998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VÍCE JAK 30 ZAMĚSTNANCŮ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ZAKÁZKOVÁ VÝROBA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LOAJÁLNÍ ODBĚRATELÉ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1041FF1-F248-5236-6A55-30B3EF6FD01D}"/>
              </a:ext>
            </a:extLst>
          </p:cNvPr>
          <p:cNvSpPr/>
          <p:nvPr/>
        </p:nvSpPr>
        <p:spPr>
          <a:xfrm>
            <a:off x="6943717" y="1246744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MZDY 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002D6E1-222B-B6F8-9475-F5906ED76D81}"/>
              </a:ext>
            </a:extLst>
          </p:cNvPr>
          <p:cNvSpPr txBox="1">
            <a:spLocks/>
          </p:cNvSpPr>
          <p:nvPr/>
        </p:nvSpPr>
        <p:spPr bwMode="blackWhite">
          <a:xfrm>
            <a:off x="792774" y="1166810"/>
            <a:ext cx="4995360" cy="4532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PERSONÁLNÍ MANAGEMENT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DB3418-5E3F-DFE1-869F-A5D063A953B5}"/>
              </a:ext>
            </a:extLst>
          </p:cNvPr>
          <p:cNvSpPr/>
          <p:nvPr/>
        </p:nvSpPr>
        <p:spPr>
          <a:xfrm>
            <a:off x="6943717" y="3893432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 NABÍDKA PRÁCE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F181C95-6026-CDC1-512A-ABB8159AEB2F}"/>
              </a:ext>
            </a:extLst>
          </p:cNvPr>
          <p:cNvSpPr/>
          <p:nvPr/>
        </p:nvSpPr>
        <p:spPr>
          <a:xfrm>
            <a:off x="6943717" y="2533650"/>
            <a:ext cx="4614863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 	ŠKOLENÍ ZAMĚSTNANCŮ</a:t>
            </a:r>
          </a:p>
        </p:txBody>
      </p:sp>
      <p:sp>
        <p:nvSpPr>
          <p:cNvPr id="6" name="Obdélník 5" descr="Peníze">
            <a:extLst>
              <a:ext uri="{FF2B5EF4-FFF2-40B4-BE49-F238E27FC236}">
                <a16:creationId xmlns:a16="http://schemas.microsoft.com/office/drawing/2014/main" id="{FA3ECFDE-EF15-60AB-F119-747E8F721BC3}"/>
              </a:ext>
            </a:extLst>
          </p:cNvPr>
          <p:cNvSpPr/>
          <p:nvPr/>
        </p:nvSpPr>
        <p:spPr>
          <a:xfrm>
            <a:off x="7082252" y="1340943"/>
            <a:ext cx="804475" cy="80447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bdélník 10" descr="Potřesení rukou">
            <a:extLst>
              <a:ext uri="{FF2B5EF4-FFF2-40B4-BE49-F238E27FC236}">
                <a16:creationId xmlns:a16="http://schemas.microsoft.com/office/drawing/2014/main" id="{39F0D7D5-327D-8D29-0BA2-0974E1F0B047}"/>
              </a:ext>
            </a:extLst>
          </p:cNvPr>
          <p:cNvSpPr/>
          <p:nvPr/>
        </p:nvSpPr>
        <p:spPr>
          <a:xfrm>
            <a:off x="7082252" y="4060507"/>
            <a:ext cx="804475" cy="80447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150635"/>
              <a:satOff val="-28901"/>
              <a:lumOff val="411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 dirty="0"/>
          </a:p>
        </p:txBody>
      </p:sp>
      <p:pic>
        <p:nvPicPr>
          <p:cNvPr id="14" name="Obrázek 13" descr="Obsah obrázku bílá tabule, text, umění&#10;&#10;Popis byl vytvořen automaticky">
            <a:extLst>
              <a:ext uri="{FF2B5EF4-FFF2-40B4-BE49-F238E27FC236}">
                <a16:creationId xmlns:a16="http://schemas.microsoft.com/office/drawing/2014/main" id="{DE9E49DF-A1A4-5AF6-8787-0BE1D414F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252" y="2635226"/>
            <a:ext cx="819053" cy="7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>
            <a:extLst>
              <a:ext uri="{FF2B5EF4-FFF2-40B4-BE49-F238E27FC236}">
                <a16:creationId xmlns:a16="http://schemas.microsoft.com/office/drawing/2014/main" id="{BE0AFCF7-1899-4159-5A9C-22566F4E0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3798770" cy="12398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ČESKÁ FIRMA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VZNIK 1998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VÍCE JAK 30 ZAMĚSTNANCŮ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ZAKÁZKOVÁ VÝROBA</a:t>
            </a:r>
          </a:p>
          <a:p>
            <a:pPr>
              <a:lnSpc>
                <a:spcPct val="90000"/>
              </a:lnSpc>
            </a:pPr>
            <a:endParaRPr lang="cs-CZ" sz="500" dirty="0"/>
          </a:p>
          <a:p>
            <a:pPr>
              <a:lnSpc>
                <a:spcPct val="90000"/>
              </a:lnSpc>
            </a:pPr>
            <a:r>
              <a:rPr lang="cs-CZ" sz="500" dirty="0"/>
              <a:t>LOAJÁLNÍ ODBĚRATELÉ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002D6E1-222B-B6F8-9475-F5906ED76D81}"/>
              </a:ext>
            </a:extLst>
          </p:cNvPr>
          <p:cNvSpPr txBox="1">
            <a:spLocks/>
          </p:cNvSpPr>
          <p:nvPr/>
        </p:nvSpPr>
        <p:spPr bwMode="blackWhite">
          <a:xfrm>
            <a:off x="623887" y="1094100"/>
            <a:ext cx="3648076" cy="2262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  <a:p>
            <a:r>
              <a:rPr lang="cs-CZ" dirty="0"/>
              <a:t>TEORETICKÉ ZNALOSTI V PRAXI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B0A1E2-2FB3-40EC-A95F-E2EC81E3EA0D}"/>
              </a:ext>
            </a:extLst>
          </p:cNvPr>
          <p:cNvSpPr txBox="1">
            <a:spLocks/>
          </p:cNvSpPr>
          <p:nvPr/>
        </p:nvSpPr>
        <p:spPr bwMode="blackWhite">
          <a:xfrm>
            <a:off x="4296694" y="2553479"/>
            <a:ext cx="3648076" cy="2262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ZKUŠENOST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B0DFEFA-7BE3-501B-82CB-E03F1471A7DE}"/>
              </a:ext>
            </a:extLst>
          </p:cNvPr>
          <p:cNvSpPr txBox="1">
            <a:spLocks/>
          </p:cNvSpPr>
          <p:nvPr/>
        </p:nvSpPr>
        <p:spPr bwMode="blackWhite">
          <a:xfrm>
            <a:off x="7969501" y="1094100"/>
            <a:ext cx="3479189" cy="2262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VÝHLED SPOLUPRÁCE DO BUDOUCNA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115EF26-379A-0471-E03B-48E5E16884A0}"/>
              </a:ext>
            </a:extLst>
          </p:cNvPr>
          <p:cNvSpPr txBox="1">
            <a:spLocks/>
          </p:cNvSpPr>
          <p:nvPr/>
        </p:nvSpPr>
        <p:spPr bwMode="blackWhite">
          <a:xfrm>
            <a:off x="360306" y="3841396"/>
            <a:ext cx="3936388" cy="2262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Možnost</a:t>
            </a:r>
          </a:p>
          <a:p>
            <a:r>
              <a:rPr lang="cs-CZ" dirty="0"/>
              <a:t>Seberozvoje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1A0BDE5-04D3-B9D7-753B-DD56DE2C1D7F}"/>
              </a:ext>
            </a:extLst>
          </p:cNvPr>
          <p:cNvSpPr txBox="1">
            <a:spLocks/>
          </p:cNvSpPr>
          <p:nvPr/>
        </p:nvSpPr>
        <p:spPr bwMode="blackWhite">
          <a:xfrm>
            <a:off x="7944770" y="3841396"/>
            <a:ext cx="3936388" cy="2262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ADAPTABILITA</a:t>
            </a:r>
          </a:p>
        </p:txBody>
      </p:sp>
    </p:spTree>
    <p:extLst>
      <p:ext uri="{BB962C8B-B14F-4D97-AF65-F5344CB8AC3E}">
        <p14:creationId xmlns:p14="http://schemas.microsoft.com/office/powerpoint/2010/main" val="18260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0D3A2-C84B-8848-E514-D675FCE68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753429"/>
            <a:ext cx="10591800" cy="135114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cs-CZ" b="1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6512711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{1C154659-B042-BD40-AF08-638CFE37C448}tf10001120</Template>
  <TotalTime>102</TotalTime>
  <Words>193</Words>
  <Application>Microsoft Macintosh PowerPoint</Application>
  <PresentationFormat>Širokoúhlá obrazovka</PresentationFormat>
  <Paragraphs>117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Balík</vt:lpstr>
      <vt:lpstr>HAUSER CZ S.R.O.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HAUSER CZ S.R.O.</dc:title>
  <dc:creator>Nicola Gennertová</dc:creator>
  <cp:lastModifiedBy>Nicola Gennertová</cp:lastModifiedBy>
  <cp:revision>20</cp:revision>
  <dcterms:created xsi:type="dcterms:W3CDTF">2023-11-29T20:22:04Z</dcterms:created>
  <dcterms:modified xsi:type="dcterms:W3CDTF">2023-12-06T19:17:50Z</dcterms:modified>
</cp:coreProperties>
</file>