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/>
    <p:restoredTop sz="94650"/>
  </p:normalViewPr>
  <p:slideViewPr>
    <p:cSldViewPr snapToGrid="0">
      <p:cViewPr>
        <p:scale>
          <a:sx n="135" d="100"/>
          <a:sy n="135" d="100"/>
        </p:scale>
        <p:origin x="-184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0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9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2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7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2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4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4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12/6/23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7A93B028-F8F4-4F84-98D7-2779E4D8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254636-BEEC-4E48-BF0C-D2C6BF58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3AF5681-1B96-4C35-AB17-AB7793A4E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C65047-892E-46D5-9E82-93FB2E432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AD2952C-9885-4337-B770-851BDEB88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07DD51-ACE9-4B98-AB77-D23DBEF4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483983-8B4E-40F0-BF70-192D840B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8853237-6306-4734-906A-E334FDEA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848C5D2-21E8-4E56-B25E-809869A75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05CD1B9-6416-1BA6-B869-7F9846F56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534" y="1175471"/>
            <a:ext cx="5797883" cy="3155419"/>
          </a:xfrm>
        </p:spPr>
        <p:txBody>
          <a:bodyPr anchor="b">
            <a:normAutofit/>
          </a:bodyPr>
          <a:lstStyle/>
          <a:p>
            <a:r>
              <a:rPr lang="cs-CZ" sz="5400" b="1" spc="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5400" b="1" spc="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emestrální praxe</a:t>
            </a:r>
            <a:r>
              <a:rPr lang="cs-CZ" sz="5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7" name="Bottom Right">
            <a:extLst>
              <a:ext uri="{FF2B5EF4-FFF2-40B4-BE49-F238E27FC236}">
                <a16:creationId xmlns:a16="http://schemas.microsoft.com/office/drawing/2014/main" id="{F7513226-C6E6-4885-A42A-D6411FF0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8" name="Graphic 157">
              <a:extLst>
                <a:ext uri="{FF2B5EF4-FFF2-40B4-BE49-F238E27FC236}">
                  <a16:creationId xmlns:a16="http://schemas.microsoft.com/office/drawing/2014/main" id="{9BC07C6F-FF27-4C7D-BF5D-4B4B8880B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B062B0F-BCEB-436F-AB59-970CC5EE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2CDB5C4-8E76-40DC-A3EA-AF3D5066EA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88252B-68F7-4FD1-98ED-39451A985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43015DC-C4C8-408D-91FE-CB5223319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E420DB7-0D88-4E37-B948-6FB4A8AD8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8BA96C9-4B69-43D0-A129-4C2DF6571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B9C0CB4-8BF5-4813-A26B-7B3C36368E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A6261E-C71C-43D5-8164-2B8BB8D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71C5D75B-6DAA-1555-037A-AEE3C73CFFA9}"/>
              </a:ext>
            </a:extLst>
          </p:cNvPr>
          <p:cNvSpPr txBox="1"/>
          <p:nvPr/>
        </p:nvSpPr>
        <p:spPr>
          <a:xfrm>
            <a:off x="3042610" y="68514"/>
            <a:ext cx="6107372" cy="1965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0"/>
              </a:spcBef>
              <a:spcAft>
                <a:spcPts val="1000"/>
              </a:spcAft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Vysoká škola technická a ekonomická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 Českých Budějovicích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Ústav podnikové strategie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Podniková ekonomika</a:t>
            </a:r>
            <a:endParaRPr lang="cs-CZ" sz="105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2" name="Picture 1" descr="page1image27096064">
            <a:extLst>
              <a:ext uri="{FF2B5EF4-FFF2-40B4-BE49-F238E27FC236}">
                <a16:creationId xmlns:a16="http://schemas.microsoft.com/office/drawing/2014/main" id="{EB5EA155-28F3-92AA-E5B2-87F04A23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95" y="5197178"/>
            <a:ext cx="1643882" cy="164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96FFEB96-FCC1-55C1-8BD3-0243AA3AF9F2}"/>
              </a:ext>
            </a:extLst>
          </p:cNvPr>
          <p:cNvSpPr txBox="1"/>
          <p:nvPr/>
        </p:nvSpPr>
        <p:spPr>
          <a:xfrm>
            <a:off x="68808" y="5802669"/>
            <a:ext cx="6108192" cy="1023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PRÁCE: ADAM MAREK </a:t>
            </a:r>
          </a:p>
          <a:p>
            <a:pPr algn="l">
              <a:lnSpc>
                <a:spcPct val="150000"/>
              </a:lnSpc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UČO: 28430</a:t>
            </a:r>
          </a:p>
          <a:p>
            <a:pPr algn="l">
              <a:lnSpc>
                <a:spcPct val="150000"/>
              </a:lnSpc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18.11.2023 V ČESKÝCH BUDĚJOVICÍCH </a:t>
            </a:r>
            <a:endParaRPr lang="cs-CZ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5089F41F-380F-4E05-9A56-4C8F456E8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95964E-B60E-42AA-AAF3-91A4345B3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9A41BA-B255-49A5-9A9C-46B951135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076F12-9630-46F2-ADAF-617D35489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1DD2B33-B10F-441B-A5DE-95F578BE7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C0380C-3C12-4AD4-A59D-9F4A5B527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12F9BC-0D26-4714-96A0-BB74332F9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BDD384-5C35-40DD-81BD-260F7CD7C9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813DFC-2118-4F9F-B162-1DD0A32B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AA8B179-FD55-71BD-EFB5-1CF931D2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86" y="320066"/>
            <a:ext cx="4814412" cy="1664573"/>
          </a:xfrm>
        </p:spPr>
        <p:txBody>
          <a:bodyPr>
            <a:normAutofit/>
          </a:bodyPr>
          <a:lstStyle/>
          <a:p>
            <a:r>
              <a:rPr lang="cs-CZ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Úvod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660A2-0883-B771-D733-B5D0E868A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548" y="1827409"/>
            <a:ext cx="8299193" cy="503059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1100" b="1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Historie ISAL:</a:t>
            </a:r>
            <a:endParaRPr lang="cs-CZ" sz="1100" b="0" i="0" u="none" strike="noStrike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Založena v roce 1980 na Madeiře.</a:t>
            </a:r>
          </a:p>
          <a:p>
            <a:pPr lvl="1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Postupně získala licence na výuku různých oborů.</a:t>
            </a:r>
          </a:p>
          <a:p>
            <a:pPr marL="0" indent="0" algn="l">
              <a:buNone/>
            </a:pPr>
            <a:r>
              <a:rPr lang="cs-CZ" sz="1100" b="1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Rozvoj vzdělávací nabídky:</a:t>
            </a:r>
            <a:endParaRPr lang="cs-CZ" sz="1100" b="0" i="0" u="none" strike="noStrike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Vytvořila první univerzitní kurz v cestovním ruchu.</a:t>
            </a:r>
          </a:p>
          <a:p>
            <a:pPr lvl="1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Rozšířila nabídku o pregraduální studium a technické obory.</a:t>
            </a:r>
          </a:p>
          <a:p>
            <a:pPr marL="0" indent="0" algn="l">
              <a:buNone/>
            </a:pPr>
            <a:r>
              <a:rPr lang="cs-CZ" sz="1100" b="1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Výzkum a kvalita:</a:t>
            </a:r>
            <a:endParaRPr lang="cs-CZ" sz="1100" b="0" i="0" u="none" strike="noStrike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Zavedla výzkumnou skupinu a laboratoř.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Zřídila interní systém zajišťování kvality a výzkumné centrum.</a:t>
            </a:r>
          </a:p>
          <a:p>
            <a:pPr marL="0" indent="0" algn="l">
              <a:buNone/>
            </a:pPr>
            <a:r>
              <a:rPr lang="cs-CZ" sz="1100" b="1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Vize a regionální propojení:</a:t>
            </a:r>
            <a:endParaRPr lang="cs-CZ" sz="1100" b="0" i="0" u="none" strike="noStrike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Zaměřena na poskytování vzdělání odpovídajícího potřebám regionu.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Zřídila středisko zaměstnanosti pro propojení se zaměstnavateli.</a:t>
            </a:r>
          </a:p>
          <a:p>
            <a:pPr marL="0" indent="0" algn="l">
              <a:buNone/>
            </a:pPr>
            <a:r>
              <a:rPr lang="cs-CZ" sz="1100" b="1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Personální složení a strategie:</a:t>
            </a:r>
            <a:endParaRPr lang="cs-CZ" sz="1100" b="0" i="0" u="none" strike="noStrike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Zaměstnává 14 lidí, včetně generálního ředitele.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Plánuje investice do vzdělávání a přípravu magisterského programu.</a:t>
            </a:r>
          </a:p>
          <a:p>
            <a:pPr marL="0" indent="0" algn="l">
              <a:buNone/>
            </a:pPr>
            <a:r>
              <a:rPr lang="cs-CZ" sz="1100" b="1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Význam a přínos:</a:t>
            </a:r>
            <a:endParaRPr lang="cs-CZ" sz="1100" b="0" i="0" u="none" strike="noStrike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Klíčová role v poskytování vzdělání na ostrově.</a:t>
            </a:r>
          </a:p>
          <a:p>
            <a:pPr lvl="1">
              <a:buFont typeface="Wingdings" pitchFamily="2" charset="2"/>
              <a:buChar char="Ø"/>
            </a:pPr>
            <a:r>
              <a:rPr lang="cs-CZ" sz="1100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Posiluje svou pozici díky široké nabídce, výzkumu a propojení s regionem.</a:t>
            </a:r>
          </a:p>
          <a:p>
            <a:endParaRPr lang="cs-CZ" sz="1100" dirty="0"/>
          </a:p>
        </p:txBody>
      </p:sp>
      <p:pic>
        <p:nvPicPr>
          <p:cNvPr id="4" name="Obrázek 3" descr="Obsah obrázku text, logo, symbol, Písmo&#10;&#10;Popis byl vytvořen automaticky">
            <a:extLst>
              <a:ext uri="{FF2B5EF4-FFF2-40B4-BE49-F238E27FC236}">
                <a16:creationId xmlns:a16="http://schemas.microsoft.com/office/drawing/2014/main" id="{997FE813-428D-65D7-983D-55CFE9A37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806" y="1062420"/>
            <a:ext cx="4817466" cy="4733159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FF8C87E7-85A6-4119-B524-84AA9C0AA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795C3BD-3FC3-4E1B-AD87-32CDB6EEC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48C556CD-2C4A-474F-9FF7-77BBE788F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5ADB469-31B7-4DEF-BB35-B16F50DBE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B70D859-00C6-4B2A-934C-68F32BA7C5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AC0917A-2A49-4846-9772-79EEA1C994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DD6C017-B6D4-4DDE-90B4-DBA925B489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30A4B39-910B-4EB2-997D-208FB20D15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5DCA9C3-2763-4D68-BBAE-82D1DA0E9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6A41BA-B004-4C26-806A-B2AAA1E285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60C5622-37F7-4A22-A941-BAAFD864F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5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01A1A2CB-511A-2299-A421-63DDF3F67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44" b="2"/>
          <a:stretch/>
        </p:blipFill>
        <p:spPr>
          <a:xfrm rot="5400000">
            <a:off x="4238811" y="404839"/>
            <a:ext cx="3714377" cy="3330000"/>
          </a:xfrm>
          <a:prstGeom prst="rect">
            <a:avLst/>
          </a:prstGeom>
        </p:spPr>
      </p:pic>
      <p:pic>
        <p:nvPicPr>
          <p:cNvPr id="5" name="Obrázek 4" descr="Obsah obrázku interiér, zeď, dřevo&#10;&#10;Popis byl vytvořen automaticky">
            <a:extLst>
              <a:ext uri="{FF2B5EF4-FFF2-40B4-BE49-F238E27FC236}">
                <a16:creationId xmlns:a16="http://schemas.microsoft.com/office/drawing/2014/main" id="{1E106BCF-2B82-B287-5BBE-DFC205A0D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7" r="29837" b="1"/>
          <a:stretch/>
        </p:blipFill>
        <p:spPr>
          <a:xfrm rot="5400000">
            <a:off x="1032433" y="2721606"/>
            <a:ext cx="3149781" cy="4697707"/>
          </a:xfrm>
          <a:prstGeom prst="rect">
            <a:avLst/>
          </a:prstGeom>
        </p:spPr>
      </p:pic>
      <p:pic>
        <p:nvPicPr>
          <p:cNvPr id="6" name="Obrázek 5" descr="Obsah obrázku interiér, zeď&#10;&#10;Popis byl vytvořen automaticky">
            <a:extLst>
              <a:ext uri="{FF2B5EF4-FFF2-40B4-BE49-F238E27FC236}">
                <a16:creationId xmlns:a16="http://schemas.microsoft.com/office/drawing/2014/main" id="{3F42B010-C7CB-BD58-4076-6DB38671BD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19" r="31048" b="2"/>
          <a:stretch/>
        </p:blipFill>
        <p:spPr>
          <a:xfrm rot="5400000">
            <a:off x="1251039" y="299495"/>
            <a:ext cx="2187390" cy="3540689"/>
          </a:xfrm>
          <a:prstGeom prst="rect">
            <a:avLst/>
          </a:prstGeom>
        </p:spPr>
      </p:pic>
      <p:pic>
        <p:nvPicPr>
          <p:cNvPr id="7" name="Obrázek 6" descr="Obsah obrázku zeď, interiér, strop&#10;&#10;Popis byl vytvořen automaticky">
            <a:extLst>
              <a:ext uri="{FF2B5EF4-FFF2-40B4-BE49-F238E27FC236}">
                <a16:creationId xmlns:a16="http://schemas.microsoft.com/office/drawing/2014/main" id="{1AF1EBF0-97B7-463B-202C-C59C028495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" r="27230" b="-4"/>
          <a:stretch/>
        </p:blipFill>
        <p:spPr>
          <a:xfrm rot="5400000">
            <a:off x="7327405" y="3593517"/>
            <a:ext cx="2770724" cy="2953884"/>
          </a:xfrm>
          <a:prstGeom prst="rect">
            <a:avLst/>
          </a:prstGeom>
        </p:spPr>
      </p:pic>
      <p:pic>
        <p:nvPicPr>
          <p:cNvPr id="9" name="Obrázek 8" descr="Obsah obrázku interiér, zeď, toaleta&#10;&#10;Popis byl vytvořen automaticky">
            <a:extLst>
              <a:ext uri="{FF2B5EF4-FFF2-40B4-BE49-F238E27FC236}">
                <a16:creationId xmlns:a16="http://schemas.microsoft.com/office/drawing/2014/main" id="{A4EB8439-F93E-FEC3-20B3-852B77162D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92" r="18456" b="-4"/>
          <a:stretch/>
        </p:blipFill>
        <p:spPr>
          <a:xfrm rot="5400000">
            <a:off x="9510353" y="1820940"/>
            <a:ext cx="2518692" cy="2685191"/>
          </a:xfrm>
          <a:prstGeom prst="rect">
            <a:avLst/>
          </a:prstGeom>
        </p:spPr>
      </p:pic>
      <p:pic>
        <p:nvPicPr>
          <p:cNvPr id="10" name="Obrázek 9" descr="Obsah obrázku zeď, interiér, přeplněné&#10;&#10;Popis byl vytvořen automaticky">
            <a:extLst>
              <a:ext uri="{FF2B5EF4-FFF2-40B4-BE49-F238E27FC236}">
                <a16:creationId xmlns:a16="http://schemas.microsoft.com/office/drawing/2014/main" id="{1B64BADC-048B-98F1-41A4-C960BB26CB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648" b="-4"/>
          <a:stretch/>
        </p:blipFill>
        <p:spPr>
          <a:xfrm rot="5400000">
            <a:off x="8361275" y="328513"/>
            <a:ext cx="2228759" cy="23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4CA16-5335-F98C-09C3-826F5AA6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Náplň a průběh praxe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A953FE-99A7-E0A1-2A1E-A3B0E39F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90688"/>
            <a:ext cx="10515600" cy="4351338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Cíl praxe:</a:t>
            </a:r>
            <a:endParaRPr lang="cs-CZ" b="0" i="0" u="none" strike="noStrike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Získání zkušeností se zahraničními firmami a zlepšení komunikace v angličtině.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Aktivity v administrativě:</a:t>
            </a:r>
            <a:endParaRPr lang="cs-CZ" b="0" i="0" u="none" strike="noStrike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Evidence Erasmus studentů, kopírování dokumentů, příprava materiálů pro kurz portugalštiny.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Průzkum zaměstnanců:</a:t>
            </a:r>
            <a:endParaRPr lang="cs-CZ" b="0" i="0" u="none" strike="noStrike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dotazníku o spokojenosti zaměstnanců s pracovním prostředím.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Aktivity v marketingu:</a:t>
            </a:r>
            <a:endParaRPr lang="cs-CZ" b="0" i="0" u="none" strike="noStrike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Pořizování fotografií pro Erasmus akce, průzkum mezi Erasmovými studenty a veřejností Portugalska.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Prezentace a propagace:</a:t>
            </a:r>
            <a:endParaRPr lang="cs-CZ" b="0" i="0" u="none" strike="noStrike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Prezentace zahraničních profesorů o Madeiře a ISAL, účast na propagaci univerzity mezi středoškoláky.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Reakce studentů:</a:t>
            </a:r>
            <a:endParaRPr lang="cs-CZ" b="0" i="0" u="none" strike="noStrike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Sledování reakcí studentů, zaznamenání zájmu o střední školy před technickými obory.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Celkový přínos:</a:t>
            </a:r>
            <a:endParaRPr lang="cs-CZ" b="0" i="0" u="none" strike="noStrike" dirty="0">
              <a:solidFill>
                <a:srgbClr val="0F0F0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Komplexní pohled na fungování univerzity a zahraniční pracovní prostředí.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Zlepšení dovedností v administrativě, marketingu a mezilidské komunikaci s přínosem pro profesní rozvoj.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04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8955F-6113-3C81-2D5C-2F6EB54A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E4087F-4899-5D10-8D31-C4918A942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trop, interiér, zeď, osoba&#10;&#10;Popis byl vytvořen automaticky">
            <a:extLst>
              <a:ext uri="{FF2B5EF4-FFF2-40B4-BE49-F238E27FC236}">
                <a16:creationId xmlns:a16="http://schemas.microsoft.com/office/drawing/2014/main" id="{5DF2FC31-763E-BDF5-3B1A-60FA14DAE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65" b="14412"/>
          <a:stretch/>
        </p:blipFill>
        <p:spPr>
          <a:xfrm>
            <a:off x="-2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Obrázek 5" descr="Obsah obrázku text, podlaha, interiér&#10;&#10;Popis byl vytvořen automaticky">
            <a:extLst>
              <a:ext uri="{FF2B5EF4-FFF2-40B4-BE49-F238E27FC236}">
                <a16:creationId xmlns:a16="http://schemas.microsoft.com/office/drawing/2014/main" id="{60A87CAF-E4A2-7836-7472-254A05E9B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E115C40-DA84-E7A9-C89C-88034F88C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393" b="1316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467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22AFEB-0CFE-32C7-34FD-0EFBFF8C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Zhodnocení praxe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75BE34-E1AA-E19A-5455-1BDEAD52B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414" y="1838504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Söhne"/>
              </a:rPr>
              <a:t>Jedinečná příležitost:</a:t>
            </a:r>
            <a:endParaRPr lang="cs-CZ" b="0" i="0" u="none" strike="noStrike" dirty="0">
              <a:solidFill>
                <a:srgbClr val="0F0F0F"/>
              </a:solidFill>
              <a:effectLst/>
              <a:latin typeface="Söhne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Stáž poskytla jedinečnou možnost poznat fungování organizace na ostrově Madeira v jiné zemi.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Söhne"/>
              </a:rPr>
              <a:t>Jazykové vylepšení:</a:t>
            </a:r>
            <a:endParaRPr lang="cs-CZ" b="0" i="0" u="none" strike="noStrike" dirty="0">
              <a:solidFill>
                <a:srgbClr val="0F0F0F"/>
              </a:solidFill>
              <a:effectLst/>
              <a:latin typeface="Söhne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Zlepšení jazykové úrovně díky komunikaci v angličtině s koordinátorem, pracovníky instituce a dalšími Erasmus studenty.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Söhne"/>
              </a:rPr>
              <a:t>Práce v různých odděleních:</a:t>
            </a:r>
            <a:endParaRPr lang="cs-CZ" b="0" i="0" u="none" strike="noStrike" dirty="0">
              <a:solidFill>
                <a:srgbClr val="0F0F0F"/>
              </a:solidFill>
              <a:effectLst/>
              <a:latin typeface="Söhne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Možnost práce v marketingovém a finančním oddělení, což umožnilo uplatnění teoretických znalostí v praxi.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Söhne"/>
              </a:rPr>
              <a:t>Praktická aplikace teoretických znalostí:</a:t>
            </a:r>
            <a:endParaRPr lang="cs-CZ" b="0" i="0" u="none" strike="noStrike" dirty="0">
              <a:solidFill>
                <a:srgbClr val="0F0F0F"/>
              </a:solidFill>
              <a:effectLst/>
              <a:latin typeface="Söhne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Pomoc koordinátorce s administrativními úkony umožnila praktické využití teoretických znalostí nabytých během studia.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Söhne"/>
              </a:rPr>
              <a:t>Rozvoj komunikačních a organizačních dovedností:</a:t>
            </a:r>
            <a:endParaRPr lang="cs-CZ" b="0" i="0" u="none" strike="noStrike" dirty="0">
              <a:solidFill>
                <a:srgbClr val="0F0F0F"/>
              </a:solidFill>
              <a:effectLst/>
              <a:latin typeface="Söhne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Organizace programu pro Erasmus studenty přispěla ke zlepšení komunikačních a organizačních schopností společně s dalším stážistou.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F0F0F"/>
                </a:solidFill>
                <a:effectLst/>
                <a:latin typeface="Söhne"/>
              </a:rPr>
              <a:t>Celkové hodnocení a doporučení:</a:t>
            </a:r>
            <a:endParaRPr lang="cs-CZ" b="0" i="0" u="none" strike="noStrike" dirty="0">
              <a:solidFill>
                <a:srgbClr val="0F0F0F"/>
              </a:solidFill>
              <a:effectLst/>
              <a:latin typeface="Söhne"/>
            </a:endParaRP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Pozitivní hodnocení stáže na ISAL s důrazem na rychlé řešení případných nedorozumění.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b="0" i="0" u="none" strike="noStrike" dirty="0">
                <a:solidFill>
                  <a:srgbClr val="0F0F0F"/>
                </a:solidFill>
                <a:effectLst/>
                <a:latin typeface="Söhne"/>
              </a:rPr>
              <a:t>Doporučení pro další studenty, kteří váhají s možností zahraniční praxe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236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29669-1C41-39D3-CCB3-EAD880E0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B0EAA0-C97A-53A9-B299-F2058F050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cs-CZ" dirty="0"/>
            </a:br>
            <a:r>
              <a:rPr lang="cs-CZ" b="0" i="0" u="none" strike="noStrike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Zahraniční stáž v ISAL výrazně zlepšila mé komunikační a organizační schopnosti v angličtině, což považuji za cenný přínos do mého budoucího pracovního a osobního života. Během stáže jsem získal znalosti o fungování jednotlivých oddělení ISAL, aktivně se podílel na administrativních úkonech, HR, </a:t>
            </a:r>
            <a:r>
              <a:rPr lang="cs-CZ" b="0" i="0" u="none" strike="noStrike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marketingu.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6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01FE919-99D7-6381-B38A-87FD1590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7" name="Zástupný obsah 6" descr="Obsah obrázku interiér, zeď, text, televize&#10;&#10;Popis byl vytvořen automaticky">
            <a:extLst>
              <a:ext uri="{FF2B5EF4-FFF2-40B4-BE49-F238E27FC236}">
                <a16:creationId xmlns:a16="http://schemas.microsoft.com/office/drawing/2014/main" id="{F769C094-AF00-A68D-B185-5F20D5F9C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601938" y="875190"/>
            <a:ext cx="6810162" cy="5107620"/>
          </a:xfrm>
        </p:spPr>
      </p:pic>
      <p:pic>
        <p:nvPicPr>
          <p:cNvPr id="5" name="Zástupný obsah 4" descr="Obsah obrázku oblečení, Lidská tvář, osoba, interiér&#10;&#10;Popis byl vytvořen automaticky">
            <a:extLst>
              <a:ext uri="{FF2B5EF4-FFF2-40B4-BE49-F238E27FC236}">
                <a16:creationId xmlns:a16="http://schemas.microsoft.com/office/drawing/2014/main" id="{EDAD672D-3893-42BF-BC79-EDA1E666A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5" r="-1" b="-1"/>
          <a:stretch/>
        </p:blipFill>
        <p:spPr>
          <a:xfrm>
            <a:off x="5586892" y="23919"/>
            <a:ext cx="6195372" cy="6857990"/>
          </a:xfrm>
          <a:prstGeom prst="rect">
            <a:avLst/>
          </a:prstGeom>
        </p:spPr>
      </p:pic>
      <p:grpSp>
        <p:nvGrpSpPr>
          <p:cNvPr id="26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019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59DFE-85DA-3970-5107-A86A7943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3961545"/>
            <a:ext cx="10515600" cy="1325563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246627395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243841"/>
      </a:dk2>
      <a:lt2>
        <a:srgbClr val="E8E6E2"/>
      </a:lt2>
      <a:accent1>
        <a:srgbClr val="295EE7"/>
      </a:accent1>
      <a:accent2>
        <a:srgbClr val="179CD5"/>
      </a:accent2>
      <a:accent3>
        <a:srgbClr val="21B7A6"/>
      </a:accent3>
      <a:accent4>
        <a:srgbClr val="14BB62"/>
      </a:accent4>
      <a:accent5>
        <a:srgbClr val="21BC2A"/>
      </a:accent5>
      <a:accent6>
        <a:srgbClr val="50B814"/>
      </a:accent6>
      <a:hlink>
        <a:srgbClr val="319547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473</Words>
  <Application>Microsoft Macintosh PowerPoint</Application>
  <PresentationFormat>Širokoúhlá obrazovka</PresentationFormat>
  <Paragraphs>61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8" baseType="lpstr">
      <vt:lpstr>Arial</vt:lpstr>
      <vt:lpstr>Avenir Next LT Pro</vt:lpstr>
      <vt:lpstr>AvenirNext LT Pro Medium</vt:lpstr>
      <vt:lpstr>Rockwell</vt:lpstr>
      <vt:lpstr>Segoe UI</vt:lpstr>
      <vt:lpstr>Söhne</vt:lpstr>
      <vt:lpstr>Times New Roman</vt:lpstr>
      <vt:lpstr>Wingdings</vt:lpstr>
      <vt:lpstr>ExploreVTI</vt:lpstr>
      <vt:lpstr>Semestrální praxe </vt:lpstr>
      <vt:lpstr>Úvod</vt:lpstr>
      <vt:lpstr>Prezentace aplikace PowerPoint</vt:lpstr>
      <vt:lpstr>Náplň a průběh praxe </vt:lpstr>
      <vt:lpstr>Prezentace aplikace PowerPoint</vt:lpstr>
      <vt:lpstr>Zhodnocení praxe </vt:lpstr>
      <vt:lpstr>Závěr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Semestrální praxe </dc:title>
  <dc:creator>Adam Marek</dc:creator>
  <cp:lastModifiedBy>Adam Marek</cp:lastModifiedBy>
  <cp:revision>2</cp:revision>
  <dcterms:created xsi:type="dcterms:W3CDTF">2023-12-06T21:54:08Z</dcterms:created>
  <dcterms:modified xsi:type="dcterms:W3CDTF">2023-12-06T22:50:10Z</dcterms:modified>
</cp:coreProperties>
</file>