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6" r:id="rId1"/>
  </p:sldMasterIdLst>
  <p:notesMasterIdLst>
    <p:notesMasterId r:id="rId12"/>
  </p:notesMasterIdLst>
  <p:handoutMasterIdLst>
    <p:handoutMasterId r:id="rId13"/>
  </p:handoutMasterIdLst>
  <p:sldIdLst>
    <p:sldId id="257" r:id="rId2"/>
    <p:sldId id="259" r:id="rId3"/>
    <p:sldId id="260" r:id="rId4"/>
    <p:sldId id="267" r:id="rId5"/>
    <p:sldId id="268" r:id="rId6"/>
    <p:sldId id="261" r:id="rId7"/>
    <p:sldId id="262" r:id="rId8"/>
    <p:sldId id="263" r:id="rId9"/>
    <p:sldId id="269" r:id="rId10"/>
    <p:sldId id="266" r:id="rId11"/>
  </p:sldIdLst>
  <p:sldSz cx="12192000" cy="6858000"/>
  <p:notesSz cx="6858000" cy="9144000"/>
  <p:defaultTextStyle>
    <a:defPPr rtl="0"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A8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20" d="100"/>
          <a:sy n="120" d="100"/>
        </p:scale>
        <p:origin x="5040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é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1F8AE666-829D-48E8-9FC3-85FF0D1DB2B5}" type="datetime1">
              <a:rPr lang="cs-CZ" smtClean="0"/>
              <a:t>05.12.2023</a:t>
            </a:fld>
            <a:endParaRPr lang="en-US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ED92CB86-0DB9-4A70-B1CF-B23508471F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557642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4B200E62-9364-4CB9-89C4-77645E764019}" type="datetime1">
              <a:rPr lang="cs-CZ" smtClean="0"/>
              <a:t>05.12.2023</a:t>
            </a:fld>
            <a:endParaRPr lang="en-US"/>
          </a:p>
        </p:txBody>
      </p:sp>
      <p:sp>
        <p:nvSpPr>
          <p:cNvPr id="4" name="Zástupný symbol obrázku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US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cs"/>
              <a:t>Kliknutím můžete upravit styly předlohy textu.</a:t>
            </a:r>
            <a:endParaRPr lang="en-US"/>
          </a:p>
          <a:p>
            <a:pPr lvl="1" rtl="0"/>
            <a:r>
              <a:rPr lang="cs"/>
              <a:t>Druhá úroveň</a:t>
            </a:r>
          </a:p>
          <a:p>
            <a:pPr lvl="2" rtl="0"/>
            <a:r>
              <a:rPr lang="cs"/>
              <a:t>Třetí úroveň</a:t>
            </a:r>
          </a:p>
          <a:p>
            <a:pPr lvl="3" rtl="0"/>
            <a:r>
              <a:rPr lang="cs"/>
              <a:t>Čtvrtá úroveň</a:t>
            </a:r>
          </a:p>
          <a:p>
            <a:pPr lvl="4" rtl="0"/>
            <a:r>
              <a:rPr lang="cs"/>
              <a:t>Pátá úroveň</a:t>
            </a:r>
            <a:endParaRPr lang="en-US"/>
          </a:p>
        </p:txBody>
      </p:sp>
      <p:sp>
        <p:nvSpPr>
          <p:cNvPr id="6" name="Zástupné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C2B151B-D7D1-48E5-8230-5AADBC794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59278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>
            <a:extLst>
              <a:ext uri="{FF2B5EF4-FFF2-40B4-BE49-F238E27FC236}">
                <a16:creationId xmlns:a16="http://schemas.microsoft.com/office/drawing/2014/main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rtlCol="0"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 rtlCol="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pPr rtl="0"/>
            <a:r>
              <a:rPr lang="cs-CZ"/>
              <a:t>Kliknutím můžete upravit styl předlohy.</a:t>
            </a:r>
            <a:endParaRPr lang="en-US" dirty="0"/>
          </a:p>
        </p:txBody>
      </p:sp>
      <p:cxnSp>
        <p:nvCxnSpPr>
          <p:cNvPr id="9" name="Přímá spojnice 8">
            <a:extLst>
              <a:ext uri="{FF2B5EF4-FFF2-40B4-BE49-F238E27FC236}">
                <a16:creationId xmlns:a16="http://schemas.microsoft.com/office/drawing/2014/main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BD239E7-27CF-40C7-8F0A-BFE4D4394C35}" type="datetime1">
              <a:rPr lang="cs-CZ" smtClean="0"/>
              <a:t>05.12.2023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8331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 rtlCol="0"/>
          <a:lstStyle/>
          <a:p>
            <a:pPr lvl="0" rtl="0"/>
            <a:r>
              <a:rPr lang="cs-CZ"/>
              <a:t>Po kliknutí můžete upravovat styly textu v předloze.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7D5506EE-1026-4F35-9ACC-BD05BE0F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279535A-A064-470E-AB26-E7F9E0FAA2CE}" type="datetime1">
              <a:rPr lang="cs-CZ" smtClean="0"/>
              <a:t>05.12.2023</a:t>
            </a:fld>
            <a:endParaRPr lang="en-US" dirty="0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B7696E5F-8D95-4450-AE52-5438E6ED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999B2253-74CC-409E-BEB0-F8EFCFCB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269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>
            <a:extLst>
              <a:ext uri="{FF2B5EF4-FFF2-40B4-BE49-F238E27FC236}">
                <a16:creationId xmlns:a16="http://schemas.microsoft.com/office/drawing/2014/main" id="{E1B68A5B-D9FA-424B-A4EB-30E7223836B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 rtlCol="0"/>
          <a:lstStyle/>
          <a:p>
            <a:pPr rt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 rtlCol="0"/>
          <a:lstStyle/>
          <a:p>
            <a:pPr lvl="0" rtl="0"/>
            <a:r>
              <a:rPr lang="cs-CZ"/>
              <a:t>Po kliknutí můžete upravovat styly textu v předloze.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AF33D6B0-F070-45C4-A472-19F432BE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9A97A77-74DD-4E76-8172-DB6859F6630F}" type="datetime1">
              <a:rPr lang="cs-CZ" smtClean="0"/>
              <a:t>05.12.2023</a:t>
            </a:fld>
            <a:endParaRPr lang="en-US" dirty="0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9975399F-DAB2-410D-967F-ED17E6F7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10" name="Zástupný symbol pro číslo snímku 9">
            <a:extLst>
              <a:ext uri="{FF2B5EF4-FFF2-40B4-BE49-F238E27FC236}">
                <a16:creationId xmlns:a16="http://schemas.microsoft.com/office/drawing/2014/main" id="{F762A46F-6BE5-4D12-9412-5CA7672E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1827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cs-CZ"/>
              <a:t>Po kliknutí můžete upravovat styly textu v předloze.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CCB81F3-DDE0-4DA4-BA3D-DCA17B514D85}" type="datetime1">
              <a:rPr lang="cs-CZ" smtClean="0"/>
              <a:t>05.12.2023</a:t>
            </a:fld>
            <a:endParaRPr lang="en-US" dirty="0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670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>
            <a:extLst>
              <a:ext uri="{FF2B5EF4-FFF2-40B4-BE49-F238E27FC236}">
                <a16:creationId xmlns:a16="http://schemas.microsoft.com/office/drawing/2014/main" id="{A585C21A-8B93-4657-B5DF-7EAEAD3BE127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rtlCol="0" anchor="b" anchorCtr="0">
            <a:normAutofit/>
          </a:bodyPr>
          <a:lstStyle>
            <a:lvl1pPr>
              <a:lnSpc>
                <a:spcPct val="90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97280" y="4663440"/>
            <a:ext cx="10058400" cy="1143000"/>
          </a:xfrm>
        </p:spPr>
        <p:txBody>
          <a:bodyPr lIns="91440" rIns="91440" rtlCol="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cs-CZ"/>
              <a:t>Po kliknutí můžete upravovat styly textu v předloze.</a:t>
            </a:r>
          </a:p>
        </p:txBody>
      </p:sp>
      <p:cxnSp>
        <p:nvCxnSpPr>
          <p:cNvPr id="9" name="Přímá spojnice 8">
            <a:extLst>
              <a:ext uri="{FF2B5EF4-FFF2-40B4-BE49-F238E27FC236}">
                <a16:creationId xmlns:a16="http://schemas.microsoft.com/office/drawing/2014/main" id="{459DE2C1-4C52-40A3-8959-27B2C1BEBFF6}"/>
              </a:ext>
            </a:extLst>
          </p:cNvPr>
          <p:cNvCxnSpPr/>
          <p:nvPr/>
        </p:nvCxnSpPr>
        <p:spPr>
          <a:xfrm>
            <a:off x="1207658" y="4485132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3E4E29C-9478-40CB-B885-8083C7A499E9}" type="datetime1">
              <a:rPr lang="cs-CZ" smtClean="0"/>
              <a:t>05.12.2023</a:t>
            </a:fld>
            <a:endParaRPr lang="en-US" dirty="0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11" name="Zástupný symbol pro číslo snímku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4162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ě obsahové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 rtlCol="0"/>
          <a:lstStyle/>
          <a:p>
            <a:pPr rt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 rtlCol="0"/>
          <a:lstStyle/>
          <a:p>
            <a:pPr lvl="0" rtl="0"/>
            <a:r>
              <a:rPr lang="cs-CZ"/>
              <a:t>Po kliknutí můžete upravovat styly textu v předloze.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 rtlCol="0"/>
          <a:lstStyle/>
          <a:p>
            <a:pPr lvl="0" rtl="0"/>
            <a:r>
              <a:rPr lang="cs-CZ"/>
              <a:t>Po kliknutí můžete upravovat styly textu v předloze.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en-US" dirty="0"/>
          </a:p>
        </p:txBody>
      </p:sp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CD01282-382C-4BEC-BF1E-B43C436AE95C}" type="datetime1">
              <a:rPr lang="cs-CZ" smtClean="0"/>
              <a:t>05.12.2023</a:t>
            </a:fld>
            <a:endParaRPr lang="en-US" dirty="0"/>
          </a:p>
        </p:txBody>
      </p:sp>
      <p:sp>
        <p:nvSpPr>
          <p:cNvPr id="9" name="Zástupný symbol pro zápatí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10" name="Zástupný symbol pro číslo snímku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6663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 rtlCol="0"/>
          <a:lstStyle/>
          <a:p>
            <a:pPr rt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rtlCol="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 rtlCol="0"/>
          <a:lstStyle/>
          <a:p>
            <a:pPr lvl="0" rtl="0"/>
            <a:r>
              <a:rPr lang="cs-CZ"/>
              <a:t>Po kliknutí můžete upravovat styly textu v předloze.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rtlCol="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 rtlCol="0"/>
          <a:lstStyle/>
          <a:p>
            <a:pPr lvl="0" rtl="0"/>
            <a:r>
              <a:rPr lang="cs-CZ"/>
              <a:t>Po kliknutí můžete upravovat styly textu v předloze.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en-US" dirty="0"/>
          </a:p>
        </p:txBody>
      </p:sp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EFFA001-1288-4B91-8F38-F652FDAD1948}" type="datetime1">
              <a:rPr lang="cs-CZ" smtClean="0"/>
              <a:t>05.12.2023</a:t>
            </a:fld>
            <a:endParaRPr lang="en-US" dirty="0"/>
          </a:p>
        </p:txBody>
      </p:sp>
      <p:sp>
        <p:nvSpPr>
          <p:cNvPr id="11" name="Zástupný symbol pro zápatí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12" name="Zástupný symbol pro číslo snímku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8194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6" name="Zástupný symbol pro datum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6F2F52B-EF36-4385-B68C-26B683FC6FB0}" type="datetime1">
              <a:rPr lang="cs-CZ" smtClean="0"/>
              <a:t>05.12.2023</a:t>
            </a:fld>
            <a:endParaRPr lang="en-US" dirty="0"/>
          </a:p>
        </p:txBody>
      </p:sp>
      <p:sp>
        <p:nvSpPr>
          <p:cNvPr id="7" name="Zástupný symbol pro zápatí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8" name="Zástupný symbol pro číslo snímku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1860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>
            <a:extLst>
              <a:ext uri="{FF2B5EF4-FFF2-40B4-BE49-F238E27FC236}">
                <a16:creationId xmlns:a16="http://schemas.microsoft.com/office/drawing/2014/main" id="{A8E9C91B-7EAD-4562-AB0E-DFB9663AECE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D2C2BC2-E937-462E-A053-77029519E0A6}" type="datetime1">
              <a:rPr lang="cs-CZ" smtClean="0"/>
              <a:t>05.12.2023</a:t>
            </a:fld>
            <a:endParaRPr lang="en-US" dirty="0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1422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3466" y="786383"/>
            <a:ext cx="3517567" cy="2093975"/>
          </a:xfrm>
        </p:spPr>
        <p:txBody>
          <a:bodyPr rtlCol="0"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pPr rt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58984" y="812799"/>
            <a:ext cx="5928344" cy="5294757"/>
          </a:xfrm>
        </p:spPr>
        <p:txBody>
          <a:bodyPr rtlCol="0"/>
          <a:lstStyle/>
          <a:p>
            <a:pPr lvl="0" rtl="0"/>
            <a:r>
              <a:rPr lang="cs-CZ"/>
              <a:t>Po kliknutí můžete upravovat styly textu v předloze.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43465" y="3043050"/>
            <a:ext cx="3517567" cy="3064505"/>
          </a:xfrm>
        </p:spPr>
        <p:txBody>
          <a:bodyPr lIns="91440" rIns="91440" rtlCol="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43464" y="6446520"/>
            <a:ext cx="3517568" cy="365125"/>
          </a:xfrm>
        </p:spPr>
        <p:txBody>
          <a:bodyPr rtlCol="0"/>
          <a:lstStyle>
            <a:lvl1pPr algn="l">
              <a:defRPr/>
            </a:lvl1pPr>
          </a:lstStyle>
          <a:p>
            <a:pPr rtl="0"/>
            <a:fld id="{AE82B159-E07C-4CB9-92A4-E7A9600AB687}" type="datetime1">
              <a:rPr lang="cs-CZ" smtClean="0"/>
              <a:t>05.12.2023</a:t>
            </a:fld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5458983" y="6446520"/>
            <a:ext cx="5334019" cy="365125"/>
          </a:xfrm>
        </p:spPr>
        <p:txBody>
          <a:bodyPr rtlCol="0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3A98EE3D-8CD1-4C3F-BD1C-C98C9596463C}" type="slidenum">
              <a:rPr lang="en-US" smtClean="0"/>
              <a:pPr rtl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3282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Zástupný symbol obrázku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>
              <a:lumMod val="85000"/>
            </a:schemeClr>
          </a:solidFill>
        </p:spPr>
        <p:txBody>
          <a:bodyPr lIns="457200" tIns="457200"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rtlCol="0" anchor="b">
            <a:noAutofit/>
          </a:bodyPr>
          <a:lstStyle>
            <a:lvl1pPr>
              <a:defRPr sz="3300" b="0">
                <a:solidFill>
                  <a:srgbClr val="FFFFFF"/>
                </a:solidFill>
              </a:defRPr>
            </a:lvl1pPr>
          </a:lstStyle>
          <a:p>
            <a:pPr rt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 rtlCol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fld id="{DE121A66-A1E7-4CF3-A514-5864B0060CFE}" type="datetime1">
              <a:rPr lang="cs-CZ" smtClean="0"/>
              <a:t>05.12.2023</a:t>
            </a:fld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 rtlCol="0"/>
          <a:lstStyle/>
          <a:p>
            <a:pPr algn="l" rtl="0"/>
            <a:endParaRPr lang="en-US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3267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>
            <a:extLst>
              <a:ext uri="{FF2B5EF4-FFF2-40B4-BE49-F238E27FC236}">
                <a16:creationId xmlns:a16="http://schemas.microsoft.com/office/drawing/2014/main" id="{416A0E3C-60E6-4F39-BC55-5F7C224E1F7C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cs"/>
              <a:t>Kliknutím můžete upravit styl předlohy nadpisů.</a:t>
            </a:r>
            <a:endParaRPr lang="en-US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 rtl="0"/>
            <a:r>
              <a:rPr lang="cs"/>
              <a:t>Kliknutím můžete upravit styly předlohy textu.</a:t>
            </a:r>
          </a:p>
          <a:p>
            <a:pPr lvl="1" rtl="0"/>
            <a:r>
              <a:rPr lang="cs"/>
              <a:t>Druhá úroveň</a:t>
            </a:r>
          </a:p>
          <a:p>
            <a:pPr lvl="2" rtl="0"/>
            <a:r>
              <a:rPr lang="cs"/>
              <a:t>Třetí úroveň</a:t>
            </a:r>
          </a:p>
          <a:p>
            <a:pPr lvl="3" rtl="0"/>
            <a:r>
              <a:rPr lang="cs"/>
              <a:t>Čtvrtá úroveň</a:t>
            </a:r>
          </a:p>
          <a:p>
            <a:pPr lvl="4" rtl="0"/>
            <a:r>
              <a:rPr lang="cs"/>
              <a:t>Pátá úroveň</a:t>
            </a:r>
            <a:endParaRPr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pPr rtl="0"/>
            <a:fld id="{4A0AA7D3-9C6A-469F-BADB-E9850326DE88}" type="datetime1">
              <a:rPr lang="cs-CZ" smtClean="0"/>
              <a:t>05.12.2023</a:t>
            </a:fld>
            <a:endParaRPr lang="en-US" dirty="0"/>
          </a:p>
        </p:txBody>
      </p:sp>
      <p:sp>
        <p:nvSpPr>
          <p:cNvPr id="5" name="Zástupné zápatí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rgbClr val="FFFFFF"/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FFFFFF"/>
                </a:solidFill>
              </a:defRPr>
            </a:lvl1pPr>
          </a:lstStyle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Přímá spojnice 9">
            <a:extLst>
              <a:ext uri="{FF2B5EF4-FFF2-40B4-BE49-F238E27FC236}">
                <a16:creationId xmlns:a16="http://schemas.microsoft.com/office/drawing/2014/main" id="{C5025DAC-8B93-4160-B017-3A274A5828C0}"/>
              </a:ext>
            </a:extLst>
          </p:cNvPr>
          <p:cNvCxnSpPr/>
          <p:nvPr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4982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47" r:id="rId3"/>
    <p:sldLayoutId id="2147483743" r:id="rId4"/>
    <p:sldLayoutId id="2147483738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700" i="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1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Obdélník 21">
            <a:extLst>
              <a:ext uri="{FF2B5EF4-FFF2-40B4-BE49-F238E27FC236}">
                <a16:creationId xmlns:a16="http://schemas.microsoft.com/office/drawing/2014/main" id="{A9286AD2-18A9-4868-A4E3-7A2097A208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1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78FD68DA-43BA-4508-8DE2-BA9BB7B2FA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89754" y="639097"/>
            <a:ext cx="6253317" cy="3686015"/>
          </a:xfrm>
        </p:spPr>
        <p:txBody>
          <a:bodyPr rtlCol="0">
            <a:normAutofit/>
          </a:bodyPr>
          <a:lstStyle/>
          <a:p>
            <a:pPr rtl="0"/>
            <a:r>
              <a:rPr lang="cs" sz="8000" dirty="0"/>
              <a:t>ODBORNÁ PRAXE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8E9CFF2-3777-4FF4-A759-8491175B0B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89753" y="4672739"/>
            <a:ext cx="6269347" cy="1021498"/>
          </a:xfrm>
        </p:spPr>
        <p:txBody>
          <a:bodyPr rtlCol="0">
            <a:normAutofit/>
          </a:bodyPr>
          <a:lstStyle/>
          <a:p>
            <a:pPr rtl="0"/>
            <a:r>
              <a:rPr lang="cs-CZ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Dominika</a:t>
            </a:r>
            <a:r>
              <a:rPr lang="c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churanová </a:t>
            </a:r>
            <a:r>
              <a:rPr lang="cs" sz="2400" dirty="0">
                <a:solidFill>
                  <a:schemeClr val="tx1">
                    <a:lumMod val="85000"/>
                    <a:lumOff val="15000"/>
                  </a:schemeClr>
                </a:solidFill>
                <a:sym typeface="Symbol" panose="05050102010706020507" pitchFamily="18" charset="2"/>
              </a:rPr>
              <a:t> 2023</a:t>
            </a:r>
            <a:endParaRPr lang="cs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cxnSp>
        <p:nvCxnSpPr>
          <p:cNvPr id="24" name="Přímá spojnice 23">
            <a:extLst>
              <a:ext uri="{FF2B5EF4-FFF2-40B4-BE49-F238E27FC236}">
                <a16:creationId xmlns:a16="http://schemas.microsoft.com/office/drawing/2014/main" id="{E7A7CD63-7EC3-44F3-95D0-595C4019FF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427754" y="4498925"/>
            <a:ext cx="5636107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Obrázek 5" descr="Obsah obrázku stůl, interiérový design, nábytek, okno&#10;&#10;Popis byl vytvořen automaticky">
            <a:extLst>
              <a:ext uri="{FF2B5EF4-FFF2-40B4-BE49-F238E27FC236}">
                <a16:creationId xmlns:a16="http://schemas.microsoft.com/office/drawing/2014/main" id="{17173B9B-4587-B755-4C6E-A65DB1DB50B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43" r="43963" b="1010"/>
          <a:stretch/>
        </p:blipFill>
        <p:spPr>
          <a:xfrm>
            <a:off x="0" y="0"/>
            <a:ext cx="5061527" cy="6788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37378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>
            <a:extLst>
              <a:ext uri="{FF2B5EF4-FFF2-40B4-BE49-F238E27FC236}">
                <a16:creationId xmlns:a16="http://schemas.microsoft.com/office/drawing/2014/main" id="{2AA46740-3AF6-AC38-8BF6-C5B679B917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>
            <a:normAutofit/>
          </a:bodyPr>
          <a:lstStyle/>
          <a:p>
            <a:r>
              <a:rPr lang="cs-CZ" sz="6000" dirty="0"/>
              <a:t>DĚKUJI ZA POZORNOST</a:t>
            </a:r>
            <a:endParaRPr lang="en-US" sz="6000" dirty="0"/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A45C378-C56A-3187-7BE2-30950182FF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218426" y="6446838"/>
            <a:ext cx="258485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cs-CZ" sz="800" dirty="0"/>
              <a:t>Churanová Dominika 27870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8877950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B6AE3D-E54B-A327-3548-5BCFA11A4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B74DE82-C252-179A-8288-4E9F66A0D0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1"/>
              </a:buClr>
              <a:buFont typeface="Courier New" panose="02070309020205020404" pitchFamily="49" charset="0"/>
              <a:buChar char="o"/>
            </a:pPr>
            <a:r>
              <a:rPr lang="cs-CZ" dirty="0"/>
              <a:t> </a:t>
            </a:r>
            <a:r>
              <a:rPr lang="cs-CZ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AEGAN TTEC SINGLE MEMBER PRIVATE COMPANY </a:t>
            </a:r>
          </a:p>
          <a:p>
            <a:pPr>
              <a:buClr>
                <a:schemeClr val="tx1"/>
              </a:buClr>
              <a:buFont typeface="Courier New" panose="02070309020205020404" pitchFamily="49" charset="0"/>
              <a:buChar char="o"/>
            </a:pPr>
            <a:r>
              <a:rPr lang="cs-CZ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Booking.com</a:t>
            </a:r>
          </a:p>
          <a:p>
            <a:pPr>
              <a:buClr>
                <a:schemeClr val="tx1"/>
              </a:buClr>
              <a:buFont typeface="Courier New" panose="02070309020205020404" pitchFamily="49" charset="0"/>
              <a:buChar char="o"/>
            </a:pPr>
            <a:r>
              <a:rPr lang="cs-CZ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Náplň praxe</a:t>
            </a:r>
          </a:p>
          <a:p>
            <a:pPr>
              <a:buClr>
                <a:schemeClr val="tx1"/>
              </a:buClr>
              <a:buFont typeface="Courier New" panose="02070309020205020404" pitchFamily="49" charset="0"/>
              <a:buChar char="o"/>
            </a:pPr>
            <a:r>
              <a:rPr lang="cs-CZ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Zhodnocení praxe a přínos</a:t>
            </a:r>
            <a:endParaRPr lang="cs-CZ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E225484-1BDA-F3B4-68AC-0B0C59013C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r>
              <a:rPr lang="cs-CZ" sz="1000" dirty="0"/>
              <a:t>Churanová Dominika 27870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4390866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18FE08-2A75-0972-C324-25B9D28E87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 anchor="b">
            <a:normAutofit/>
          </a:bodyPr>
          <a:lstStyle/>
          <a:p>
            <a:r>
              <a:rPr lang="cs-CZ"/>
              <a:t>AEGAN TTEC SINGLE MEMBER PRIVATE COMPANY </a:t>
            </a:r>
          </a:p>
        </p:txBody>
      </p: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24C0366C-6C93-62B5-5040-9F7E344804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>
            <a:normAutofit/>
          </a:bodyPr>
          <a:lstStyle/>
          <a:p>
            <a:pPr>
              <a:buClrTx/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Americká globální společnost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1982 Kenneth D. </a:t>
            </a:r>
            <a:r>
              <a:rPr lang="cs-CZ" sz="20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Tuchman</a:t>
            </a:r>
            <a:endParaRPr lang="cs-CZ" sz="20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Zákaznický servis a podpora technologií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Více než 40 zemí a 62 000 zaměstnanců</a:t>
            </a: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9" name="Zástupný obsah 18" descr="Obsah obrázku Písmo, Grafika, logo, symbol&#10;&#10;Popis byl vytvořen automaticky">
            <a:extLst>
              <a:ext uri="{FF2B5EF4-FFF2-40B4-BE49-F238E27FC236}">
                <a16:creationId xmlns:a16="http://schemas.microsoft.com/office/drawing/2014/main" id="{29F5F2EE-99A8-9E90-223B-70ADCC9948F6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5944" y="2849402"/>
            <a:ext cx="4639736" cy="2291190"/>
          </a:xfrm>
          <a:noFill/>
        </p:spPr>
      </p:pic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B955CF8-0A19-38D9-A7DB-17703FBE678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218426" y="6446838"/>
            <a:ext cx="2584850" cy="365125"/>
          </a:xfrm>
        </p:spPr>
        <p:txBody>
          <a:bodyPr anchor="ctr">
            <a:normAutofit/>
          </a:bodyPr>
          <a:lstStyle/>
          <a:p>
            <a:pPr rtl="0"/>
            <a:r>
              <a:rPr lang="cs-CZ" sz="800" dirty="0"/>
              <a:t>Churanová Dominika 27870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23513328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7CE82B-C3D3-DF58-C56F-481D120F17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 anchor="b">
            <a:normAutofit/>
          </a:bodyPr>
          <a:lstStyle/>
          <a:p>
            <a:r>
              <a:rPr lang="cs-CZ" dirty="0"/>
              <a:t>Booking.com</a:t>
            </a:r>
          </a:p>
        </p:txBody>
      </p:sp>
      <p:pic>
        <p:nvPicPr>
          <p:cNvPr id="11" name="Zástupný obsah 10" descr="Obsah obrázku logo, text, Písmo, Grafika&#10;&#10;Popis byl vytvořen automaticky">
            <a:extLst>
              <a:ext uri="{FF2B5EF4-FFF2-40B4-BE49-F238E27FC236}">
                <a16:creationId xmlns:a16="http://schemas.microsoft.com/office/drawing/2014/main" id="{2422488E-E7ED-1F70-7766-57B5145F900A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" y="2255095"/>
            <a:ext cx="4639736" cy="3479802"/>
          </a:xfrm>
          <a:noFill/>
        </p:spPr>
      </p:pic>
      <p:sp>
        <p:nvSpPr>
          <p:cNvPr id="16" name="Content Placeholder 3">
            <a:extLst>
              <a:ext uri="{FF2B5EF4-FFF2-40B4-BE49-F238E27FC236}">
                <a16:creationId xmlns:a16="http://schemas.microsoft.com/office/drawing/2014/main" id="{8C7B3ACC-2172-43D7-5C39-B98A1D4C4C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/>
          <a:lstStyle/>
          <a:p>
            <a:pPr>
              <a:buClrTx/>
              <a:buFont typeface="Arial" panose="020B0604020202020204" pitchFamily="34" charset="0"/>
              <a:buChar char="•"/>
            </a:pPr>
            <a:r>
              <a:rPr lang="cs-CZ" dirty="0"/>
              <a:t> </a:t>
            </a:r>
            <a:r>
              <a:rPr lang="cs-CZ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Holandská společnost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1996 </a:t>
            </a:r>
            <a:r>
              <a:rPr lang="cs-CZ" sz="20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Geert</a:t>
            </a:r>
            <a:r>
              <a:rPr lang="cs-CZ" sz="20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-Jan </a:t>
            </a:r>
            <a:r>
              <a:rPr lang="cs-CZ" sz="20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Bruinsma</a:t>
            </a:r>
            <a:endParaRPr lang="cs-CZ" sz="2000" b="0" i="0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Zprostředkovatel ubytování, atrakcí atd.</a:t>
            </a:r>
            <a:endParaRPr lang="cs-CZ" sz="2000" b="0" i="0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43 jazyků a více než 28 milionů evidovaných ubytování</a:t>
            </a: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EFF846B-8656-46EE-888A-85925591609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218426" y="6446838"/>
            <a:ext cx="258485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cs-CZ" sz="800" dirty="0"/>
              <a:t>Churanová Dominika 27870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42016950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>
            <a:extLst>
              <a:ext uri="{FF2B5EF4-FFF2-40B4-BE49-F238E27FC236}">
                <a16:creationId xmlns:a16="http://schemas.microsoft.com/office/drawing/2014/main" id="{8B167F91-C0C6-1509-D896-8BFAADDFAD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NÁPLŇ PRAXE</a:t>
            </a:r>
          </a:p>
        </p:txBody>
      </p:sp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7CA2DACC-3B32-49A7-66A1-48F4CDEB64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Tx/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První kontakt pro </a:t>
            </a:r>
            <a:r>
              <a:rPr lang="cs-CZ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česky, slovensky či anglicky mluvící partnery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Telefonická a emailová komunikace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Komunikace na profesionální úrovni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Zajištění vysoké úrovně partnerských služeb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endParaRPr lang="cs-CZ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C4CCBA0-73ED-AD2B-5AA3-ED4BAB35EF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z="800" dirty="0"/>
              <a:t>Churanová Dominika 27870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23998205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6B241F-C0DC-42C8-AF3E-EE97C5F41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6" y="786383"/>
            <a:ext cx="3517567" cy="2093975"/>
          </a:xfrm>
        </p:spPr>
        <p:txBody>
          <a:bodyPr anchor="b">
            <a:normAutofit/>
          </a:bodyPr>
          <a:lstStyle/>
          <a:p>
            <a:r>
              <a:rPr lang="cs-CZ" dirty="0"/>
              <a:t>NÁPLŇ PRAXE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F8F3816F-BBD9-49DA-0CA5-92CEF238F3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58984" y="812799"/>
            <a:ext cx="5928344" cy="5294757"/>
          </a:xfrm>
        </p:spPr>
        <p:txBody>
          <a:bodyPr/>
          <a:lstStyle/>
          <a:p>
            <a:pPr>
              <a:buClrTx/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Úprava cen a cenových plánů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Nastavení změn fakturačních údajů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Vysvětlování a nastavení PPB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Vysvětlování faktur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Změna měny faktury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Nastavení platby předem / v hotovosti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Změna městské daně a DPH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0D8392A9-753D-B78F-88F8-9E4E9EF011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43465" y="3043050"/>
            <a:ext cx="3517567" cy="3064505"/>
          </a:xfrm>
        </p:spPr>
        <p:txBody>
          <a:bodyPr/>
          <a:lstStyle/>
          <a:p>
            <a:r>
              <a:rPr lang="cs-CZ" dirty="0"/>
              <a:t>OBLAST FINANCE</a:t>
            </a:r>
            <a:endParaRPr lang="en-US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6F1526E-20A3-6C5F-7BBA-54CF1DA90B5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43464" y="6446520"/>
            <a:ext cx="3517568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cs-CZ" sz="800" dirty="0"/>
              <a:t>Churanová Dominika 27870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6899611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FE08FED-E8E7-B498-B824-D14B5CAC7B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NÁPLŇ PRAXE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FB2774A-BE27-38D2-AA86-E6F1B59561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algn="just">
              <a:lnSpc>
                <a:spcPct val="150000"/>
              </a:lnSpc>
              <a:buClrTx/>
              <a:buFont typeface="Symbol" panose="05050102010706020507" pitchFamily="18" charset="2"/>
              <a:buChar char=""/>
            </a:pPr>
            <a:r>
              <a:rPr lang="cs-CZ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Komunikace s HR (</a:t>
            </a:r>
            <a:r>
              <a:rPr lang="cs-CZ" sz="20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human</a:t>
            </a:r>
            <a:r>
              <a:rPr lang="cs-CZ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resources</a:t>
            </a:r>
            <a:r>
              <a:rPr lang="cs-CZ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</a:p>
          <a:p>
            <a:pPr marL="342900" lvl="0" indent="-342900" algn="just">
              <a:lnSpc>
                <a:spcPct val="150000"/>
              </a:lnSpc>
              <a:buClrTx/>
              <a:buFont typeface="Symbol" panose="05050102010706020507" pitchFamily="18" charset="2"/>
              <a:buChar char=""/>
            </a:pPr>
            <a:r>
              <a:rPr lang="cs-CZ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Meetingy ohledně osobního hodnocení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endParaRPr lang="cs-CZ" dirty="0"/>
          </a:p>
        </p:txBody>
      </p:sp>
      <p:sp>
        <p:nvSpPr>
          <p:cNvPr id="6" name="Zástupný text 5">
            <a:extLst>
              <a:ext uri="{FF2B5EF4-FFF2-40B4-BE49-F238E27FC236}">
                <a16:creationId xmlns:a16="http://schemas.microsoft.com/office/drawing/2014/main" id="{F80E5123-6CFC-8BD8-8257-78F92155C564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cs-CZ" dirty="0"/>
              <a:t>OBLAST PERSONÁLNÍ MANAGEMENT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BCAC578-FED0-0DA9-3817-11A5F61A8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z="800" dirty="0"/>
              <a:t>Churanová Dominika 27870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4933205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CDF480D-498F-4E2B-CB2C-3E082A03A4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NÁPLŇ PRAXE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1B734C6-F8DC-FEFD-4212-30DC6DBE02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Tx/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Nastavení </a:t>
            </a:r>
            <a:r>
              <a:rPr lang="cs-CZ" sz="20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Visibility</a:t>
            </a:r>
            <a:r>
              <a:rPr lang="cs-CZ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Boostru</a:t>
            </a:r>
            <a:r>
              <a:rPr lang="cs-CZ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Nastavení letních slev či akčních nabídek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Nastavení programu Genius, Smart rezervace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Nastavení informací o ubytování či hostiteli, práce s Autogen popisy, překlady popisů ubytování a jejich náprava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Nastavení a úprava fotografií a jejich vizualizace na stránce pro hosty</a:t>
            </a:r>
          </a:p>
        </p:txBody>
      </p:sp>
      <p:sp>
        <p:nvSpPr>
          <p:cNvPr id="6" name="Zástupný text 5">
            <a:extLst>
              <a:ext uri="{FF2B5EF4-FFF2-40B4-BE49-F238E27FC236}">
                <a16:creationId xmlns:a16="http://schemas.microsoft.com/office/drawing/2014/main" id="{9A301E29-C95C-0EE1-7778-34C8EBE20ABB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cs-CZ" dirty="0"/>
              <a:t>OBLAST MARKETING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A31DB7A-569E-664B-D7A1-1C626BE42D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z="800" dirty="0"/>
              <a:t>Churanová Dominika 27870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1260429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>
            <a:extLst>
              <a:ext uri="{FF2B5EF4-FFF2-40B4-BE49-F238E27FC236}">
                <a16:creationId xmlns:a16="http://schemas.microsoft.com/office/drawing/2014/main" id="{1E2A6AD5-6FEC-F76A-FD32-2134C53BFF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HODNOCENÍ PRAXE A PŘÍNOS </a:t>
            </a:r>
          </a:p>
        </p:txBody>
      </p:sp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48AFCB7C-E549-A720-C6A5-02DCED94F3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Tx/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Jazykové a komunikační dovednosti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Time management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Práce ve stresovém prostředí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Poznání nové kultury</a:t>
            </a:r>
          </a:p>
          <a:p>
            <a:pPr marL="0" indent="0">
              <a:buClrTx/>
              <a:buNone/>
            </a:pPr>
            <a:endParaRPr lang="cs-CZ" dirty="0"/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7CE8931-C80C-FFA6-A53D-F44964C9F3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z="800" dirty="0"/>
              <a:t>Churanová Dominika 27870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329986206"/>
      </p:ext>
    </p:extLst>
  </p:cSld>
  <p:clrMapOvr>
    <a:masterClrMapping/>
  </p:clrMapOvr>
</p:sld>
</file>

<file path=ppt/theme/theme1.xml><?xml version="1.0" encoding="utf-8"?>
<a:theme xmlns:a="http://schemas.openxmlformats.org/drawingml/2006/main" name="1_RetrospectVTI">
  <a:themeElements>
    <a:clrScheme name="Custom 37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9BA8B7"/>
      </a:accent1>
      <a:accent2>
        <a:srgbClr val="E6A02E"/>
      </a:accent2>
      <a:accent3>
        <a:srgbClr val="BF6A3B"/>
      </a:accent3>
      <a:accent4>
        <a:srgbClr val="92987A"/>
      </a:accent4>
      <a:accent5>
        <a:srgbClr val="857659"/>
      </a:accent5>
      <a:accent6>
        <a:srgbClr val="A0988C"/>
      </a:accent6>
      <a:hlink>
        <a:srgbClr val="00B0F0"/>
      </a:hlink>
      <a:folHlink>
        <a:srgbClr val="738F97"/>
      </a:folHlink>
    </a:clrScheme>
    <a:fontScheme name="Retrospect">
      <a:majorFont>
        <a:latin typeface="Bookman Old Style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41798695_TF56160789" id="{8AF6F0AA-8C72-4967-968E-D4393B06EDB9}" vid="{ACB952D6-6656-4F55-89C5-890C0D27D2F3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{FC7248EB-A9E9-418C-8033-63E4548AAAFA}tf56160789_win32</Template>
  <TotalTime>77</TotalTime>
  <Words>271</Words>
  <Application>Microsoft Office PowerPoint</Application>
  <PresentationFormat>Širokoúhlá obrazovka</PresentationFormat>
  <Paragraphs>57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8" baseType="lpstr">
      <vt:lpstr>Arial</vt:lpstr>
      <vt:lpstr>Bookman Old Style</vt:lpstr>
      <vt:lpstr>Calibri</vt:lpstr>
      <vt:lpstr>Courier New</vt:lpstr>
      <vt:lpstr>Franklin Gothic Book</vt:lpstr>
      <vt:lpstr>Symbol</vt:lpstr>
      <vt:lpstr>Times New Roman</vt:lpstr>
      <vt:lpstr>1_RetrospectVTI</vt:lpstr>
      <vt:lpstr>ODBORNÁ PRAXE</vt:lpstr>
      <vt:lpstr>OBSAH</vt:lpstr>
      <vt:lpstr>AEGAN TTEC SINGLE MEMBER PRIVATE COMPANY </vt:lpstr>
      <vt:lpstr>Booking.com</vt:lpstr>
      <vt:lpstr>NÁPLŇ PRAXE</vt:lpstr>
      <vt:lpstr>NÁPLŇ PRAXE</vt:lpstr>
      <vt:lpstr>NÁPLŇ PRAXE</vt:lpstr>
      <vt:lpstr>NÁPLŇ PRAXE</vt:lpstr>
      <vt:lpstr>HODNOCENÍ PRAXE A PŘÍNOS </vt:lpstr>
      <vt:lpstr>DĚKUJI ZA POZORNOST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ODBORNÁ PRAXE</dc:title>
  <dc:creator>Dominika Churanová</dc:creator>
  <cp:lastModifiedBy>Dominika Churanová</cp:lastModifiedBy>
  <cp:revision>8</cp:revision>
  <dcterms:created xsi:type="dcterms:W3CDTF">2023-12-04T18:07:53Z</dcterms:created>
  <dcterms:modified xsi:type="dcterms:W3CDTF">2023-12-05T17:18:34Z</dcterms:modified>
</cp:coreProperties>
</file>