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24" r:id="rId4"/>
  </p:sldMasterIdLst>
  <p:notesMasterIdLst>
    <p:notesMasterId r:id="rId11"/>
  </p:notesMasterIdLst>
  <p:handoutMasterIdLst>
    <p:handoutMasterId r:id="rId12"/>
  </p:handoutMasterIdLst>
  <p:sldIdLst>
    <p:sldId id="268" r:id="rId5"/>
    <p:sldId id="323" r:id="rId6"/>
    <p:sldId id="308" r:id="rId7"/>
    <p:sldId id="324" r:id="rId8"/>
    <p:sldId id="316" r:id="rId9"/>
    <p:sldId id="322" r:id="rId10"/>
  </p:sldIdLst>
  <p:sldSz cx="12188825" cy="6858000"/>
  <p:notesSz cx="7315200" cy="96012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F200"/>
    <a:srgbClr val="8DFF37"/>
    <a:srgbClr val="0594FF"/>
    <a:srgbClr val="FA167D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62" d="100"/>
          <a:sy n="62" d="100"/>
        </p:scale>
        <p:origin x="832" y="56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3570" y="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 rtl="0"/>
            <a:endParaRPr lang="cs-CZ" noProof="1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 rtl="0"/>
            <a:fld id="{534CBFFB-E1E1-4CA4-A257-8132CFBDB8C0}" type="datetime1">
              <a:rPr lang="cs-CZ" noProof="1" smtClean="0"/>
              <a:t>01.01.2024</a:t>
            </a:fld>
            <a:endParaRPr lang="cs-CZ" noProof="1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 rtl="0"/>
            <a:endParaRPr lang="cs-CZ" noProof="1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 rtl="0"/>
            <a:fld id="{14886E15-F82A-4596-A46C-375C6D3981E1}" type="slidenum">
              <a:rPr lang="cs-CZ" noProof="1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 rtl="0"/>
            <a:endParaRPr lang="cs-CZ" noProof="1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 rtl="0"/>
            <a:fld id="{FC415DD5-DB9E-40EE-9B09-C9F33CAA9430}" type="datetime1">
              <a:rPr lang="cs-CZ" noProof="1" dirty="0" smtClean="0"/>
              <a:t>01.01.2024</a:t>
            </a:fld>
            <a:endParaRPr lang="cs-CZ" noProof="1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rtl="0"/>
            <a:endParaRPr lang="cs-CZ" noProof="1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 rtl="0"/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 rtl="0"/>
            <a:fld id="{BF105DB2-FD3E-441D-8B7E-7AE83ECE27B3}" type="slidenum">
              <a:rPr lang="cs-CZ" noProof="1" dirty="0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cs-CZ" noProof="1" smtClean="0"/>
              <a:t>1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cs-CZ" noProof="1" smtClean="0"/>
              <a:t>2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36306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cs-CZ" noProof="1" smtClean="0"/>
              <a:t>3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22076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cs-CZ" noProof="1" smtClean="0"/>
              <a:t>4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467139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cs-CZ" noProof="1" smtClean="0"/>
              <a:t>5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81416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cs-CZ" noProof="1" smtClean="0"/>
              <a:t>6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81843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ok názvu"/>
          <p:cNvSpPr/>
          <p:nvPr/>
        </p:nvSpPr>
        <p:spPr bwMode="invGray">
          <a:xfrm>
            <a:off x="1141413" y="1600200"/>
            <a:ext cx="1104741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1"/>
          </a:p>
        </p:txBody>
      </p:sp>
      <p:grpSp>
        <p:nvGrpSpPr>
          <p:cNvPr id="7" name="horní grafika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Obdélník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</p:grpSp>
      <p:grpSp>
        <p:nvGrpSpPr>
          <p:cNvPr id="23" name="dolní grafika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Obdélník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 bwMode="invGray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cs-CZ" noProof="1"/>
              <a:t>Kliknutím můžete upravit styly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1"/>
              <a:t>Kliknutím můžete upravit styly předlohy podnadpisů.</a:t>
            </a:r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1"/>
              <a:t>Přidejte zápatí.</a:t>
            </a:r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035A68-6DDA-43FA-8855-AD388EB1B00D}" type="datetime1">
              <a:rPr lang="cs-CZ" noProof="1" dirty="0" smtClean="0"/>
              <a:t>01.01.2024</a:t>
            </a:fld>
            <a:endParaRPr lang="cs-CZ" noProof="1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1"/>
              <a:t>Kliknutím můžete upravit styly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1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433B28-1498-4F70-807C-CB55D4B067B8}" type="datetime1">
              <a:rPr lang="cs-CZ" noProof="1" smtClean="0"/>
              <a:t>01.01.2024</a:t>
            </a:fld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/>
          <a:p>
            <a:pPr rtl="0"/>
            <a:r>
              <a:rPr lang="cs-CZ" noProof="1"/>
              <a:t>Kliknutím můžete upravit styly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1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221B3F-2F8E-4528-A5BF-E6A74A130DB2}" type="datetime1">
              <a:rPr lang="cs-CZ" noProof="1" smtClean="0"/>
              <a:t>01.01.2024</a:t>
            </a:fld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cs-CZ" noProof="1"/>
              <a:t>Kliknutím můžete upravit styly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1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E16CE8-8F1D-4960-AF38-F45DAF6476C8}" type="datetime1">
              <a:rPr lang="cs-CZ" noProof="1" smtClean="0"/>
              <a:t>01.01.2024</a:t>
            </a:fld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cs-CZ" noProof="1"/>
              <a:t>Kliknutím můžete upravit styly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1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5DBAD8-28F1-46D2-94ED-B76DD5285DFC}" type="datetime1">
              <a:rPr lang="cs-CZ" noProof="1" dirty="0" smtClean="0"/>
              <a:t>01.01.2024</a:t>
            </a:fld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8679959-09A6-4092-A9BD-4F9F6BA7EC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8125" y="5791200"/>
            <a:ext cx="9158288" cy="4937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0040" indent="0">
              <a:buNone/>
              <a:defRPr/>
            </a:lvl2pPr>
            <a:lvl3pPr marL="594360" indent="0">
              <a:buNone/>
              <a:defRPr/>
            </a:lvl3pPr>
            <a:lvl4pPr marL="86868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cs-CZ" noProof="1"/>
              <a:t>Kliknutím můžete upravit styly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1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AEF9729A-C4F5-427C-AB81-CB477721A1BD}" type="datetime1">
              <a:rPr lang="cs-CZ" noProof="1" dirty="0" smtClean="0"/>
              <a:t>01.01.2024</a:t>
            </a:fld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1"/>
              <a:t>Kliknutím můžete upravit styly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1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3C1905-34DE-43E2-A7E1-3E349CFB8F3B}" type="datetime1">
              <a:rPr lang="cs-CZ" noProof="1" smtClean="0"/>
              <a:t>01.01.2024</a:t>
            </a:fld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1"/>
              <a:t>Kliknutím můžete upravit styly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1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96E69-BEE5-4971-8427-7C3F96E309C9}" type="datetime1">
              <a:rPr lang="cs-CZ" noProof="1" smtClean="0"/>
              <a:t>01.01.2024</a:t>
            </a:fld>
            <a:endParaRPr lang="cs-CZ" noProof="1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1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2B0258-E326-4F6F-9948-61BBCB962BC9}" type="datetime1">
              <a:rPr lang="cs-CZ" noProof="1" smtClean="0"/>
              <a:t>01.01.2024</a:t>
            </a:fld>
            <a:endParaRPr lang="cs-CZ" noProof="1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dolní grafika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Obdélník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</p:grp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1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BE1ED5-154D-499C-9206-B19432511431}" type="datetime1">
              <a:rPr lang="cs-CZ" noProof="1" smtClean="0"/>
              <a:t>01.01.2024</a:t>
            </a:fld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ámeček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1"/>
            </a:lvl1pPr>
          </a:lstStyle>
          <a:p>
            <a:pPr rtl="0"/>
            <a:r>
              <a:rPr lang="cs-CZ" noProof="1"/>
              <a:t>Kliknutím můžete upravit styly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1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B91C24-249E-45E9-B923-7BFD217B9527}" type="datetime1">
              <a:rPr lang="cs-CZ" noProof="1" smtClean="0"/>
              <a:t>01.01.2024</a:t>
            </a:fld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ámeček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cs-CZ" noProof="1"/>
              <a:t>Kliknutím můžete upravit styly předlohy nadpisů.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1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1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FB52B0-121E-4BA6-9027-38473727ADA1}" type="datetime1">
              <a:rPr lang="cs-CZ" noProof="1" smtClean="0"/>
              <a:t>01.01.2024</a:t>
            </a:fld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dolní grafika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Obdélník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</p:grpSp>
      <p:grpSp>
        <p:nvGrpSpPr>
          <p:cNvPr id="10" name="horní grafika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Obdélník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1"/>
              <a:t>Kliknutím můžete upravit styly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 bwMode="auto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1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 bwMode="auto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954F1485-842F-49F3-B53D-AA5861C6F145}" type="datetime1">
              <a:rPr lang="cs-CZ" noProof="1" smtClean="0"/>
              <a:t>01.01.2024</a:t>
            </a:fld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 bwMode="auto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DF28FB93-0A08-4E7D-8E63-9EFA29F1E093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online.ca/tools-trends/chatgpt-triggering-new-or-transformed-pedagog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medicechip.com/product/magnetic-12-inch-chess-set-game-fine-wood-classic-handmade-standard-staunton-themed-ultimate-chess-set-extra-queen-comes-storage-pieces-wooden-board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://commons.wikimedia.org/wiki/File:Logo_Share_Your_Knowledge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bluediamondgallery.com/handwriting/c/conclusion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l"/>
            <a:r>
              <a:rPr lang="cs-CZ" dirty="0"/>
              <a:t>Závěrečná zpráva </a:t>
            </a:r>
            <a:br>
              <a:rPr lang="cs-CZ" dirty="0"/>
            </a:br>
            <a:r>
              <a:rPr lang="cs-CZ" dirty="0"/>
              <a:t>o průběhu semestrální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1522412" y="5029200"/>
            <a:ext cx="9252519" cy="838200"/>
          </a:xfrm>
        </p:spPr>
        <p:txBody>
          <a:bodyPr rtlCol="0"/>
          <a:lstStyle/>
          <a:p>
            <a:pPr rtl="0"/>
            <a:r>
              <a:rPr lang="cs-CZ" b="1" noProof="1"/>
              <a:t>Odborná praxe | </a:t>
            </a:r>
            <a:r>
              <a:rPr lang="cs-CZ" noProof="1"/>
              <a:t>Svatopluk Benda, DiS., MBA</a:t>
            </a:r>
          </a:p>
        </p:txBody>
      </p:sp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9">
            <a:extLst>
              <a:ext uri="{FF2B5EF4-FFF2-40B4-BE49-F238E27FC236}">
                <a16:creationId xmlns:a16="http://schemas.microsoft.com/office/drawing/2014/main" id="{B6047223-EF36-4C85-A0EA-62B30363CC41}"/>
              </a:ext>
            </a:extLst>
          </p:cNvPr>
          <p:cNvSpPr/>
          <p:nvPr/>
        </p:nvSpPr>
        <p:spPr>
          <a:xfrm>
            <a:off x="170700" y="903961"/>
            <a:ext cx="11848915" cy="416378"/>
          </a:xfrm>
          <a:prstGeom prst="rect">
            <a:avLst/>
          </a:prstGeom>
          <a:solidFill>
            <a:srgbClr val="DCDCDC"/>
          </a:solidFill>
          <a:ln>
            <a:solidFill>
              <a:srgbClr val="DCDCDC"/>
            </a:solidFill>
          </a:ln>
        </p:spPr>
        <p:txBody>
          <a:bodyPr wrap="none" lIns="108000" tIns="36000" rIns="36000" bIns="36000" rtlCol="0" anchor="ctr">
            <a:noAutofit/>
          </a:bodyPr>
          <a:lstStyle/>
          <a:p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Závody LEAR ve světě a ČR</a:t>
            </a:r>
          </a:p>
        </p:txBody>
      </p:sp>
      <p:sp>
        <p:nvSpPr>
          <p:cNvPr id="12" name="Nadpis 2">
            <a:extLst>
              <a:ext uri="{FF2B5EF4-FFF2-40B4-BE49-F238E27FC236}">
                <a16:creationId xmlns:a16="http://schemas.microsoft.com/office/drawing/2014/main" id="{21F8A55B-9DDB-47E4-9821-51804B40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99" y="281229"/>
            <a:ext cx="11848915" cy="566239"/>
          </a:xfrm>
        </p:spPr>
        <p:txBody>
          <a:bodyPr>
            <a:normAutofit/>
          </a:bodyPr>
          <a:lstStyle/>
          <a:p>
            <a:r>
              <a:rPr lang="cs-CZ" dirty="0"/>
              <a:t>LEAR – představení společnosti</a:t>
            </a:r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4345668-6BC7-40AA-85FB-7F26BB9A9C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069" y="4811417"/>
            <a:ext cx="707506" cy="70750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D6E3DC3-10CA-4445-87E8-38F9986EF0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871" y="4099083"/>
            <a:ext cx="730695" cy="73069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87B226A-D1E6-4074-AF2E-2282231352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453" y="4114626"/>
            <a:ext cx="715152" cy="715152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37A600F0-7B8D-4755-A54F-7DB8944B8044}"/>
              </a:ext>
            </a:extLst>
          </p:cNvPr>
          <p:cNvSpPr txBox="1"/>
          <p:nvPr/>
        </p:nvSpPr>
        <p:spPr>
          <a:xfrm>
            <a:off x="8311876" y="4850101"/>
            <a:ext cx="18189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,000+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celkem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zaměstnanců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9ACDDAE8-97A5-4E7E-AFA4-2E47F32B5C07}"/>
              </a:ext>
            </a:extLst>
          </p:cNvPr>
          <p:cNvSpPr txBox="1"/>
          <p:nvPr/>
        </p:nvSpPr>
        <p:spPr>
          <a:xfrm>
            <a:off x="8311876" y="4207175"/>
            <a:ext cx="1485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ZÁVODŮ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celosvětově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8837D416-9A5C-4963-9E64-2647C6CFDC19}"/>
              </a:ext>
            </a:extLst>
          </p:cNvPr>
          <p:cNvSpPr txBox="1"/>
          <p:nvPr/>
        </p:nvSpPr>
        <p:spPr>
          <a:xfrm>
            <a:off x="10567566" y="4185609"/>
            <a:ext cx="69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4926D545-04B1-4095-9869-049459035A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8" t="5746" r="1928" b="1486"/>
          <a:stretch/>
        </p:blipFill>
        <p:spPr>
          <a:xfrm>
            <a:off x="213558" y="1392346"/>
            <a:ext cx="7145838" cy="426890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3C031FB-4896-4574-8FCC-31E5153965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53" t="17854" r="53004" b="11529"/>
          <a:stretch/>
        </p:blipFill>
        <p:spPr>
          <a:xfrm>
            <a:off x="7462564" y="1392346"/>
            <a:ext cx="4567128" cy="2468702"/>
          </a:xfrm>
          <a:prstGeom prst="rect">
            <a:avLst/>
          </a:prstGeom>
        </p:spPr>
      </p:pic>
      <p:sp>
        <p:nvSpPr>
          <p:cNvPr id="19" name="Řečová bublina: obdélníkový bublinový popisek se zakulacenými rohy 18">
            <a:extLst>
              <a:ext uri="{FF2B5EF4-FFF2-40B4-BE49-F238E27FC236}">
                <a16:creationId xmlns:a16="http://schemas.microsoft.com/office/drawing/2014/main" id="{AEB71C6D-D18D-4E49-B744-4843B5E5B536}"/>
              </a:ext>
            </a:extLst>
          </p:cNvPr>
          <p:cNvSpPr/>
          <p:nvPr/>
        </p:nvSpPr>
        <p:spPr>
          <a:xfrm>
            <a:off x="7678588" y="1844824"/>
            <a:ext cx="855211" cy="576064"/>
          </a:xfrm>
          <a:prstGeom prst="wedgeRoundRectCallout">
            <a:avLst>
              <a:gd name="adj1" fmla="val -245"/>
              <a:gd name="adj2" fmla="val 82323"/>
              <a:gd name="adj3" fmla="val 16667"/>
            </a:avLst>
          </a:prstGeom>
          <a:solidFill>
            <a:srgbClr val="92D05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Řečová bublina: obdélníkový bublinový popisek se zakulacenými rohy 19">
            <a:extLst>
              <a:ext uri="{FF2B5EF4-FFF2-40B4-BE49-F238E27FC236}">
                <a16:creationId xmlns:a16="http://schemas.microsoft.com/office/drawing/2014/main" id="{C0275A1F-2F12-4BAE-B5B7-EFBB06F98527}"/>
              </a:ext>
            </a:extLst>
          </p:cNvPr>
          <p:cNvSpPr/>
          <p:nvPr/>
        </p:nvSpPr>
        <p:spPr>
          <a:xfrm>
            <a:off x="3430116" y="1916832"/>
            <a:ext cx="948215" cy="610728"/>
          </a:xfrm>
          <a:prstGeom prst="wedgeRoundRectCallout">
            <a:avLst>
              <a:gd name="adj1" fmla="val -1272"/>
              <a:gd name="adj2" fmla="val 82359"/>
              <a:gd name="adj3" fmla="val 16667"/>
            </a:avLst>
          </a:prstGeom>
          <a:solidFill>
            <a:srgbClr val="92D050">
              <a:alpha val="4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Závod Stříbro - Tachov ČR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4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8547F341-B180-4A39-B402-5D4AEFA87395}"/>
              </a:ext>
            </a:extLst>
          </p:cNvPr>
          <p:cNvSpPr txBox="1">
            <a:spLocks/>
          </p:cNvSpPr>
          <p:nvPr/>
        </p:nvSpPr>
        <p:spPr>
          <a:xfrm>
            <a:off x="172193" y="1376832"/>
            <a:ext cx="11847421" cy="4786280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08000" tIns="54000" rIns="108000" bIns="36000" rtlCol="0" anchor="t">
            <a:noAutofit/>
          </a:bodyPr>
          <a:lstStyle>
            <a:defPPr rtl="0">
              <a:defRPr lang="cs-cz"/>
            </a:defPPr>
            <a:lvl1pPr marL="171450" indent="-17145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600"/>
            </a:lvl1pPr>
            <a:lvl3pPr marL="171450" lvl="2" indent="-171450" defTabSz="871538">
              <a:spcAft>
                <a:spcPts val="4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244475" algn="l"/>
                <a:tab pos="495300" algn="l"/>
                <a:tab pos="747713" algn="l"/>
              </a:tabLst>
              <a:defRPr sz="1200"/>
            </a:lvl3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Oblasti a jejich obsahová náplň:</a:t>
            </a:r>
            <a:endParaRPr lang="en-US" b="1" dirty="0">
              <a:solidFill>
                <a:srgbClr val="000000"/>
              </a:solidFill>
              <a:effectLst>
                <a:glow rad="101600">
                  <a:schemeClr val="bg1"/>
                </a:glow>
              </a:effectLst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Management – </a:t>
            </a:r>
            <a:r>
              <a:rPr lang="cs-CZ" sz="1600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odpovědnost za chod oddělení výroby, sledování výkonnostních ukazatelů a realizace nápravných opatření v případě potřeby. Vedení a motivace podřízených.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Finanční oblast – </a:t>
            </a:r>
            <a:r>
              <a:rPr lang="cs-CZ" sz="1600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plánování a kontrola dodržování nákladů v rámci OPEX a CAPEX. Plánování kapacit v návaznosti na odvolávané množství zákazníka za účelem dosažení zisku v rámci výkazu zisku a ztrát. 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effectLst/>
                <a:ea typeface="Calibri" panose="020F0502020204030204" pitchFamily="34" charset="0"/>
              </a:rPr>
              <a:t>Řízení projektů, výzkum a vývoj, marketing, prodej</a:t>
            </a:r>
            <a:r>
              <a:rPr lang="cs-CZ" sz="1600" b="1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 </a:t>
            </a:r>
            <a:r>
              <a:rPr lang="cs-CZ" sz="1600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– Plánovaní a řízení investic v návaznosti na předpokládané prodeje</a:t>
            </a:r>
            <a:endParaRPr lang="en-US" sz="1600" dirty="0">
              <a:solidFill>
                <a:srgbClr val="000000"/>
              </a:solidFill>
              <a:effectLst>
                <a:glow rad="101600">
                  <a:schemeClr val="bg1"/>
                </a:glow>
              </a:effectLst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effectLst/>
                <a:ea typeface="Calibri" panose="020F0502020204030204" pitchFamily="34" charset="0"/>
              </a:rPr>
              <a:t>CSR a marketing </a:t>
            </a:r>
            <a:r>
              <a:rPr lang="cs-CZ" sz="1600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– aktivity spojené s propagací společnosti a to jak interně, tak vůči okolí.</a:t>
            </a:r>
            <a:endParaRPr lang="en-US" sz="1600" dirty="0">
              <a:solidFill>
                <a:srgbClr val="000000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11" name="Rechteck 19">
            <a:extLst>
              <a:ext uri="{FF2B5EF4-FFF2-40B4-BE49-F238E27FC236}">
                <a16:creationId xmlns:a16="http://schemas.microsoft.com/office/drawing/2014/main" id="{B6047223-EF36-4C85-A0EA-62B30363CC41}"/>
              </a:ext>
            </a:extLst>
          </p:cNvPr>
          <p:cNvSpPr/>
          <p:nvPr/>
        </p:nvSpPr>
        <p:spPr>
          <a:xfrm>
            <a:off x="170700" y="903961"/>
            <a:ext cx="11848915" cy="416378"/>
          </a:xfrm>
          <a:prstGeom prst="rect">
            <a:avLst/>
          </a:prstGeom>
          <a:solidFill>
            <a:srgbClr val="DCDCDC"/>
          </a:solidFill>
          <a:ln>
            <a:solidFill>
              <a:srgbClr val="DCDCDC"/>
            </a:solidFill>
          </a:ln>
        </p:spPr>
        <p:txBody>
          <a:bodyPr wrap="none" lIns="108000" tIns="36000" rIns="36000" bIns="36000" rtlCol="0" anchor="ctr">
            <a:noAutofit/>
          </a:bodyPr>
          <a:lstStyle/>
          <a:p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Praxe v rámci zastávané pozice </a:t>
            </a:r>
            <a:r>
              <a:rPr lang="cs-CZ" sz="2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Production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managera</a:t>
            </a:r>
          </a:p>
        </p:txBody>
      </p:sp>
      <p:sp>
        <p:nvSpPr>
          <p:cNvPr id="12" name="Nadpis 2">
            <a:extLst>
              <a:ext uri="{FF2B5EF4-FFF2-40B4-BE49-F238E27FC236}">
                <a16:creationId xmlns:a16="http://schemas.microsoft.com/office/drawing/2014/main" id="{21F8A55B-9DDB-47E4-9821-51804B40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99" y="281229"/>
            <a:ext cx="11848915" cy="566239"/>
          </a:xfrm>
        </p:spPr>
        <p:txBody>
          <a:bodyPr>
            <a:normAutofit/>
          </a:bodyPr>
          <a:lstStyle/>
          <a:p>
            <a:r>
              <a:rPr lang="cs-CZ" dirty="0"/>
              <a:t>Náplň a průběh praxe</a:t>
            </a:r>
            <a:endParaRPr lang="en-US" dirty="0"/>
          </a:p>
        </p:txBody>
      </p:sp>
      <p:pic>
        <p:nvPicPr>
          <p:cNvPr id="6" name="Obrázek 5" descr="Obsah obrázku text, počítač, computer, design&#10;&#10;Popis byl vytvořen automaticky">
            <a:extLst>
              <a:ext uri="{FF2B5EF4-FFF2-40B4-BE49-F238E27FC236}">
                <a16:creationId xmlns:a16="http://schemas.microsoft.com/office/drawing/2014/main" id="{74A48EB7-21A4-4241-9439-04D399C62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789040"/>
            <a:ext cx="7059653" cy="24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6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8547F341-B180-4A39-B402-5D4AEFA87395}"/>
              </a:ext>
            </a:extLst>
          </p:cNvPr>
          <p:cNvSpPr txBox="1">
            <a:spLocks/>
          </p:cNvSpPr>
          <p:nvPr/>
        </p:nvSpPr>
        <p:spPr>
          <a:xfrm>
            <a:off x="172193" y="1376832"/>
            <a:ext cx="11847421" cy="4786280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08000" tIns="54000" rIns="108000" bIns="36000" rtlCol="0" anchor="t">
            <a:noAutofit/>
          </a:bodyPr>
          <a:lstStyle>
            <a:defPPr rtl="0">
              <a:defRPr lang="cs-cz"/>
            </a:defPPr>
            <a:lvl1pPr marL="171450" indent="-17145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600"/>
            </a:lvl1pPr>
            <a:lvl3pPr marL="171450" lvl="2" indent="-171450" defTabSz="871538">
              <a:spcAft>
                <a:spcPts val="4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244475" algn="l"/>
                <a:tab pos="495300" algn="l"/>
                <a:tab pos="747713" algn="l"/>
              </a:tabLst>
              <a:defRPr sz="1200"/>
            </a:lvl3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Odborná praxe je příležitost, jak explicitní znalosti obohatit či doplnit o </a:t>
            </a:r>
            <a:r>
              <a:rPr lang="cs-CZ" dirty="0" err="1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tacitní</a:t>
            </a:r>
            <a:r>
              <a:rPr lang="cs-CZ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, jenž je možné získat právě a pouze praxí. V rámci mých poznatků jsem vydefinoval oblasti, kde skutečnost není tak přímočará, jak se nám může na první pohled zdát.</a:t>
            </a:r>
            <a:endParaRPr lang="en-US" dirty="0">
              <a:solidFill>
                <a:srgbClr val="000000"/>
              </a:solidFill>
              <a:effectLst>
                <a:glow rad="101600">
                  <a:schemeClr val="bg1"/>
                </a:glow>
              </a:effectLst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Management – </a:t>
            </a:r>
            <a:r>
              <a:rPr lang="cs-CZ" sz="1600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vždy je nutné vědět, kam chceme směřovat a jakou kulturu chceme budovat.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Finanční oblast – </a:t>
            </a:r>
            <a:r>
              <a:rPr lang="cs-CZ" sz="1600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je dobré, aby se plány a realita příliš nerozcházeli. 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effectLst/>
                <a:ea typeface="Calibri" panose="020F0502020204030204" pitchFamily="34" charset="0"/>
              </a:rPr>
              <a:t>Řízení projektů, výzkum a vývoj, marketing, prodej</a:t>
            </a:r>
            <a:r>
              <a:rPr lang="cs-CZ" sz="1600" b="1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 </a:t>
            </a:r>
            <a:r>
              <a:rPr lang="cs-CZ" sz="1600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– V případě velkého množství investic musí mít každá svého vedoucího a je žádoucí, aby existoval společný přehled, kde bude jasně patrný stav</a:t>
            </a:r>
            <a:endParaRPr lang="en-US" sz="1600" dirty="0">
              <a:solidFill>
                <a:srgbClr val="000000"/>
              </a:solidFill>
              <a:effectLst>
                <a:glow rad="101600">
                  <a:schemeClr val="bg1"/>
                </a:glow>
              </a:effectLst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effectLst/>
                <a:ea typeface="Calibri" panose="020F0502020204030204" pitchFamily="34" charset="0"/>
              </a:rPr>
              <a:t>CSR a marketing </a:t>
            </a:r>
            <a:r>
              <a:rPr lang="cs-CZ" sz="1600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</a:rPr>
              <a:t>– V rámci definování cílového stavu jsme schopni zvolit správnou marketingovou strategii.</a:t>
            </a:r>
            <a:endParaRPr lang="en-US" sz="1600" dirty="0">
              <a:solidFill>
                <a:srgbClr val="000000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11" name="Rechteck 19">
            <a:extLst>
              <a:ext uri="{FF2B5EF4-FFF2-40B4-BE49-F238E27FC236}">
                <a16:creationId xmlns:a16="http://schemas.microsoft.com/office/drawing/2014/main" id="{B6047223-EF36-4C85-A0EA-62B30363CC41}"/>
              </a:ext>
            </a:extLst>
          </p:cNvPr>
          <p:cNvSpPr/>
          <p:nvPr/>
        </p:nvSpPr>
        <p:spPr>
          <a:xfrm>
            <a:off x="170700" y="903961"/>
            <a:ext cx="11848915" cy="416378"/>
          </a:xfrm>
          <a:prstGeom prst="rect">
            <a:avLst/>
          </a:prstGeom>
          <a:solidFill>
            <a:srgbClr val="DCDCDC"/>
          </a:solidFill>
          <a:ln>
            <a:solidFill>
              <a:srgbClr val="DCDCDC"/>
            </a:solidFill>
          </a:ln>
        </p:spPr>
        <p:txBody>
          <a:bodyPr wrap="none" lIns="108000" tIns="36000" rIns="36000" bIns="36000" rtlCol="0" anchor="ctr">
            <a:noAutofit/>
          </a:bodyPr>
          <a:lstStyle/>
          <a:p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Přínosy odborné praxe</a:t>
            </a:r>
          </a:p>
        </p:txBody>
      </p:sp>
      <p:sp>
        <p:nvSpPr>
          <p:cNvPr id="12" name="Nadpis 2">
            <a:extLst>
              <a:ext uri="{FF2B5EF4-FFF2-40B4-BE49-F238E27FC236}">
                <a16:creationId xmlns:a16="http://schemas.microsoft.com/office/drawing/2014/main" id="{21F8A55B-9DDB-47E4-9821-51804B40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99" y="281229"/>
            <a:ext cx="11848915" cy="566239"/>
          </a:xfrm>
        </p:spPr>
        <p:txBody>
          <a:bodyPr>
            <a:normAutofit/>
          </a:bodyPr>
          <a:lstStyle/>
          <a:p>
            <a:r>
              <a:rPr lang="cs-CZ" dirty="0"/>
              <a:t>Zhodnocení praxe studentem</a:t>
            </a:r>
            <a:endParaRPr lang="en-US" dirty="0"/>
          </a:p>
        </p:txBody>
      </p:sp>
      <p:pic>
        <p:nvPicPr>
          <p:cNvPr id="8" name="Obrázek 7" descr="Obsah obrázku černobílá&#10;&#10;Popis byl vytvořen automaticky s nízkou mírou spolehlivosti">
            <a:extLst>
              <a:ext uri="{FF2B5EF4-FFF2-40B4-BE49-F238E27FC236}">
                <a16:creationId xmlns:a16="http://schemas.microsoft.com/office/drawing/2014/main" id="{2FD107B1-467B-468B-BD34-525A943D0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9211" y="3933056"/>
            <a:ext cx="3574132" cy="1951811"/>
          </a:xfrm>
          <a:prstGeom prst="rect">
            <a:avLst/>
          </a:prstGeom>
        </p:spPr>
      </p:pic>
      <p:pic>
        <p:nvPicPr>
          <p:cNvPr id="10" name="Obrázek 9" descr="Obsah obrázku Sálové hry a sporty, desková hra, Stolní hra, šachy&#10;&#10;Popis byl vytvořen automaticky">
            <a:extLst>
              <a:ext uri="{FF2B5EF4-FFF2-40B4-BE49-F238E27FC236}">
                <a16:creationId xmlns:a16="http://schemas.microsoft.com/office/drawing/2014/main" id="{EFD23A54-726B-48A2-A546-DE6CDD1E4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82643" y="3566661"/>
            <a:ext cx="4006181" cy="26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8547F341-B180-4A39-B402-5D4AEFA87395}"/>
              </a:ext>
            </a:extLst>
          </p:cNvPr>
          <p:cNvSpPr txBox="1">
            <a:spLocks/>
          </p:cNvSpPr>
          <p:nvPr/>
        </p:nvSpPr>
        <p:spPr>
          <a:xfrm>
            <a:off x="172191" y="1376832"/>
            <a:ext cx="11844441" cy="4786280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08000" tIns="54000" rIns="108000" bIns="36000" rtlCol="0" anchor="t">
            <a:noAutofit/>
          </a:bodyPr>
          <a:lstStyle>
            <a:defPPr rtl="0">
              <a:defRPr lang="cs-cz"/>
            </a:defPPr>
            <a:lvl1pPr marL="171450" indent="-17145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600"/>
            </a:lvl1pPr>
            <a:lvl3pPr marL="171450" lvl="2" indent="-171450" defTabSz="871538">
              <a:spcAft>
                <a:spcPts val="4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>
                <a:tab pos="244475" algn="l"/>
                <a:tab pos="495300" algn="l"/>
                <a:tab pos="747713" algn="l"/>
              </a:tabLst>
              <a:defRPr sz="1200"/>
            </a:lvl3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cs typeface="Arial" panose="020B0604020202020204" pitchFamily="34" charset="0"/>
              </a:rPr>
              <a:t>Praxe naplnila očekávání. Tato nezbytná součást studijních osnov dokáže jednotlivé byť zdánlivě nesouvisející oblasti spojit do logického rámce, který při určitém odstupu / nadhledu dává smysl. Veškeré oblasti do sebe zapadají a společně naplňují podstatu vzniku podniku. </a:t>
            </a:r>
            <a:endParaRPr lang="en-US" sz="1600" dirty="0">
              <a:effectLst/>
            </a:endParaRPr>
          </a:p>
        </p:txBody>
      </p:sp>
      <p:sp>
        <p:nvSpPr>
          <p:cNvPr id="11" name="Rechteck 19">
            <a:extLst>
              <a:ext uri="{FF2B5EF4-FFF2-40B4-BE49-F238E27FC236}">
                <a16:creationId xmlns:a16="http://schemas.microsoft.com/office/drawing/2014/main" id="{B6047223-EF36-4C85-A0EA-62B30363CC41}"/>
              </a:ext>
            </a:extLst>
          </p:cNvPr>
          <p:cNvSpPr/>
          <p:nvPr/>
        </p:nvSpPr>
        <p:spPr>
          <a:xfrm>
            <a:off x="170700" y="903961"/>
            <a:ext cx="11848915" cy="416378"/>
          </a:xfrm>
          <a:prstGeom prst="rect">
            <a:avLst/>
          </a:prstGeom>
          <a:solidFill>
            <a:srgbClr val="DCDCDC"/>
          </a:solidFill>
          <a:ln>
            <a:solidFill>
              <a:srgbClr val="DCDCDC"/>
            </a:solidFill>
          </a:ln>
        </p:spPr>
        <p:txBody>
          <a:bodyPr wrap="none" lIns="108000" tIns="36000" rIns="36000" bIns="36000" rtlCol="0" anchor="ctr">
            <a:noAutofit/>
          </a:bodyPr>
          <a:lstStyle/>
          <a:p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Naplnění podstaty odborné praxe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Nadpis 2">
            <a:extLst>
              <a:ext uri="{FF2B5EF4-FFF2-40B4-BE49-F238E27FC236}">
                <a16:creationId xmlns:a16="http://schemas.microsoft.com/office/drawing/2014/main" id="{21F8A55B-9DDB-47E4-9821-51804B40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99" y="281229"/>
            <a:ext cx="11848915" cy="566239"/>
          </a:xfrm>
        </p:spPr>
        <p:txBody>
          <a:bodyPr>
            <a:normAutofit/>
          </a:bodyPr>
          <a:lstStyle/>
          <a:p>
            <a:r>
              <a:rPr lang="cs-CZ" dirty="0"/>
              <a:t>Závěr</a:t>
            </a:r>
            <a:endParaRPr lang="en-US" dirty="0"/>
          </a:p>
        </p:txBody>
      </p:sp>
      <p:pic>
        <p:nvPicPr>
          <p:cNvPr id="6" name="Obrázek 5" descr="Obsah obrázku text, prst, rukopis, palec&#10;&#10;Popis byl vytvořen automaticky">
            <a:extLst>
              <a:ext uri="{FF2B5EF4-FFF2-40B4-BE49-F238E27FC236}">
                <a16:creationId xmlns:a16="http://schemas.microsoft.com/office/drawing/2014/main" id="{F77D94AC-8BB8-42BC-BE45-78AF1E944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42484" y="2861076"/>
            <a:ext cx="4639444" cy="30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6000632-F85B-45CD-8510-FFDD1D4D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643" y="3140968"/>
            <a:ext cx="9143538" cy="1066800"/>
          </a:xfrm>
        </p:spPr>
        <p:txBody>
          <a:bodyPr>
            <a:noAutofit/>
          </a:bodyPr>
          <a:lstStyle/>
          <a:p>
            <a:pPr algn="ctr"/>
            <a:r>
              <a:rPr lang="cs-CZ" sz="9600" dirty="0"/>
              <a:t>DĚKUJI ZA POZORNOST!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887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e s přehledem plánování projektu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roject planning overview presentation.potx" id="{0D6D6775-FC9F-484B-A889-C0FCD86449E3}" vid="{CBE6795F-D548-4056-89FC-5BC618C494F3}"/>
    </a:ext>
  </a:extLst>
</a:theme>
</file>

<file path=ppt/theme/theme2.xml><?xml version="1.0" encoding="utf-8"?>
<a:theme xmlns:a="http://schemas.openxmlformats.org/drawingml/2006/main" name="Motiv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7A98DE2B-08FC-42B8-81F2-DF2F387D33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899FBA-1AD4-4033-B00E-3D5509AC9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6E34E5-4B82-4442-A3EF-427A3304621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71af3243-3dd4-4a8d-8c0d-dd76da1f02a5"/>
    <ds:schemaRef ds:uri="http://purl.org/dc/dcmitype/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přehledem plánování obchodního projektu</Template>
  <TotalTime>0</TotalTime>
  <Words>344</Words>
  <Application>Microsoft Office PowerPoint</Application>
  <PresentationFormat>Vlastní</PresentationFormat>
  <Paragraphs>32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Prezentace s přehledem plánování projektu</vt:lpstr>
      <vt:lpstr>Závěrečná zpráva  o průběhu semestrální praxe</vt:lpstr>
      <vt:lpstr>LEAR – představení společnosti</vt:lpstr>
      <vt:lpstr>Náplň a průběh praxe</vt:lpstr>
      <vt:lpstr>Zhodnocení praxe studentem</vt:lpstr>
      <vt:lpstr>Závěr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2023-10-02T16:07:36Z</dcterms:created>
  <dcterms:modified xsi:type="dcterms:W3CDTF">2024-01-01T17:53:29Z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