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7" r:id="rId11"/>
  </p:sldIdLst>
  <p:sldSz cx="18288000" cy="10287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57B355A-B463-4846-82BA-263132E3B5CF}" type="slidenum"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dt" idx="7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9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ftr" idx="8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sldNum" idx="9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dt" idx="10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100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ftr" idx="11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 type="sldNum" idx="12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dt" idx="13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106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ftr" idx="14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sldNum" idx="15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dt" idx="16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112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ftr" idx="17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sldNum" idx="18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dt" idx="19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11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ftr" idx="20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sldNum" idx="21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dt" idx="19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11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ftr" idx="20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sldNum" idx="21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2705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dt" idx="19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11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ftr" idx="20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sldNum" idx="21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2303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dt" idx="22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12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ftr" idx="23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sldNum" idx="24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dt" idx="25"/>
          </p:nvPr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1.7.2013</a:t>
            </a:r>
          </a:p>
        </p:txBody>
      </p:sp>
      <p:sp>
        <p:nvSpPr>
          <p:cNvPr id="130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ln w="0">
            <a:noFill/>
          </a:ln>
        </p:spPr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ftr" idx="26"/>
          </p:nvPr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sldNum" idx="27"/>
          </p:nvPr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000000"/>
                </a:solidFill>
                <a:latin typeface="Times New Roman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6AB13D-915E-43AA-81D7-441C0CA2304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607010-F783-48F4-A46A-A93249C0D07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1E4DA5-9056-4C96-A8E5-EBA09C016D2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89F757-1D39-4B34-BF5F-375794D1B23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DFC58C-A49D-4975-ABFA-4CE20B388B17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980218-9E59-4DE2-AAE4-5747FF1CB65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968BD9-D7EA-4E76-8DCA-F82D1BE0EA6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57518D-94CB-4F9F-BA61-4E414963C9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1BB737-B1D5-43F5-ABC6-6C59B6541DA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0D07BA-CEAE-4DED-9CB9-A181CB811D5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343FD9-D986-4D5B-8177-F857E69810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F362FC-6D75-4106-AF7B-E809F0BF306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F1EE2C-036B-45D9-BE62-C6F4FD7BFEA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/>
          <p:cNvGrpSpPr/>
          <p:nvPr/>
        </p:nvGrpSpPr>
        <p:grpSpPr>
          <a:xfrm>
            <a:off x="2258280" y="954000"/>
            <a:ext cx="13771080" cy="7675560"/>
            <a:chOff x="2258280" y="954000"/>
            <a:chExt cx="13771080" cy="7675560"/>
          </a:xfrm>
        </p:grpSpPr>
        <p:sp>
          <p:nvSpPr>
            <p:cNvPr id="48" name="TextBox 3"/>
            <p:cNvSpPr/>
            <p:nvPr/>
          </p:nvSpPr>
          <p:spPr>
            <a:xfrm>
              <a:off x="2258280" y="954000"/>
              <a:ext cx="13771080" cy="105157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8249"/>
                </a:lnSpc>
                <a:tabLst>
                  <a:tab pos="0" algn="l"/>
                </a:tabLst>
              </a:pPr>
              <a:r>
                <a:rPr lang="cs-CZ" sz="7500" b="0" strike="noStrike" spc="-1" dirty="0">
                  <a:solidFill>
                    <a:srgbClr val="000000"/>
                  </a:solidFill>
                  <a:latin typeface="Tahoma"/>
                </a:rPr>
                <a:t>Obhajoba praxe</a:t>
              </a:r>
              <a:endParaRPr lang="cs-CZ" sz="75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TextBox 4"/>
            <p:cNvSpPr/>
            <p:nvPr/>
          </p:nvSpPr>
          <p:spPr>
            <a:xfrm>
              <a:off x="2258280" y="4363920"/>
              <a:ext cx="13771080" cy="130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5122"/>
                </a:lnSpc>
                <a:tabLst>
                  <a:tab pos="0" algn="l"/>
                </a:tabLst>
              </a:pP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Vysoká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škola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technická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a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ekonomická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v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Českých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Budějovicích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Ústav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podnikové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strategie</a:t>
              </a:r>
              <a:endParaRPr lang="cs-CZ" sz="3659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TextBox 5"/>
            <p:cNvSpPr/>
            <p:nvPr/>
          </p:nvSpPr>
          <p:spPr>
            <a:xfrm>
              <a:off x="2258280" y="6139800"/>
              <a:ext cx="13771080" cy="124938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5122"/>
                </a:lnSpc>
                <a:tabLst>
                  <a:tab pos="0" algn="l"/>
                </a:tabLst>
              </a:pP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Autor: Jarmila Němcová</a:t>
              </a:r>
              <a:endParaRPr lang="cs-CZ" sz="3659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ts val="5122"/>
                </a:lnSpc>
                <a:tabLst>
                  <a:tab pos="0" algn="l"/>
                </a:tabLst>
              </a:pP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České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Budějovice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, 2023 </a:t>
              </a:r>
              <a:r>
                <a:rPr lang="cs-CZ" sz="3659" b="0" strike="noStrike" spc="-1" dirty="0">
                  <a:solidFill>
                    <a:srgbClr val="000000"/>
                  </a:solidFill>
                  <a:latin typeface="Tahoma"/>
                </a:rPr>
                <a:t>zimní</a:t>
              </a:r>
              <a:r>
                <a:rPr lang="en-US" sz="3659" b="0" strike="noStrike" spc="-1" dirty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z="3659" b="0" strike="noStrike" spc="-1" dirty="0" err="1">
                  <a:solidFill>
                    <a:srgbClr val="000000"/>
                  </a:solidFill>
                  <a:latin typeface="Tahoma"/>
                </a:rPr>
                <a:t>semestr</a:t>
              </a:r>
              <a:endParaRPr lang="cs-CZ" sz="3659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AutoShape 6"/>
            <p:cNvSpPr/>
            <p:nvPr/>
          </p:nvSpPr>
          <p:spPr>
            <a:xfrm>
              <a:off x="2814120" y="8620560"/>
              <a:ext cx="12659400" cy="9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cs-CZ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2"/>
          <p:cNvSpPr/>
          <p:nvPr/>
        </p:nvSpPr>
        <p:spPr>
          <a:xfrm>
            <a:off x="771480" y="2706120"/>
            <a:ext cx="1674468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0505"/>
              </a:lnSpc>
              <a:tabLst>
                <a:tab pos="0" algn="l"/>
              </a:tabLst>
            </a:pPr>
            <a:r>
              <a:rPr lang="en-US" sz="7510" b="0" strike="noStrike" spc="-1">
                <a:solidFill>
                  <a:srgbClr val="000000"/>
                </a:solidFill>
                <a:latin typeface="Tahoma"/>
              </a:rPr>
              <a:t>Děkuji za pozornost</a:t>
            </a:r>
            <a:endParaRPr lang="cs-CZ" sz="75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3"/>
          <p:cNvSpPr/>
          <p:nvPr/>
        </p:nvSpPr>
        <p:spPr>
          <a:xfrm>
            <a:off x="3449880" y="7740720"/>
            <a:ext cx="11387880" cy="55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4399"/>
              </a:lnSpc>
              <a:tabLst>
                <a:tab pos="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Open Sans"/>
              </a:rPr>
              <a:t>Jarmila Němcová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venku, obloha, auto, Pozemní vozidlo&#10;&#10;Popis byl vytvořen automaticky">
            <a:extLst>
              <a:ext uri="{FF2B5EF4-FFF2-40B4-BE49-F238E27FC236}">
                <a16:creationId xmlns:a16="http://schemas.microsoft.com/office/drawing/2014/main" id="{4B2711E0-159E-76FC-9099-7896D301B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/>
          <a:stretch/>
        </p:blipFill>
        <p:spPr>
          <a:xfrm>
            <a:off x="20" y="-33"/>
            <a:ext cx="18287975" cy="10287033"/>
          </a:xfrm>
          <a:prstGeom prst="rect">
            <a:avLst/>
          </a:prstGeom>
        </p:spPr>
      </p:pic>
      <p:sp>
        <p:nvSpPr>
          <p:cNvPr id="77" name="Rectangle 7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655066" y="1650474"/>
            <a:ext cx="10287005" cy="6986021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2"/>
          <p:cNvSpPr/>
          <p:nvPr/>
        </p:nvSpPr>
        <p:spPr>
          <a:xfrm>
            <a:off x="965199" y="965200"/>
            <a:ext cx="8178793" cy="53538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7800" b="0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TSE </a:t>
            </a:r>
            <a:r>
              <a:rPr lang="en-US" sz="7800" b="0" strike="noStrike" spc="-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spol</a:t>
            </a:r>
            <a:r>
              <a:rPr lang="en-US" sz="7800" b="0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s r. o.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10281" y="3309276"/>
            <a:ext cx="10287005" cy="3668436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4FC4C13A-E84F-4C37-BB7E-A581B321C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8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8E212E7-238A-4F81-A7D5-1873B4938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Elektronická součástka, Elektronické inženýrství, Obvodoví součástka, obvod&#10;&#10;Popis byl vytvořen automaticky">
            <a:extLst>
              <a:ext uri="{FF2B5EF4-FFF2-40B4-BE49-F238E27FC236}">
                <a16:creationId xmlns:a16="http://schemas.microsoft.com/office/drawing/2014/main" id="{20EFC9A0-681F-62DA-DA0E-856821F30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" b="14422"/>
          <a:stretch/>
        </p:blipFill>
        <p:spPr>
          <a:xfrm>
            <a:off x="-4573" y="-3"/>
            <a:ext cx="18288001" cy="10286990"/>
          </a:xfrm>
          <a:prstGeom prst="rect">
            <a:avLst/>
          </a:prstGeom>
        </p:spPr>
      </p:pic>
      <p:sp>
        <p:nvSpPr>
          <p:cNvPr id="54" name="TextBox 2"/>
          <p:cNvSpPr/>
          <p:nvPr/>
        </p:nvSpPr>
        <p:spPr>
          <a:xfrm>
            <a:off x="1261872" y="1240972"/>
            <a:ext cx="12813357" cy="15022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7800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TSE Electronics </a:t>
            </a:r>
            <a:r>
              <a:rPr lang="en-US" sz="7800" spc="-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spol</a:t>
            </a:r>
            <a:r>
              <a:rPr lang="en-US" sz="7800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s r.</a:t>
            </a:r>
            <a:r>
              <a:rPr lang="cs-CZ" sz="7800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800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o.</a:t>
            </a:r>
            <a:endParaRPr lang="en-US" sz="7800" b="0" strike="noStrike" spc="-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3"/>
          <p:cNvSpPr/>
          <p:nvPr/>
        </p:nvSpPr>
        <p:spPr>
          <a:xfrm>
            <a:off x="901736" y="751114"/>
            <a:ext cx="15276214" cy="3212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6440"/>
              </a:lnSpc>
              <a:tabLst>
                <a:tab pos="0" algn="l"/>
              </a:tabLst>
            </a:pPr>
            <a:r>
              <a:rPr lang="cs-CZ" sz="4600" spc="-1" dirty="0">
                <a:solidFill>
                  <a:srgbClr val="000000"/>
                </a:solidFill>
                <a:latin typeface="Tahoma Bold"/>
              </a:rPr>
              <a:t>Referent projektového řízení od roku 2016</a:t>
            </a:r>
          </a:p>
          <a:p>
            <a:pPr>
              <a:lnSpc>
                <a:spcPts val="6440"/>
              </a:lnSpc>
              <a:tabLst>
                <a:tab pos="0" algn="l"/>
              </a:tabLst>
            </a:pPr>
            <a:endParaRPr lang="cs-CZ" sz="4600" spc="-1" dirty="0">
              <a:solidFill>
                <a:srgbClr val="000000"/>
              </a:solidFill>
              <a:latin typeface="Tahoma Bold"/>
            </a:endParaRPr>
          </a:p>
          <a:p>
            <a:pPr>
              <a:lnSpc>
                <a:spcPts val="6440"/>
              </a:lnSpc>
              <a:tabLst>
                <a:tab pos="0" algn="l"/>
              </a:tabLst>
            </a:pPr>
            <a:endParaRPr lang="cs-CZ" sz="4600" spc="-1" dirty="0">
              <a:solidFill>
                <a:srgbClr val="000000"/>
              </a:solidFill>
              <a:latin typeface="Tahoma Bold"/>
            </a:endParaRPr>
          </a:p>
          <a:p>
            <a:pPr>
              <a:lnSpc>
                <a:spcPts val="6440"/>
              </a:lnSpc>
              <a:tabLst>
                <a:tab pos="0" algn="l"/>
              </a:tabLst>
            </a:pPr>
            <a:endParaRPr lang="cs-CZ" sz="4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rázek 2" descr="Obsah obrázku text, snímek obrazovky, Písmo, algebra&#10;&#10;Popis byl vytvořen automaticky">
            <a:extLst>
              <a:ext uri="{FF2B5EF4-FFF2-40B4-BE49-F238E27FC236}">
                <a16:creationId xmlns:a16="http://schemas.microsoft.com/office/drawing/2014/main" id="{4103319C-3B1C-C083-3288-C47CC100B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1453243"/>
            <a:ext cx="17063357" cy="80826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osoba, Formální oblečení, oblečení, kravata&#10;&#10;Popis byl vytvořen automaticky">
            <a:extLst>
              <a:ext uri="{FF2B5EF4-FFF2-40B4-BE49-F238E27FC236}">
                <a16:creationId xmlns:a16="http://schemas.microsoft.com/office/drawing/2014/main" id="{109A19F5-9FA7-2E17-C8E6-157895A83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3475"/>
          <a:stretch/>
        </p:blipFill>
        <p:spPr>
          <a:xfrm>
            <a:off x="3833161" y="10"/>
            <a:ext cx="14504463" cy="10286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3"/>
          <p:cNvSpPr/>
          <p:nvPr/>
        </p:nvSpPr>
        <p:spPr>
          <a:xfrm>
            <a:off x="765093" y="1159330"/>
            <a:ext cx="17245321" cy="83112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200" spc="-1" dirty="0" err="1"/>
              <a:t>F</a:t>
            </a:r>
            <a:r>
              <a:rPr lang="en-US" sz="31200" b="0" strike="noStrike" spc="-1" dirty="0" err="1"/>
              <a:t>áze</a:t>
            </a:r>
            <a:r>
              <a:rPr lang="en-US" sz="31200" b="0" strike="noStrike" spc="-1" dirty="0"/>
              <a:t> </a:t>
            </a:r>
            <a:r>
              <a:rPr lang="en-US" sz="31200" b="0" strike="noStrike" spc="-1" dirty="0" err="1"/>
              <a:t>plánování</a:t>
            </a:r>
            <a:r>
              <a:rPr lang="en-US" sz="31200" b="0" strike="noStrike" spc="-1" dirty="0"/>
              <a:t> – </a:t>
            </a:r>
            <a:r>
              <a:rPr lang="en-US" sz="31200" b="0" strike="noStrike" spc="-1" dirty="0" err="1"/>
              <a:t>oddělení</a:t>
            </a:r>
            <a:r>
              <a:rPr lang="en-US" sz="31200" b="0" strike="noStrike" spc="-1" dirty="0"/>
              <a:t> </a:t>
            </a:r>
            <a:r>
              <a:rPr lang="en-US" sz="31200" b="0" strike="noStrike" spc="-1" dirty="0" err="1"/>
              <a:t>prodeje</a:t>
            </a:r>
            <a:endParaRPr lang="cs-CZ" sz="31200" b="0" strike="noStrike" spc="-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4600" b="0" strike="noStrike" spc="-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600" b="0" strike="noStrike" spc="-1" dirty="0"/>
          </a:p>
          <a:p>
            <a:pPr marL="100728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200" b="0" strike="noStrike" spc="-1" dirty="0" err="1"/>
              <a:t>Poptávko</a:t>
            </a:r>
            <a:r>
              <a:rPr lang="cs-CZ" sz="19200" spc="-1" dirty="0"/>
              <a:t>/</a:t>
            </a:r>
            <a:r>
              <a:rPr lang="en-US" sz="19200" b="0" strike="noStrike" spc="-1" dirty="0" err="1"/>
              <a:t>nabídkové</a:t>
            </a:r>
            <a:r>
              <a:rPr lang="en-US" sz="19200" b="0" strike="noStrike" spc="-1" dirty="0"/>
              <a:t> </a:t>
            </a:r>
            <a:r>
              <a:rPr lang="en-US" sz="19200" b="0" strike="noStrike" spc="-1" dirty="0" err="1"/>
              <a:t>řízení</a:t>
            </a:r>
            <a:r>
              <a:rPr lang="en-US" sz="19200" b="0" strike="noStrike" spc="-1" dirty="0"/>
              <a:t> – </a:t>
            </a:r>
            <a:r>
              <a:rPr lang="en-US" sz="19200" b="0" strike="noStrike" spc="-1" dirty="0" err="1"/>
              <a:t>kalkulant</a:t>
            </a:r>
            <a:r>
              <a:rPr lang="en-US" sz="19200" b="0" strike="noStrike" spc="-1" dirty="0"/>
              <a:t>, </a:t>
            </a:r>
            <a:r>
              <a:rPr lang="en-US" sz="19200" b="0" strike="noStrike" spc="-1" dirty="0" err="1"/>
              <a:t>strat</a:t>
            </a:r>
            <a:r>
              <a:rPr lang="en-US" sz="19200" b="0" strike="noStrike" spc="-1" dirty="0"/>
              <a:t>. </a:t>
            </a:r>
            <a:r>
              <a:rPr lang="en-US" sz="19200" b="0" strike="noStrike" spc="-1" dirty="0" err="1"/>
              <a:t>Nákup</a:t>
            </a:r>
            <a:r>
              <a:rPr lang="en-US" sz="19200" b="0" strike="noStrike" spc="-1" dirty="0"/>
              <a:t>,</a:t>
            </a:r>
            <a:r>
              <a:rPr lang="cs-CZ" sz="19200" b="0" strike="noStrike" spc="-1" dirty="0"/>
              <a:t> </a:t>
            </a:r>
            <a:r>
              <a:rPr lang="cs-CZ" sz="19200" spc="-1" dirty="0"/>
              <a:t>ŘKJ</a:t>
            </a:r>
          </a:p>
          <a:p>
            <a:pPr marL="778680" lv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n-US" sz="19200" b="0" strike="noStrike" spc="-1" dirty="0"/>
          </a:p>
          <a:p>
            <a:pPr marL="100728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200" spc="-1" dirty="0" err="1"/>
              <a:t>Nominační</a:t>
            </a:r>
            <a:r>
              <a:rPr lang="en-US" sz="19200" spc="-1" dirty="0"/>
              <a:t> </a:t>
            </a:r>
            <a:r>
              <a:rPr lang="en-US" sz="19200" spc="-1" dirty="0" err="1"/>
              <a:t>dopis</a:t>
            </a:r>
            <a:endParaRPr lang="cs-CZ" sz="19200" spc="-1" dirty="0"/>
          </a:p>
          <a:p>
            <a:pPr marL="778680" lv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n-US" sz="19200" b="0" strike="noStrike" spc="-1" dirty="0"/>
          </a:p>
          <a:p>
            <a:pPr marL="100728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200" spc="-1" dirty="0" err="1"/>
              <a:t>Založení</a:t>
            </a:r>
            <a:r>
              <a:rPr lang="en-US" sz="19200" spc="-1" dirty="0"/>
              <a:t> </a:t>
            </a:r>
            <a:r>
              <a:rPr lang="en-US" sz="19200" spc="-1" dirty="0" err="1"/>
              <a:t>projektu</a:t>
            </a:r>
            <a:r>
              <a:rPr lang="en-US" sz="19200" spc="-1" dirty="0"/>
              <a:t> v IS (Easy project)</a:t>
            </a:r>
            <a:endParaRPr lang="cs-CZ" sz="19200" spc="-1" dirty="0"/>
          </a:p>
          <a:p>
            <a:pPr marL="778680" lv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n-US" sz="19200" spc="-1" dirty="0"/>
          </a:p>
          <a:p>
            <a:pPr marL="100728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200" b="0" strike="noStrike" spc="-1" dirty="0" err="1"/>
              <a:t>Vytvoření</a:t>
            </a:r>
            <a:r>
              <a:rPr lang="en-US" sz="19200" b="0" strike="noStrike" spc="-1" dirty="0"/>
              <a:t> HMG </a:t>
            </a:r>
            <a:r>
              <a:rPr lang="en-US" sz="19200" b="0" strike="noStrike" spc="-1" dirty="0" err="1"/>
              <a:t>projektu</a:t>
            </a:r>
            <a:r>
              <a:rPr lang="en-US" sz="19200" b="0" strike="noStrike" spc="-1" dirty="0"/>
              <a:t> (Easy Project)</a:t>
            </a:r>
            <a:endParaRPr lang="cs-CZ" sz="19200" b="0" strike="noStrike" spc="-1" dirty="0"/>
          </a:p>
          <a:p>
            <a:pPr marL="778680" lv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n-US" sz="19200" b="0" strike="noStrike" spc="-1" dirty="0"/>
          </a:p>
          <a:p>
            <a:pPr marL="100728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200" spc="-1" dirty="0" err="1"/>
              <a:t>Potvrzení</a:t>
            </a:r>
            <a:r>
              <a:rPr lang="en-US" sz="19200" spc="-1" dirty="0"/>
              <a:t> HMG se </a:t>
            </a:r>
            <a:r>
              <a:rPr lang="en-US" sz="19200" spc="-1" dirty="0" err="1"/>
              <a:t>zákazníkem</a:t>
            </a:r>
            <a:endParaRPr lang="en-US" sz="19200" b="0" strike="noStrike" spc="-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3"/>
          <p:cNvSpPr/>
          <p:nvPr/>
        </p:nvSpPr>
        <p:spPr>
          <a:xfrm>
            <a:off x="359229" y="440871"/>
            <a:ext cx="17924198" cy="9666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Návrh a vývoj procesů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9000" b="0" strike="noStrike" spc="-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9500" b="1" strike="noStrike" spc="-1" dirty="0"/>
              <a:t>Projektové řízení: Sledování v jaké fázi se projekt nachází, koordinace mezi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9500" b="1" strike="noStrike" spc="-1" dirty="0"/>
              <a:t> úseky, neustálá komunikace a informování zákazníka o stavu projektu.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b="0" strike="noStrike" spc="-1" dirty="0"/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Kontrola výrobních dat: TPV, strat. </a:t>
            </a:r>
            <a:r>
              <a:rPr lang="cs-CZ" sz="8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Nákup, ŘKJ (data v pořádku ano/ne)</a:t>
            </a:r>
            <a:endParaRPr lang="cs-CZ" sz="8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Založení výrobku do IS (proces: založení struktury výrobku a tech. Postupu) – TPV, ŘKJ, strat. Nákup, PM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aložení výrobní zakázky, pracovních příkazů - </a:t>
            </a:r>
            <a:r>
              <a:rPr lang="cs-CZ" sz="8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cs-CZ" sz="8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Objednání materiálu včetně potvrzení termínu dodání – Strat. nákup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Objednání výrobních přípravků včetně potvrzení termínu dodání - TPV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Objednání obalového materiálu včetně potvrzení termínu dodání - Strat. Nákup, logistika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Kontrola kompletnosti materiálu (</a:t>
            </a:r>
            <a:r>
              <a:rPr lang="cs-CZ" sz="8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IS) - Strat. Nákup, logistika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Plánování výroby - Plánovač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Potvrzení požadovaného termínu dokončení zakázky (</a:t>
            </a:r>
            <a:r>
              <a:rPr lang="cs-CZ" sz="8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- Plánovač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Aktualizace HMG projektu (</a:t>
            </a:r>
            <a:r>
              <a:rPr lang="cs-CZ" sz="8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sz="8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výroba, plánovač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8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Zákazník: Potvrzení HMG se zákazníkem, pokud ne jednání se zákazníkem, hledání rezerv, tvorba akčního plánu</a:t>
            </a:r>
          </a:p>
        </p:txBody>
      </p:sp>
    </p:spTree>
    <p:extLst>
      <p:ext uri="{BB962C8B-B14F-4D97-AF65-F5344CB8AC3E}">
        <p14:creationId xmlns:p14="http://schemas.microsoft.com/office/powerpoint/2010/main" val="68734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diagram, Plán, schématické&#10;&#10;Popis byl vytvořen automaticky">
            <a:extLst>
              <a:ext uri="{FF2B5EF4-FFF2-40B4-BE49-F238E27FC236}">
                <a16:creationId xmlns:a16="http://schemas.microsoft.com/office/drawing/2014/main" id="{DDD58763-8B3D-7452-174E-E053E2712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1"/>
          <a:stretch/>
        </p:blipFill>
        <p:spPr>
          <a:xfrm>
            <a:off x="5959929" y="10"/>
            <a:ext cx="12328068" cy="1028699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3"/>
          <p:cNvSpPr/>
          <p:nvPr/>
        </p:nvSpPr>
        <p:spPr>
          <a:xfrm>
            <a:off x="604157" y="538843"/>
            <a:ext cx="17406257" cy="93072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7800" dirty="0" err="1">
                <a:effectLst/>
              </a:rPr>
              <a:t>Výroba</a:t>
            </a:r>
            <a:r>
              <a:rPr lang="en-US" sz="7800" dirty="0">
                <a:effectLst/>
              </a:rPr>
              <a:t> a </a:t>
            </a:r>
            <a:r>
              <a:rPr lang="en-US" sz="7800" dirty="0" err="1">
                <a:effectLst/>
              </a:rPr>
              <a:t>validace</a:t>
            </a:r>
            <a:endParaRPr lang="en-US" sz="78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</a:rPr>
              <a:t>Realizace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zakázky</a:t>
            </a:r>
            <a:r>
              <a:rPr lang="cs-CZ" sz="3600" dirty="0">
                <a:effectLst/>
              </a:rPr>
              <a:t> - </a:t>
            </a:r>
            <a:r>
              <a:rPr lang="en-US" sz="3600" dirty="0" err="1">
                <a:effectLst/>
              </a:rPr>
              <a:t>Plánovač</a:t>
            </a:r>
            <a:r>
              <a:rPr lang="en-US" sz="3600" dirty="0">
                <a:effectLst/>
              </a:rPr>
              <a:t>, PM: (Easy project)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3600" dirty="0"/>
              <a:t>K</a:t>
            </a:r>
            <a:r>
              <a:rPr lang="en-US" sz="3600" dirty="0" err="1">
                <a:effectLst/>
              </a:rPr>
              <a:t>ompletace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zákaznické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dokumentace</a:t>
            </a:r>
            <a:r>
              <a:rPr lang="en-US" sz="3600" dirty="0">
                <a:effectLst/>
              </a:rPr>
              <a:t> a </a:t>
            </a:r>
            <a:r>
              <a:rPr lang="en-US" sz="3600" dirty="0" err="1">
                <a:effectLst/>
              </a:rPr>
              <a:t>interní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dokumentace</a:t>
            </a:r>
            <a:r>
              <a:rPr lang="cs-CZ" sz="3600" dirty="0">
                <a:effectLst/>
              </a:rPr>
              <a:t> - PPAP </a:t>
            </a:r>
            <a:r>
              <a:rPr lang="en-US" sz="3600" dirty="0" err="1">
                <a:effectLst/>
              </a:rPr>
              <a:t>Koordinátor</a:t>
            </a:r>
            <a:r>
              <a:rPr lang="en-US" sz="3600" dirty="0">
                <a:effectLst/>
              </a:rPr>
              <a:t>, TPV: 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</a:rPr>
              <a:t>Vystavení</a:t>
            </a:r>
            <a:r>
              <a:rPr lang="cs-CZ" sz="3600" dirty="0">
                <a:effectLst/>
              </a:rPr>
              <a:t> </a:t>
            </a:r>
            <a:r>
              <a:rPr lang="en-US" sz="3600" dirty="0">
                <a:effectLst/>
              </a:rPr>
              <a:t>DL</a:t>
            </a:r>
            <a:r>
              <a:rPr lang="cs-CZ" sz="3600" dirty="0">
                <a:effectLst/>
              </a:rPr>
              <a:t> - </a:t>
            </a:r>
            <a:r>
              <a:rPr lang="en-US" sz="3600" dirty="0" err="1">
                <a:effectLst/>
              </a:rPr>
              <a:t>Účtárna</a:t>
            </a:r>
            <a:r>
              <a:rPr lang="en-US" sz="3600" dirty="0">
                <a:effectLst/>
              </a:rPr>
              <a:t>: 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</a:rPr>
              <a:t>Expedice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zakázky</a:t>
            </a:r>
            <a:r>
              <a:rPr lang="en-US" sz="3600" dirty="0">
                <a:effectLst/>
              </a:rPr>
              <a:t>/</a:t>
            </a:r>
            <a:r>
              <a:rPr lang="en-US" sz="3600" dirty="0" err="1">
                <a:effectLst/>
              </a:rPr>
              <a:t>projektu</a:t>
            </a:r>
            <a:r>
              <a:rPr lang="en-US" sz="3600" dirty="0">
                <a:effectLst/>
              </a:rPr>
              <a:t> (</a:t>
            </a:r>
            <a:r>
              <a:rPr lang="en-US" sz="3600" dirty="0" err="1">
                <a:effectLst/>
              </a:rPr>
              <a:t>Dodací</a:t>
            </a:r>
            <a:r>
              <a:rPr lang="en-US" sz="3600" dirty="0">
                <a:effectLst/>
              </a:rPr>
              <a:t> list)</a:t>
            </a:r>
            <a:r>
              <a:rPr lang="cs-CZ" sz="3600" dirty="0">
                <a:effectLst/>
              </a:rPr>
              <a:t> - </a:t>
            </a:r>
            <a:r>
              <a:rPr lang="en-US" sz="3600" dirty="0" err="1">
                <a:effectLst/>
              </a:rPr>
              <a:t>Vedoucí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skladu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expedice</a:t>
            </a:r>
            <a:r>
              <a:rPr lang="en-US" sz="3600" dirty="0">
                <a:effectLst/>
              </a:rPr>
              <a:t>: </a:t>
            </a:r>
          </a:p>
          <a:p>
            <a:pPr marL="342900" lvl="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</a:rPr>
              <a:t>Účtárna</a:t>
            </a:r>
            <a:r>
              <a:rPr lang="en-US" sz="3600" dirty="0">
                <a:effectLst/>
              </a:rPr>
              <a:t>: </a:t>
            </a:r>
            <a:r>
              <a:rPr lang="en-US" sz="3600" dirty="0" err="1">
                <a:effectLst/>
              </a:rPr>
              <a:t>Fakturace</a:t>
            </a:r>
            <a:r>
              <a:rPr lang="en-US" sz="3600" dirty="0">
                <a:effectLst/>
              </a:rPr>
              <a:t> (Faktura)</a:t>
            </a:r>
          </a:p>
          <a:p>
            <a:pPr marL="114300" lvl="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7800" dirty="0">
                <a:effectLst/>
              </a:rPr>
              <a:t>Feedback</a:t>
            </a:r>
          </a:p>
          <a:p>
            <a:pPr marL="342900" lvl="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</a:rPr>
              <a:t>Prodej</a:t>
            </a:r>
            <a:r>
              <a:rPr lang="en-US" sz="3600" dirty="0">
                <a:effectLst/>
              </a:rPr>
              <a:t>: </a:t>
            </a:r>
            <a:r>
              <a:rPr lang="en-US" sz="3600" dirty="0" err="1">
                <a:effectLst/>
              </a:rPr>
              <a:t>Požadavek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zákazníka</a:t>
            </a:r>
            <a:r>
              <a:rPr lang="en-US" sz="3600" dirty="0">
                <a:effectLst/>
              </a:rPr>
              <a:t> na </a:t>
            </a:r>
            <a:r>
              <a:rPr lang="en-US" sz="3600" dirty="0" err="1">
                <a:effectLst/>
              </a:rPr>
              <a:t>další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vzorky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pokud</a:t>
            </a:r>
            <a:r>
              <a:rPr lang="en-US" sz="3600" dirty="0">
                <a:effectLst/>
              </a:rPr>
              <a:t> ne</a:t>
            </a:r>
            <a:r>
              <a:rPr lang="cs-CZ" sz="3600" dirty="0">
                <a:effectLst/>
              </a:rPr>
              <a:t>,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navazuje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sériová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výroba</a:t>
            </a:r>
            <a:r>
              <a:rPr lang="en-US" sz="3600" dirty="0">
                <a:effectLst/>
              </a:rPr>
              <a:t>, </a:t>
            </a:r>
            <a:r>
              <a:rPr lang="cs-CZ" sz="3600" dirty="0"/>
              <a:t>na vyžádání případně </a:t>
            </a:r>
            <a:r>
              <a:rPr lang="en-US" sz="3600" dirty="0" err="1">
                <a:effectLst/>
              </a:rPr>
              <a:t>Ověřovací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série</a:t>
            </a:r>
            <a:endParaRPr lang="en-US" sz="3600" dirty="0">
              <a:effectLst/>
            </a:endParaRPr>
          </a:p>
          <a:p>
            <a:pPr marL="114300" lvl="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7800" dirty="0">
                <a:effectLst/>
              </a:rPr>
              <a:t>SOP</a:t>
            </a:r>
          </a:p>
          <a:p>
            <a:pPr marL="342900" lvl="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</a:rPr>
              <a:t>Předání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výroby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produktů</a:t>
            </a:r>
            <a:r>
              <a:rPr lang="en-US" sz="3600" dirty="0">
                <a:effectLst/>
              </a:rPr>
              <a:t> do </a:t>
            </a:r>
            <a:r>
              <a:rPr lang="en-US" sz="3600" dirty="0" err="1">
                <a:effectLst/>
              </a:rPr>
              <a:t>útvaru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logistiky</a:t>
            </a:r>
            <a:r>
              <a:rPr lang="en-US" sz="3600" dirty="0">
                <a:effectLst/>
              </a:rPr>
              <a:t>/</a:t>
            </a:r>
            <a:r>
              <a:rPr lang="en-US" sz="3600" dirty="0" err="1">
                <a:effectLst/>
              </a:rPr>
              <a:t>prodeje</a:t>
            </a:r>
            <a:r>
              <a:rPr lang="en-US" sz="3600" dirty="0">
                <a:effectLst/>
              </a:rPr>
              <a:t> (checklist 1VNFS 6000.016)</a:t>
            </a:r>
          </a:p>
          <a:p>
            <a:pPr marL="342900" lvl="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906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4"/>
          <p:cNvSpPr/>
          <p:nvPr/>
        </p:nvSpPr>
        <p:spPr>
          <a:xfrm>
            <a:off x="735965" y="1976135"/>
            <a:ext cx="7640592" cy="7608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320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4200"/>
              <a:t>P</a:t>
            </a:r>
            <a:r>
              <a:rPr lang="en-US" sz="4200">
                <a:effectLst/>
              </a:rPr>
              <a:t>rezentace firmy</a:t>
            </a:r>
            <a:endParaRPr lang="cs-CZ" sz="420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20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>
                <a:effectLst/>
              </a:rPr>
              <a:t>Spolupráce s extérní firmou na zajištění</a:t>
            </a:r>
            <a:r>
              <a:rPr lang="cs-CZ" sz="4200">
                <a:effectLst/>
              </a:rPr>
              <a:t> </a:t>
            </a:r>
            <a:r>
              <a:rPr lang="en-US" sz="4200">
                <a:effectLst/>
              </a:rPr>
              <a:t>technického/estetického</a:t>
            </a:r>
            <a:r>
              <a:rPr lang="cs-CZ" sz="4200">
                <a:effectLst/>
              </a:rPr>
              <a:t> zázemí stánku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20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4200">
                <a:effectLst/>
              </a:rPr>
              <a:t>Tiskárna - </a:t>
            </a:r>
            <a:r>
              <a:rPr lang="en-US" sz="4200">
                <a:effectLst/>
              </a:rPr>
              <a:t>zpracování propagačních materiálů: letáky</a:t>
            </a:r>
            <a:endParaRPr lang="cs-CZ" sz="4200">
              <a:effectLst/>
            </a:endParaRPr>
          </a:p>
          <a:p>
            <a:pPr marL="114300" lvl="0">
              <a:lnSpc>
                <a:spcPct val="90000"/>
              </a:lnSpc>
            </a:pPr>
            <a:endParaRPr lang="en-US" sz="420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200">
                <a:effectLst/>
              </a:rPr>
              <a:t>Zajištění propagačního materiálu: tužky, klíčenky, …</a:t>
            </a:r>
            <a:endParaRPr lang="cs-CZ" sz="4200">
              <a:effectLst/>
            </a:endParaRPr>
          </a:p>
          <a:p>
            <a:pPr marL="114300" lvl="0">
              <a:lnSpc>
                <a:spcPct val="90000"/>
              </a:lnSpc>
            </a:pPr>
            <a:endParaRPr lang="en-US" sz="42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200">
                <a:effectLst/>
              </a:rPr>
              <a:t>Zajištění občerstvení pro zákazníky </a:t>
            </a:r>
          </a:p>
          <a:p>
            <a:pPr marL="49644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b="0" strike="noStrike" spc="-1"/>
          </a:p>
          <a:p>
            <a:pPr marL="26784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b="0" strike="noStrike" spc="-1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b="0" strike="noStrike" spc="-1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b="0" strike="noStrike" spc="-1" dirty="0"/>
          </a:p>
        </p:txBody>
      </p:sp>
      <p:pic>
        <p:nvPicPr>
          <p:cNvPr id="3" name="Obrázek 2" descr="Obsah obrázku stroj/přístroj, elektronika, Elektronické inženýrství, počítač&#10;&#10;Popis byl vytvořen automaticky">
            <a:extLst>
              <a:ext uri="{FF2B5EF4-FFF2-40B4-BE49-F238E27FC236}">
                <a16:creationId xmlns:a16="http://schemas.microsoft.com/office/drawing/2014/main" id="{3334EE87-740A-E719-7664-28E58864A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 r="1" b="1"/>
          <a:stretch/>
        </p:blipFill>
        <p:spPr>
          <a:xfrm>
            <a:off x="8792644" y="1976135"/>
            <a:ext cx="8702831" cy="736380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537" y="10106632"/>
            <a:ext cx="18310799" cy="185045"/>
            <a:chOff x="-5025" y="6737718"/>
            <a:chExt cx="12207200" cy="12336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0E8E19-F295-B756-7EFD-6DAA0A8799A0}"/>
              </a:ext>
            </a:extLst>
          </p:cNvPr>
          <p:cNvSpPr txBox="1"/>
          <p:nvPr/>
        </p:nvSpPr>
        <p:spPr>
          <a:xfrm>
            <a:off x="792525" y="252969"/>
            <a:ext cx="16646390" cy="196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4400" b="1">
                <a:effectLst/>
              </a:rPr>
              <a:t>Prezentování firmy na veletrhu</a:t>
            </a:r>
            <a:r>
              <a:rPr lang="cs-CZ" sz="4400" b="1">
                <a:effectLst/>
              </a:rPr>
              <a:t> elektronických komponent a montáže Electronica v Mnichově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cs-CZ" sz="4000" b="1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349"/>
            <a:ext cx="18288000" cy="1028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interiér, počítač, text, stroj/přístroj&#10;&#10;Popis byl vytvořen automaticky">
            <a:extLst>
              <a:ext uri="{FF2B5EF4-FFF2-40B4-BE49-F238E27FC236}">
                <a16:creationId xmlns:a16="http://schemas.microsoft.com/office/drawing/2014/main" id="{6CC43902-5C12-65FC-A4ED-BD5A6B3A4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" b="42468"/>
          <a:stretch/>
        </p:blipFill>
        <p:spPr>
          <a:xfrm>
            <a:off x="6832854" y="8"/>
            <a:ext cx="11455144" cy="4240097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44093"/>
            <a:ext cx="18288000" cy="960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Obrázek 4" descr="Obsah obrázku stroj/přístroj, interiér, soustruh&#10;&#10;Popis byl vytvořen automaticky se střední mírou spolehlivosti">
            <a:extLst>
              <a:ext uri="{FF2B5EF4-FFF2-40B4-BE49-F238E27FC236}">
                <a16:creationId xmlns:a16="http://schemas.microsoft.com/office/drawing/2014/main" id="{E629DFF8-841E-B669-6929-9057FC71DF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-2" b="-2"/>
          <a:stretch/>
        </p:blipFill>
        <p:spPr>
          <a:xfrm>
            <a:off x="-1" y="4240105"/>
            <a:ext cx="6848668" cy="6046895"/>
          </a:xfrm>
          <a:prstGeom prst="rect">
            <a:avLst/>
          </a:prstGeom>
        </p:spPr>
      </p:pic>
      <p:sp>
        <p:nvSpPr>
          <p:cNvPr id="74" name="TextBox 4"/>
          <p:cNvSpPr/>
          <p:nvPr/>
        </p:nvSpPr>
        <p:spPr>
          <a:xfrm>
            <a:off x="8174449" y="5182812"/>
            <a:ext cx="8613648" cy="35170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4400" b="1" dirty="0" err="1">
                <a:effectLst/>
              </a:rPr>
              <a:t>Dohoda</a:t>
            </a:r>
            <a:r>
              <a:rPr lang="en-US" sz="4400" b="1" dirty="0">
                <a:effectLst/>
              </a:rPr>
              <a:t> o </a:t>
            </a:r>
            <a:r>
              <a:rPr lang="en-US" sz="4400" b="1" dirty="0" err="1">
                <a:effectLst/>
              </a:rPr>
              <a:t>provedení</a:t>
            </a:r>
            <a:r>
              <a:rPr lang="en-US" sz="4400" b="1" dirty="0">
                <a:effectLst/>
              </a:rPr>
              <a:t> </a:t>
            </a:r>
            <a:r>
              <a:rPr lang="en-US" sz="4400" b="1" dirty="0" err="1">
                <a:effectLst/>
              </a:rPr>
              <a:t>práce</a:t>
            </a:r>
            <a:r>
              <a:rPr lang="en-US" sz="4400" b="1" dirty="0">
                <a:effectLst/>
              </a:rPr>
              <a:t> na 300 </a:t>
            </a:r>
            <a:r>
              <a:rPr lang="en-US" sz="4400" b="1" dirty="0" err="1">
                <a:effectLst/>
              </a:rPr>
              <a:t>hodin</a:t>
            </a:r>
            <a:r>
              <a:rPr lang="en-US" sz="4400" b="1" dirty="0">
                <a:effectLst/>
              </a:rPr>
              <a:t> </a:t>
            </a:r>
            <a:r>
              <a:rPr lang="en-US" sz="4400" b="1" dirty="0" err="1">
                <a:effectLst/>
              </a:rPr>
              <a:t>ve</a:t>
            </a:r>
            <a:r>
              <a:rPr lang="en-US" sz="4400" b="1" dirty="0">
                <a:effectLst/>
              </a:rPr>
              <a:t> </a:t>
            </a:r>
            <a:r>
              <a:rPr lang="en-US" sz="4400" b="1" dirty="0" err="1">
                <a:effectLst/>
              </a:rPr>
              <a:t>výrobě</a:t>
            </a:r>
            <a:r>
              <a:rPr lang="en-US" sz="4400" b="1" dirty="0">
                <a:effectLst/>
              </a:rPr>
              <a:t> TSE Electronics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0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</a:rPr>
              <a:t>Práce</a:t>
            </a:r>
            <a:r>
              <a:rPr lang="en-US" sz="3600" dirty="0">
                <a:effectLst/>
              </a:rPr>
              <a:t> na </a:t>
            </a:r>
            <a:r>
              <a:rPr lang="en-US" sz="3600" dirty="0" err="1">
                <a:effectLst/>
              </a:rPr>
              <a:t>pájecí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vlně</a:t>
            </a:r>
            <a:r>
              <a:rPr lang="en-US" sz="3600" dirty="0">
                <a:effectLst/>
              </a:rPr>
              <a:t> a AOI (</a:t>
            </a:r>
            <a:r>
              <a:rPr lang="en-US" sz="3600" dirty="0" err="1">
                <a:effectLst/>
              </a:rPr>
              <a:t>automatická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optická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kontrola</a:t>
            </a:r>
            <a:r>
              <a:rPr lang="en-US" sz="3600" dirty="0">
                <a:effectLst/>
              </a:rPr>
              <a:t>)</a:t>
            </a:r>
          </a:p>
          <a:p>
            <a:pPr marL="49644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b="0" strike="noStrike" spc="-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b="0" strike="noStrike" spc="-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37359" y="5095493"/>
            <a:ext cx="10287003" cy="960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438</Words>
  <Application>Microsoft Office PowerPoint</Application>
  <PresentationFormat>Vlastní</PresentationFormat>
  <Paragraphs>86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Calibri</vt:lpstr>
      <vt:lpstr>Open Sans</vt:lpstr>
      <vt:lpstr>Symbol</vt:lpstr>
      <vt:lpstr>Tahoma</vt:lpstr>
      <vt:lpstr>Tahoma Bold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návrhu Trh práce v české republice</dc:title>
  <dc:subject/>
  <dc:creator>Jarmila Němcová</dc:creator>
  <dc:description/>
  <cp:lastModifiedBy>Jarmila Němcová</cp:lastModifiedBy>
  <cp:revision>17</cp:revision>
  <dcterms:created xsi:type="dcterms:W3CDTF">2006-08-16T00:00:00Z</dcterms:created>
  <dcterms:modified xsi:type="dcterms:W3CDTF">2023-11-30T04:00:03Z</dcterms:modified>
  <dc:identifier>DAFfPHAPgJA</dc:identifier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Vlastní</vt:lpwstr>
  </property>
  <property fmtid="{D5CDD505-2E9C-101B-9397-08002B2CF9AE}" pid="4" name="Slides">
    <vt:i4>12</vt:i4>
  </property>
</Properties>
</file>