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</p:sldIdLst>
  <p:sldSz cx="18288000" cy="10287000"/>
  <p:notesSz cx="6858000" cy="9144000"/>
  <p:embeddedFontLst>
    <p:embeddedFont>
      <p:font typeface="Montserrat Classic" charset="1" panose="00000500000000000000"/>
      <p:regular r:id="rId6"/>
    </p:embeddedFont>
    <p:embeddedFont>
      <p:font typeface="Montserrat Classic Bold" charset="1" panose="00000800000000000000"/>
      <p:regular r:id="rId7"/>
    </p:embeddedFont>
    <p:embeddedFont>
      <p:font typeface="Arimo" charset="1" panose="020B0604020202020204"/>
      <p:regular r:id="rId8"/>
    </p:embeddedFont>
    <p:embeddedFont>
      <p:font typeface="Arimo Bold" charset="1" panose="020B0704020202020204"/>
      <p:regular r:id="rId9"/>
    </p:embeddedFont>
    <p:embeddedFont>
      <p:font typeface="Arimo Italics" charset="1" panose="020B0604020202090204"/>
      <p:regular r:id="rId10"/>
    </p:embeddedFont>
    <p:embeddedFont>
      <p:font typeface="Arimo Bold Italics" charset="1" panose="020B070402020209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slides/slide1.xml" Type="http://schemas.openxmlformats.org/officeDocument/2006/relationships/slide"/><Relationship Id="rId13" Target="slides/slide2.xml" Type="http://schemas.openxmlformats.org/officeDocument/2006/relationships/slide"/><Relationship Id="rId14" Target="slides/slide3.xml" Type="http://schemas.openxmlformats.org/officeDocument/2006/relationships/slide"/><Relationship Id="rId15" Target="slides/slide4.xml" Type="http://schemas.openxmlformats.org/officeDocument/2006/relationships/slide"/><Relationship Id="rId16" Target="slides/slide5.xml" Type="http://schemas.openxmlformats.org/officeDocument/2006/relationships/slide"/><Relationship Id="rId17" Target="slides/slide6.xml" Type="http://schemas.openxmlformats.org/officeDocument/2006/relationships/slide"/><Relationship Id="rId18" Target="slides/slide7.xml" Type="http://schemas.openxmlformats.org/officeDocument/2006/relationships/slide"/><Relationship Id="rId19" Target="slides/slide8.xml" Type="http://schemas.openxmlformats.org/officeDocument/2006/relationships/slide"/><Relationship Id="rId2" Target="presProps.xml" Type="http://schemas.openxmlformats.org/officeDocument/2006/relationships/presProps"/><Relationship Id="rId20" Target="slides/slide9.xml" Type="http://schemas.openxmlformats.org/officeDocument/2006/relationships/slide"/><Relationship Id="rId21" Target="slides/slide10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3.png" Type="http://schemas.openxmlformats.org/officeDocument/2006/relationships/image"/><Relationship Id="rId7" Target="../media/image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png" Type="http://schemas.openxmlformats.org/officeDocument/2006/relationships/image"/><Relationship Id="rId8" Target="../media/image11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9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08728">
            <a:off x="7869826" y="-3796488"/>
            <a:ext cx="15887340" cy="15887340"/>
          </a:xfrm>
          <a:custGeom>
            <a:avLst/>
            <a:gdLst/>
            <a:ahLst/>
            <a:cxnLst/>
            <a:rect r="r" b="b" t="t" l="l"/>
            <a:pathLst>
              <a:path h="15887340" w="15887340">
                <a:moveTo>
                  <a:pt x="0" y="0"/>
                </a:moveTo>
                <a:lnTo>
                  <a:pt x="15887340" y="0"/>
                </a:lnTo>
                <a:lnTo>
                  <a:pt x="15887340" y="15887340"/>
                </a:lnTo>
                <a:lnTo>
                  <a:pt x="0" y="15887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408728">
            <a:off x="-4306647" y="6466886"/>
            <a:ext cx="15887340" cy="15887340"/>
          </a:xfrm>
          <a:custGeom>
            <a:avLst/>
            <a:gdLst/>
            <a:ahLst/>
            <a:cxnLst/>
            <a:rect r="r" b="b" t="t" l="l"/>
            <a:pathLst>
              <a:path h="15887340" w="15887340">
                <a:moveTo>
                  <a:pt x="0" y="0"/>
                </a:moveTo>
                <a:lnTo>
                  <a:pt x="15887340" y="0"/>
                </a:lnTo>
                <a:lnTo>
                  <a:pt x="15887340" y="15887340"/>
                </a:lnTo>
                <a:lnTo>
                  <a:pt x="0" y="15887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111642">
            <a:off x="11120480" y="1055557"/>
            <a:ext cx="10443683" cy="8487866"/>
          </a:xfrm>
          <a:custGeom>
            <a:avLst/>
            <a:gdLst/>
            <a:ahLst/>
            <a:cxnLst/>
            <a:rect r="r" b="b" t="t" l="l"/>
            <a:pathLst>
              <a:path h="8487866" w="10443683">
                <a:moveTo>
                  <a:pt x="0" y="0"/>
                </a:moveTo>
                <a:lnTo>
                  <a:pt x="10443683" y="0"/>
                </a:lnTo>
                <a:lnTo>
                  <a:pt x="10443683" y="8487866"/>
                </a:lnTo>
                <a:lnTo>
                  <a:pt x="0" y="84878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-1500215" y="7571258"/>
            <a:ext cx="11493854" cy="3671203"/>
          </a:xfrm>
          <a:custGeom>
            <a:avLst/>
            <a:gdLst/>
            <a:ahLst/>
            <a:cxnLst/>
            <a:rect r="r" b="b" t="t" l="l"/>
            <a:pathLst>
              <a:path h="3671203" w="11493854">
                <a:moveTo>
                  <a:pt x="0" y="0"/>
                </a:moveTo>
                <a:lnTo>
                  <a:pt x="11493854" y="0"/>
                </a:lnTo>
                <a:lnTo>
                  <a:pt x="11493854" y="3671203"/>
                </a:lnTo>
                <a:lnTo>
                  <a:pt x="0" y="367120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3636639"/>
            <a:ext cx="17677107" cy="11925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8910"/>
              </a:lnSpc>
            </a:pPr>
            <a:r>
              <a:rPr lang="en-US" sz="9000">
                <a:solidFill>
                  <a:srgbClr val="0F4318"/>
                </a:solidFill>
                <a:latin typeface="Montserrat Classic Bold"/>
              </a:rPr>
              <a:t>ZÁVĚREČNÁ ZPRÁVA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5267325"/>
            <a:ext cx="14396807" cy="1372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336"/>
              </a:lnSpc>
            </a:pPr>
            <a:r>
              <a:rPr lang="en-US" sz="6400">
                <a:solidFill>
                  <a:srgbClr val="FE5606"/>
                </a:solidFill>
                <a:latin typeface="Montserrat Classic Bold"/>
              </a:rPr>
              <a:t>O PRŮBĚHU SEMESTRÁLNÍ PRAXE</a:t>
            </a:r>
          </a:p>
          <a:p>
            <a:pPr>
              <a:lnSpc>
                <a:spcPts val="4356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752086"/>
            <a:ext cx="8964939" cy="1216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Montserrat Classic Bold Italics"/>
              </a:rPr>
              <a:t>Vysoká škola technická a ekonomická</a:t>
            </a:r>
          </a:p>
          <a:p>
            <a:pPr>
              <a:lnSpc>
                <a:spcPts val="4899"/>
              </a:lnSpc>
            </a:pPr>
            <a:r>
              <a:rPr lang="en-US" sz="3499">
                <a:solidFill>
                  <a:srgbClr val="000000"/>
                </a:solidFill>
                <a:latin typeface="Montserrat Classic Bold Italics"/>
              </a:rPr>
              <a:t>v Českých Budějovicích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8078349"/>
            <a:ext cx="5849089" cy="5048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199"/>
              </a:lnSpc>
            </a:pPr>
            <a:r>
              <a:rPr lang="en-US" sz="2999" spc="149">
                <a:solidFill>
                  <a:srgbClr val="2E2E2E"/>
                </a:solidFill>
                <a:latin typeface="Montserrat Classic"/>
              </a:rPr>
              <a:t>Victoria Romarniuc 30556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28700" y="8734425"/>
            <a:ext cx="1230427" cy="523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spc="150">
                <a:solidFill>
                  <a:srgbClr val="2E2E2E"/>
                </a:solidFill>
                <a:latin typeface="Montserrat Classic"/>
              </a:rPr>
              <a:t>2024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6144593">
            <a:off x="8023448" y="-2009860"/>
            <a:ext cx="17617704" cy="17617704"/>
          </a:xfrm>
          <a:custGeom>
            <a:avLst/>
            <a:gdLst/>
            <a:ahLst/>
            <a:cxnLst/>
            <a:rect r="r" b="b" t="t" l="l"/>
            <a:pathLst>
              <a:path h="17617704" w="17617704">
                <a:moveTo>
                  <a:pt x="0" y="0"/>
                </a:moveTo>
                <a:lnTo>
                  <a:pt x="17617704" y="0"/>
                </a:lnTo>
                <a:lnTo>
                  <a:pt x="17617704" y="17617704"/>
                </a:lnTo>
                <a:lnTo>
                  <a:pt x="0" y="1761770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4662819">
            <a:off x="8489744" y="-2841143"/>
            <a:ext cx="12794948" cy="8828634"/>
          </a:xfrm>
          <a:custGeom>
            <a:avLst/>
            <a:gdLst/>
            <a:ahLst/>
            <a:cxnLst/>
            <a:rect r="r" b="b" t="t" l="l"/>
            <a:pathLst>
              <a:path h="8828634" w="12794948">
                <a:moveTo>
                  <a:pt x="0" y="0"/>
                </a:moveTo>
                <a:lnTo>
                  <a:pt x="12794949" y="0"/>
                </a:lnTo>
                <a:lnTo>
                  <a:pt x="12794949" y="8828633"/>
                </a:lnTo>
                <a:lnTo>
                  <a:pt x="0" y="88286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699064" y="4344985"/>
            <a:ext cx="10889872" cy="1330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1199"/>
              </a:lnSpc>
            </a:pPr>
            <a:r>
              <a:rPr lang="en-US" sz="6999">
                <a:solidFill>
                  <a:srgbClr val="FE5606"/>
                </a:solidFill>
                <a:latin typeface="Montserrat Classic"/>
              </a:rPr>
              <a:t>DĚKUJI ZA POZORNOST</a:t>
            </a:r>
          </a:p>
        </p:txBody>
      </p:sp>
      <p:sp>
        <p:nvSpPr>
          <p:cNvPr name="Freeform 5" id="5"/>
          <p:cNvSpPr/>
          <p:nvPr/>
        </p:nvSpPr>
        <p:spPr>
          <a:xfrm flipH="true" flipV="false" rot="8905814">
            <a:off x="-4266374" y="6074235"/>
            <a:ext cx="11300655" cy="9184351"/>
          </a:xfrm>
          <a:custGeom>
            <a:avLst/>
            <a:gdLst/>
            <a:ahLst/>
            <a:cxnLst/>
            <a:rect r="r" b="b" t="t" l="l"/>
            <a:pathLst>
              <a:path h="9184351" w="11300655">
                <a:moveTo>
                  <a:pt x="11300655" y="0"/>
                </a:moveTo>
                <a:lnTo>
                  <a:pt x="0" y="0"/>
                </a:lnTo>
                <a:lnTo>
                  <a:pt x="0" y="9184351"/>
                </a:lnTo>
                <a:lnTo>
                  <a:pt x="11300655" y="9184351"/>
                </a:lnTo>
                <a:lnTo>
                  <a:pt x="11300655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6664043">
            <a:off x="-4052117" y="-737535"/>
            <a:ext cx="11511802" cy="11511802"/>
          </a:xfrm>
          <a:custGeom>
            <a:avLst/>
            <a:gdLst/>
            <a:ahLst/>
            <a:cxnLst/>
            <a:rect r="r" b="b" t="t" l="l"/>
            <a:pathLst>
              <a:path h="11511802" w="11511802">
                <a:moveTo>
                  <a:pt x="0" y="0"/>
                </a:moveTo>
                <a:lnTo>
                  <a:pt x="11511802" y="0"/>
                </a:lnTo>
                <a:lnTo>
                  <a:pt x="11511802" y="11511802"/>
                </a:lnTo>
                <a:lnTo>
                  <a:pt x="0" y="115118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284008">
            <a:off x="12761683" y="7147182"/>
            <a:ext cx="4789367" cy="7690070"/>
          </a:xfrm>
          <a:custGeom>
            <a:avLst/>
            <a:gdLst/>
            <a:ahLst/>
            <a:cxnLst/>
            <a:rect r="r" b="b" t="t" l="l"/>
            <a:pathLst>
              <a:path h="7690070" w="4789367">
                <a:moveTo>
                  <a:pt x="0" y="0"/>
                </a:moveTo>
                <a:lnTo>
                  <a:pt x="4789367" y="0"/>
                </a:lnTo>
                <a:lnTo>
                  <a:pt x="4789367" y="7690070"/>
                </a:lnTo>
                <a:lnTo>
                  <a:pt x="0" y="769007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1805316" y="7122157"/>
            <a:ext cx="4645716" cy="1152469"/>
            <a:chOff x="0" y="0"/>
            <a:chExt cx="6194288" cy="1536625"/>
          </a:xfrm>
        </p:grpSpPr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6"/>
            <a:srcRect l="0" t="3425" r="0" b="3425"/>
            <a:stretch>
              <a:fillRect/>
            </a:stretch>
          </p:blipFill>
          <p:spPr>
            <a:xfrm flipH="false" flipV="false">
              <a:off x="0" y="0"/>
              <a:ext cx="6194288" cy="1536625"/>
            </a:xfrm>
            <a:prstGeom prst="rect">
              <a:avLst/>
            </a:prstGeom>
          </p:spPr>
        </p:pic>
      </p:grpSp>
      <p:sp>
        <p:nvSpPr>
          <p:cNvPr name="TextBox 6" id="6"/>
          <p:cNvSpPr txBox="true"/>
          <p:nvPr/>
        </p:nvSpPr>
        <p:spPr>
          <a:xfrm rot="0">
            <a:off x="599656" y="2215347"/>
            <a:ext cx="15142831" cy="5501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591872" indent="-295936" lvl="1">
              <a:lnSpc>
                <a:spcPts val="4386"/>
              </a:lnSpc>
              <a:buFont typeface="Arial"/>
              <a:buChar char="•"/>
            </a:pPr>
            <a:r>
              <a:rPr lang="en-US" sz="2741">
                <a:solidFill>
                  <a:srgbClr val="2E2E2E"/>
                </a:solidFill>
                <a:latin typeface="Montserrat Classic"/>
              </a:rPr>
              <a:t>Renomovaný výrobce interiérových dveří a obložkových zárubní.</a:t>
            </a:r>
          </a:p>
          <a:p>
            <a:pPr marL="591872" indent="-295936" lvl="1">
              <a:lnSpc>
                <a:spcPts val="4386"/>
              </a:lnSpc>
              <a:buFont typeface="Arial"/>
              <a:buChar char="•"/>
            </a:pPr>
            <a:r>
              <a:rPr lang="en-US" sz="2741">
                <a:solidFill>
                  <a:srgbClr val="2E2E2E"/>
                </a:solidFill>
                <a:latin typeface="Montserrat Classic"/>
              </a:rPr>
              <a:t>Sídlí v centru Sušice a patří mezi přední zaměstnavatele v regionu s více než 500 zaměstnanci.</a:t>
            </a:r>
          </a:p>
          <a:p>
            <a:pPr marL="591872" indent="-295936" lvl="1">
              <a:lnSpc>
                <a:spcPts val="4386"/>
              </a:lnSpc>
              <a:buFont typeface="Arial"/>
              <a:buChar char="•"/>
            </a:pPr>
            <a:r>
              <a:rPr lang="en-US" sz="2741">
                <a:solidFill>
                  <a:srgbClr val="2E2E2E"/>
                </a:solidFill>
                <a:latin typeface="Montserrat Classic"/>
              </a:rPr>
              <a:t>Zaměřuje se na výrobu interiérových dveří, speciálních dveří a obložkových zárubní.</a:t>
            </a:r>
          </a:p>
          <a:p>
            <a:pPr marL="591872" indent="-295936" lvl="1">
              <a:lnSpc>
                <a:spcPts val="4386"/>
              </a:lnSpc>
              <a:buFont typeface="Arial"/>
              <a:buChar char="•"/>
            </a:pPr>
            <a:r>
              <a:rPr lang="en-US" sz="2741">
                <a:solidFill>
                  <a:srgbClr val="2E2E2E"/>
                </a:solidFill>
                <a:latin typeface="Montserrat Classic"/>
              </a:rPr>
              <a:t>Přestože začínala s omezenými prostředky, postupně vyrostla v moderního výrobce s využitím špičkových technologií.</a:t>
            </a:r>
          </a:p>
          <a:p>
            <a:pPr marL="591872" indent="-295936" lvl="1">
              <a:lnSpc>
                <a:spcPts val="4386"/>
              </a:lnSpc>
              <a:buFont typeface="Arial"/>
              <a:buChar char="•"/>
            </a:pPr>
            <a:r>
              <a:rPr lang="en-US" sz="2741">
                <a:solidFill>
                  <a:srgbClr val="2E2E2E"/>
                </a:solidFill>
                <a:latin typeface="Montserrat Classic"/>
              </a:rPr>
              <a:t>Úspěšná expanze na zahraniční trhy podtrhuje konkurenceschopnost firmy.</a:t>
            </a:r>
          </a:p>
          <a:p>
            <a:pPr marL="591872" indent="-295936" lvl="1">
              <a:lnSpc>
                <a:spcPts val="4386"/>
              </a:lnSpc>
              <a:buFont typeface="Arial"/>
              <a:buChar char="•"/>
            </a:pPr>
            <a:r>
              <a:rPr lang="en-US" sz="2741">
                <a:solidFill>
                  <a:srgbClr val="2E2E2E"/>
                </a:solidFill>
                <a:latin typeface="Montserrat Classic"/>
              </a:rPr>
              <a:t>SOLODOOR se etablovala jako renomovaný dodavatel dveří s dlouholetou tradicí.</a:t>
            </a:r>
          </a:p>
          <a:p>
            <a:pPr>
              <a:lnSpc>
                <a:spcPts val="4386"/>
              </a:lnSpc>
            </a:pPr>
          </a:p>
          <a:p>
            <a:pPr>
              <a:lnSpc>
                <a:spcPts val="4386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1505868">
            <a:off x="9245019" y="-4340343"/>
            <a:ext cx="12580534" cy="8680686"/>
          </a:xfrm>
          <a:custGeom>
            <a:avLst/>
            <a:gdLst/>
            <a:ahLst/>
            <a:cxnLst/>
            <a:rect r="r" b="b" t="t" l="l"/>
            <a:pathLst>
              <a:path h="8680686" w="12580534">
                <a:moveTo>
                  <a:pt x="0" y="0"/>
                </a:moveTo>
                <a:lnTo>
                  <a:pt x="12580534" y="0"/>
                </a:lnTo>
                <a:lnTo>
                  <a:pt x="12580534" y="8680686"/>
                </a:lnTo>
                <a:lnTo>
                  <a:pt x="0" y="868068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50000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1114425"/>
            <a:ext cx="5982890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rgbClr val="FE5606"/>
                </a:solidFill>
                <a:latin typeface="Montserrat Classic Bold"/>
              </a:rPr>
              <a:t>O SPOLEČNOSTI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08728">
            <a:off x="7030069" y="-5998254"/>
            <a:ext cx="15887340" cy="15887340"/>
          </a:xfrm>
          <a:custGeom>
            <a:avLst/>
            <a:gdLst/>
            <a:ahLst/>
            <a:cxnLst/>
            <a:rect r="r" b="b" t="t" l="l"/>
            <a:pathLst>
              <a:path h="15887340" w="15887340">
                <a:moveTo>
                  <a:pt x="0" y="0"/>
                </a:moveTo>
                <a:lnTo>
                  <a:pt x="15887340" y="0"/>
                </a:lnTo>
                <a:lnTo>
                  <a:pt x="15887340" y="15887341"/>
                </a:lnTo>
                <a:lnTo>
                  <a:pt x="0" y="158873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148401">
            <a:off x="15297701" y="384797"/>
            <a:ext cx="6729406" cy="5469172"/>
          </a:xfrm>
          <a:custGeom>
            <a:avLst/>
            <a:gdLst/>
            <a:ahLst/>
            <a:cxnLst/>
            <a:rect r="r" b="b" t="t" l="l"/>
            <a:pathLst>
              <a:path h="5469172" w="6729406">
                <a:moveTo>
                  <a:pt x="6729406" y="0"/>
                </a:moveTo>
                <a:lnTo>
                  <a:pt x="0" y="0"/>
                </a:lnTo>
                <a:lnTo>
                  <a:pt x="0" y="5469172"/>
                </a:lnTo>
                <a:lnTo>
                  <a:pt x="6729406" y="5469172"/>
                </a:lnTo>
                <a:lnTo>
                  <a:pt x="672940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233579"/>
            <a:ext cx="10586020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rgbClr val="0F4318"/>
                </a:solidFill>
                <a:latin typeface="Montserrat Classic Bold"/>
              </a:rPr>
              <a:t>HISTORIE A </a:t>
            </a:r>
            <a:r>
              <a:rPr lang="en-US" sz="5000">
                <a:solidFill>
                  <a:srgbClr val="FE5606"/>
                </a:solidFill>
                <a:latin typeface="Montserrat Classic Bold"/>
              </a:rPr>
              <a:t>TRANSFORMACE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638798" y="3397482"/>
            <a:ext cx="14334941" cy="3100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9286" indent="-334643" lvl="1">
              <a:lnSpc>
                <a:spcPts val="4959"/>
              </a:lnSpc>
              <a:buFont typeface="Arial"/>
              <a:buChar char="•"/>
            </a:pPr>
            <a:r>
              <a:rPr lang="en-US" sz="3099">
                <a:solidFill>
                  <a:srgbClr val="2E2E2E"/>
                </a:solidFill>
                <a:latin typeface="Montserrat Classic"/>
              </a:rPr>
              <a:t>Původně známá jako SOLO Sušice, firma prošla klíčovou transformací v roce 1998.</a:t>
            </a:r>
          </a:p>
          <a:p>
            <a:pPr marL="669286" indent="-334643" lvl="1">
              <a:lnSpc>
                <a:spcPts val="4959"/>
              </a:lnSpc>
              <a:buFont typeface="Arial"/>
              <a:buChar char="•"/>
            </a:pPr>
            <a:r>
              <a:rPr lang="en-US" sz="3099">
                <a:solidFill>
                  <a:srgbClr val="2E2E2E"/>
                </a:solidFill>
                <a:latin typeface="Montserrat Classic"/>
              </a:rPr>
              <a:t>Havárie hlavního lisu vedla k přehodnocení podnikatelské strategie a přesměrování na výrobu dveří.</a:t>
            </a:r>
          </a:p>
          <a:p>
            <a:pPr>
              <a:lnSpc>
                <a:spcPts val="4959"/>
              </a:lnSpc>
            </a:pPr>
          </a:p>
        </p:txBody>
      </p:sp>
      <p:sp>
        <p:nvSpPr>
          <p:cNvPr name="Freeform 6" id="6"/>
          <p:cNvSpPr/>
          <p:nvPr/>
        </p:nvSpPr>
        <p:spPr>
          <a:xfrm flipH="false" flipV="false" rot="1082301">
            <a:off x="-3032763" y="6788132"/>
            <a:ext cx="11928886" cy="8231043"/>
          </a:xfrm>
          <a:custGeom>
            <a:avLst/>
            <a:gdLst/>
            <a:ahLst/>
            <a:cxnLst/>
            <a:rect r="r" b="b" t="t" l="l"/>
            <a:pathLst>
              <a:path h="8231043" w="11928886">
                <a:moveTo>
                  <a:pt x="0" y="0"/>
                </a:moveTo>
                <a:lnTo>
                  <a:pt x="11928886" y="0"/>
                </a:lnTo>
                <a:lnTo>
                  <a:pt x="11928886" y="8231043"/>
                </a:lnTo>
                <a:lnTo>
                  <a:pt x="0" y="82310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5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028700" y="7580983"/>
            <a:ext cx="4304565" cy="1152469"/>
            <a:chOff x="0" y="0"/>
            <a:chExt cx="5739420" cy="1536625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8"/>
            <a:srcRect l="263" t="0" r="263" b="0"/>
            <a:stretch>
              <a:fillRect/>
            </a:stretch>
          </p:blipFill>
          <p:spPr>
            <a:xfrm flipH="false" flipV="false">
              <a:off x="0" y="0"/>
              <a:ext cx="5739420" cy="15366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08728">
            <a:off x="10118146" y="-3291648"/>
            <a:ext cx="15887340" cy="15887340"/>
          </a:xfrm>
          <a:custGeom>
            <a:avLst/>
            <a:gdLst/>
            <a:ahLst/>
            <a:cxnLst/>
            <a:rect r="r" b="b" t="t" l="l"/>
            <a:pathLst>
              <a:path h="15887340" w="15887340">
                <a:moveTo>
                  <a:pt x="0" y="0"/>
                </a:moveTo>
                <a:lnTo>
                  <a:pt x="15887340" y="0"/>
                </a:lnTo>
                <a:lnTo>
                  <a:pt x="15887340" y="15887340"/>
                </a:lnTo>
                <a:lnTo>
                  <a:pt x="0" y="15887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736600"/>
            <a:ext cx="8115300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spc="-170">
                <a:solidFill>
                  <a:srgbClr val="FE5606"/>
                </a:solidFill>
                <a:latin typeface="Montserrat Classic Bold"/>
              </a:rPr>
              <a:t>NÁPLŇ</a:t>
            </a:r>
            <a:r>
              <a:rPr lang="en-US" sz="5000" spc="-170">
                <a:solidFill>
                  <a:srgbClr val="004AAD"/>
                </a:solidFill>
                <a:latin typeface="Montserrat Classic Bold"/>
              </a:rPr>
              <a:t> </a:t>
            </a:r>
            <a:r>
              <a:rPr lang="en-US" sz="5000" spc="-170">
                <a:solidFill>
                  <a:srgbClr val="000000"/>
                </a:solidFill>
                <a:latin typeface="Montserrat Classic Bold"/>
              </a:rPr>
              <a:t>A</a:t>
            </a:r>
            <a:r>
              <a:rPr lang="en-US" sz="5000" spc="-170">
                <a:solidFill>
                  <a:srgbClr val="004AAD"/>
                </a:solidFill>
                <a:latin typeface="Montserrat Classic Bold"/>
              </a:rPr>
              <a:t> </a:t>
            </a:r>
            <a:r>
              <a:rPr lang="en-US" sz="5000" spc="-170">
                <a:solidFill>
                  <a:srgbClr val="0F4318"/>
                </a:solidFill>
                <a:latin typeface="Montserrat Classic Bold"/>
              </a:rPr>
              <a:t>PRŮBĚH PRAXE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766807">
            <a:off x="8953484" y="1322448"/>
            <a:ext cx="14280305" cy="11605994"/>
          </a:xfrm>
          <a:custGeom>
            <a:avLst/>
            <a:gdLst/>
            <a:ahLst/>
            <a:cxnLst/>
            <a:rect r="r" b="b" t="t" l="l"/>
            <a:pathLst>
              <a:path h="11605994" w="14280305">
                <a:moveTo>
                  <a:pt x="0" y="0"/>
                </a:moveTo>
                <a:lnTo>
                  <a:pt x="14280305" y="0"/>
                </a:lnTo>
                <a:lnTo>
                  <a:pt x="14280305" y="11605993"/>
                </a:lnTo>
                <a:lnTo>
                  <a:pt x="0" y="11605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594377"/>
            <a:ext cx="14334941" cy="41668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9"/>
              </a:lnSpc>
            </a:pPr>
          </a:p>
          <a:p>
            <a:pPr>
              <a:lnSpc>
                <a:spcPts val="4959"/>
              </a:lnSpc>
            </a:pPr>
            <a:r>
              <a:rPr lang="en-US" sz="3099">
                <a:solidFill>
                  <a:srgbClr val="2E2E2E"/>
                </a:solidFill>
                <a:latin typeface="Montserrat Classic Bold"/>
              </a:rPr>
              <a:t>Detailní Plánování Výroby</a:t>
            </a:r>
            <a:r>
              <a:rPr lang="en-US" sz="3099">
                <a:solidFill>
                  <a:srgbClr val="2E2E2E"/>
                </a:solidFill>
                <a:latin typeface="Montserrat Classic"/>
              </a:rPr>
              <a:t>:</a:t>
            </a:r>
          </a:p>
          <a:p>
            <a:pPr marL="626111" indent="-313055" lvl="1">
              <a:lnSpc>
                <a:spcPts val="4640"/>
              </a:lnSpc>
              <a:buFont typeface="Arial"/>
              <a:buChar char="•"/>
            </a:pPr>
            <a:r>
              <a:rPr lang="en-US" sz="2900">
                <a:solidFill>
                  <a:srgbClr val="2E2E2E"/>
                </a:solidFill>
                <a:latin typeface="Montserrat Classic"/>
              </a:rPr>
              <a:t>Navrhování komplexních plánů výroby s ohledem na kapacity, dostupnost surovin a specifické požadavky zákazníků.</a:t>
            </a:r>
          </a:p>
          <a:p>
            <a:pPr marL="626111" indent="-313055" lvl="1">
              <a:lnSpc>
                <a:spcPts val="4640"/>
              </a:lnSpc>
              <a:buFont typeface="Arial"/>
              <a:buChar char="•"/>
            </a:pPr>
            <a:r>
              <a:rPr lang="en-US" sz="2900">
                <a:solidFill>
                  <a:srgbClr val="2E2E2E"/>
                </a:solidFill>
                <a:latin typeface="Montserrat Classic"/>
              </a:rPr>
              <a:t>Úzká spolupráce s vedením výroby a oddělením zakázek pro optimální průběh operací.</a:t>
            </a:r>
          </a:p>
          <a:p>
            <a:pPr>
              <a:lnSpc>
                <a:spcPts val="495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646948"/>
            <a:ext cx="14334941" cy="35382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9"/>
              </a:lnSpc>
            </a:pPr>
            <a:r>
              <a:rPr lang="en-US" sz="3099">
                <a:solidFill>
                  <a:srgbClr val="2E2E2E"/>
                </a:solidFill>
                <a:latin typeface="Montserrat Classic Semi-Bold"/>
              </a:rPr>
              <a:t>Sys</a:t>
            </a:r>
            <a:r>
              <a:rPr lang="en-US" sz="3099">
                <a:solidFill>
                  <a:srgbClr val="2E2E2E"/>
                </a:solidFill>
                <a:latin typeface="Montserrat Classic Semi-Bold"/>
              </a:rPr>
              <a:t>tematické Monitorování Efektivity:</a:t>
            </a:r>
          </a:p>
          <a:p>
            <a:pPr marL="626111" indent="-313055" lvl="1">
              <a:lnSpc>
                <a:spcPts val="4640"/>
              </a:lnSpc>
              <a:buFont typeface="Arial"/>
              <a:buChar char="•"/>
            </a:pPr>
            <a:r>
              <a:rPr lang="en-US" sz="2900">
                <a:solidFill>
                  <a:srgbClr val="2E2E2E"/>
                </a:solidFill>
                <a:latin typeface="Montserrat Classic"/>
              </a:rPr>
              <a:t>System</a:t>
            </a:r>
            <a:r>
              <a:rPr lang="en-US" sz="2900">
                <a:solidFill>
                  <a:srgbClr val="2E2E2E"/>
                </a:solidFill>
                <a:latin typeface="Montserrat Classic"/>
              </a:rPr>
              <a:t>atická analýza výrobních procesů s identifikací oblastí potenciálních vylepšení.</a:t>
            </a:r>
          </a:p>
          <a:p>
            <a:pPr marL="626111" indent="-313055" lvl="1">
              <a:lnSpc>
                <a:spcPts val="4640"/>
              </a:lnSpc>
              <a:buFont typeface="Arial"/>
              <a:buChar char="•"/>
            </a:pPr>
            <a:r>
              <a:rPr lang="en-US" sz="2900">
                <a:solidFill>
                  <a:srgbClr val="2E2E2E"/>
                </a:solidFill>
                <a:latin typeface="Montserrat Classic"/>
              </a:rPr>
              <a:t>Implementace opatření k optimalizaci pracovních postupů a pravidelné vyhodnocování klíčových ukazatelů efektivity a produktivity.</a:t>
            </a:r>
          </a:p>
          <a:p>
            <a:pPr>
              <a:lnSpc>
                <a:spcPts val="495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08728">
            <a:off x="10118146" y="-3291648"/>
            <a:ext cx="15887340" cy="15887340"/>
          </a:xfrm>
          <a:custGeom>
            <a:avLst/>
            <a:gdLst/>
            <a:ahLst/>
            <a:cxnLst/>
            <a:rect r="r" b="b" t="t" l="l"/>
            <a:pathLst>
              <a:path h="15887340" w="15887340">
                <a:moveTo>
                  <a:pt x="0" y="0"/>
                </a:moveTo>
                <a:lnTo>
                  <a:pt x="15887340" y="0"/>
                </a:lnTo>
                <a:lnTo>
                  <a:pt x="15887340" y="15887340"/>
                </a:lnTo>
                <a:lnTo>
                  <a:pt x="0" y="15887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736600"/>
            <a:ext cx="8115300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spc="-170">
                <a:solidFill>
                  <a:srgbClr val="0F4318"/>
                </a:solidFill>
                <a:latin typeface="Montserrat Classic Bold"/>
              </a:rPr>
              <a:t>NÁPLŇ</a:t>
            </a:r>
            <a:r>
              <a:rPr lang="en-US" sz="5000" spc="-170">
                <a:solidFill>
                  <a:srgbClr val="004AAD"/>
                </a:solidFill>
                <a:latin typeface="Montserrat Classic Bold"/>
              </a:rPr>
              <a:t> </a:t>
            </a:r>
            <a:r>
              <a:rPr lang="en-US" sz="5000" spc="-170">
                <a:solidFill>
                  <a:srgbClr val="000000"/>
                </a:solidFill>
                <a:latin typeface="Montserrat Classic Bold"/>
              </a:rPr>
              <a:t>A </a:t>
            </a:r>
            <a:r>
              <a:rPr lang="en-US" sz="5000" spc="-170">
                <a:solidFill>
                  <a:srgbClr val="FE5606"/>
                </a:solidFill>
                <a:latin typeface="Montserrat Classic Bold"/>
              </a:rPr>
              <a:t>PRŮBĚH PRAXE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766807">
            <a:off x="8953484" y="1322448"/>
            <a:ext cx="14280305" cy="11605994"/>
          </a:xfrm>
          <a:custGeom>
            <a:avLst/>
            <a:gdLst/>
            <a:ahLst/>
            <a:cxnLst/>
            <a:rect r="r" b="b" t="t" l="l"/>
            <a:pathLst>
              <a:path h="11605994" w="14280305">
                <a:moveTo>
                  <a:pt x="0" y="0"/>
                </a:moveTo>
                <a:lnTo>
                  <a:pt x="14280305" y="0"/>
                </a:lnTo>
                <a:lnTo>
                  <a:pt x="14280305" y="11605993"/>
                </a:lnTo>
                <a:lnTo>
                  <a:pt x="0" y="11605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19692" y="2250437"/>
            <a:ext cx="14334941" cy="3728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9"/>
              </a:lnSpc>
            </a:pPr>
            <a:r>
              <a:rPr lang="en-US" sz="3099">
                <a:solidFill>
                  <a:srgbClr val="2E2E2E"/>
                </a:solidFill>
                <a:latin typeface="Montserrat Classic Semi-Bold"/>
              </a:rPr>
              <a:t>Rozsáhlý R</a:t>
            </a:r>
            <a:r>
              <a:rPr lang="en-US" sz="3099">
                <a:solidFill>
                  <a:srgbClr val="2E2E2E"/>
                </a:solidFill>
                <a:latin typeface="Montserrat Classic Semi-Bold"/>
              </a:rPr>
              <a:t>eporting a Analýza Výkonnosti:</a:t>
            </a:r>
          </a:p>
          <a:p>
            <a:pPr marL="669286" indent="-334643" lvl="1">
              <a:lnSpc>
                <a:spcPts val="4959"/>
              </a:lnSpc>
              <a:buFont typeface="Arial"/>
              <a:buChar char="•"/>
            </a:pPr>
            <a:r>
              <a:rPr lang="en-US" sz="3099">
                <a:solidFill>
                  <a:srgbClr val="2E2E2E"/>
                </a:solidFill>
                <a:latin typeface="Montserrat Classic"/>
              </a:rPr>
              <a:t>Sest</a:t>
            </a:r>
            <a:r>
              <a:rPr lang="en-US" sz="3099">
                <a:solidFill>
                  <a:srgbClr val="2E2E2E"/>
                </a:solidFill>
                <a:latin typeface="Montserrat Classic"/>
              </a:rPr>
              <a:t>avování podrobných reportů o výkonnosti výrobních operací s důrazem na klíčové ukazatele.</a:t>
            </a:r>
          </a:p>
          <a:p>
            <a:pPr marL="669286" indent="-334643" lvl="1">
              <a:lnSpc>
                <a:spcPts val="4959"/>
              </a:lnSpc>
              <a:buFont typeface="Arial"/>
              <a:buChar char="•"/>
            </a:pPr>
            <a:r>
              <a:rPr lang="en-US" sz="3099">
                <a:solidFill>
                  <a:srgbClr val="2E2E2E"/>
                </a:solidFill>
                <a:latin typeface="Montserrat Classic"/>
              </a:rPr>
              <a:t>Poskytování informací pro strategická rozhodnutí vedení a manažerským týmům.</a:t>
            </a:r>
          </a:p>
          <a:p>
            <a:pPr>
              <a:lnSpc>
                <a:spcPts val="4959"/>
              </a:lnSpc>
            </a:pPr>
          </a:p>
        </p:txBody>
      </p:sp>
      <p:sp>
        <p:nvSpPr>
          <p:cNvPr name="TextBox 6" id="6"/>
          <p:cNvSpPr txBox="true"/>
          <p:nvPr/>
        </p:nvSpPr>
        <p:spPr>
          <a:xfrm rot="0">
            <a:off x="1019692" y="5529579"/>
            <a:ext cx="14334941" cy="3728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9"/>
              </a:lnSpc>
            </a:pPr>
            <a:r>
              <a:rPr lang="en-US" sz="3099">
                <a:solidFill>
                  <a:srgbClr val="2E2E2E"/>
                </a:solidFill>
                <a:latin typeface="Montserrat Classic Semi-Bold"/>
              </a:rPr>
              <a:t>In</a:t>
            </a:r>
            <a:r>
              <a:rPr lang="en-US" sz="3099">
                <a:solidFill>
                  <a:srgbClr val="2E2E2E"/>
                </a:solidFill>
                <a:latin typeface="Montserrat Classic Semi-Bold"/>
              </a:rPr>
              <a:t>tenzivní Spolupráce s Odděleními:</a:t>
            </a:r>
          </a:p>
          <a:p>
            <a:pPr marL="669286" indent="-334643" lvl="1">
              <a:lnSpc>
                <a:spcPts val="4959"/>
              </a:lnSpc>
              <a:buFont typeface="Arial"/>
              <a:buChar char="•"/>
            </a:pPr>
            <a:r>
              <a:rPr lang="en-US" sz="3099">
                <a:solidFill>
                  <a:srgbClr val="2E2E2E"/>
                </a:solidFill>
                <a:latin typeface="Montserrat Classic"/>
              </a:rPr>
              <a:t>Ko</a:t>
            </a:r>
            <a:r>
              <a:rPr lang="en-US" sz="3099">
                <a:solidFill>
                  <a:srgbClr val="2E2E2E"/>
                </a:solidFill>
                <a:latin typeface="Montserrat Classic"/>
              </a:rPr>
              <a:t>mun</a:t>
            </a:r>
            <a:r>
              <a:rPr lang="en-US" sz="3099">
                <a:solidFill>
                  <a:srgbClr val="2E2E2E"/>
                </a:solidFill>
                <a:latin typeface="Montserrat Classic"/>
              </a:rPr>
              <a:t>ikace a spolupráce se zákaznickým oddělením pro stanovení a dodržování termínů výroby.</a:t>
            </a:r>
          </a:p>
          <a:p>
            <a:pPr marL="669286" indent="-334643" lvl="1">
              <a:lnSpc>
                <a:spcPts val="4959"/>
              </a:lnSpc>
              <a:buFont typeface="Arial"/>
              <a:buChar char="•"/>
            </a:pPr>
            <a:r>
              <a:rPr lang="en-US" sz="3099">
                <a:solidFill>
                  <a:srgbClr val="2E2E2E"/>
                </a:solidFill>
                <a:latin typeface="Montserrat Classic"/>
              </a:rPr>
              <a:t>Úzká koordi</a:t>
            </a:r>
            <a:r>
              <a:rPr lang="en-US" sz="3099">
                <a:solidFill>
                  <a:srgbClr val="2E2E2E"/>
                </a:solidFill>
                <a:latin typeface="Montserrat Classic"/>
              </a:rPr>
              <a:t>nace s oddělením marketingu a obchodními zástupci pro vyhodnocení potřeb zákazníků. </a:t>
            </a:r>
          </a:p>
          <a:p>
            <a:pPr>
              <a:lnSpc>
                <a:spcPts val="4959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08728">
            <a:off x="10118146" y="-3291648"/>
            <a:ext cx="15887340" cy="15887340"/>
          </a:xfrm>
          <a:custGeom>
            <a:avLst/>
            <a:gdLst/>
            <a:ahLst/>
            <a:cxnLst/>
            <a:rect r="r" b="b" t="t" l="l"/>
            <a:pathLst>
              <a:path h="15887340" w="15887340">
                <a:moveTo>
                  <a:pt x="0" y="0"/>
                </a:moveTo>
                <a:lnTo>
                  <a:pt x="15887340" y="0"/>
                </a:lnTo>
                <a:lnTo>
                  <a:pt x="15887340" y="15887340"/>
                </a:lnTo>
                <a:lnTo>
                  <a:pt x="0" y="15887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736600"/>
            <a:ext cx="8115300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spc="-170">
                <a:solidFill>
                  <a:srgbClr val="FE5606"/>
                </a:solidFill>
                <a:latin typeface="Montserrat Classic Bold"/>
              </a:rPr>
              <a:t>NÁPLŇ </a:t>
            </a:r>
            <a:r>
              <a:rPr lang="en-US" sz="5000" spc="-170">
                <a:solidFill>
                  <a:srgbClr val="000000"/>
                </a:solidFill>
                <a:latin typeface="Montserrat Classic Bold"/>
              </a:rPr>
              <a:t>A</a:t>
            </a:r>
            <a:r>
              <a:rPr lang="en-US" sz="5000" spc="-170">
                <a:solidFill>
                  <a:srgbClr val="FE5606"/>
                </a:solidFill>
                <a:latin typeface="Montserrat Classic Bold"/>
              </a:rPr>
              <a:t> </a:t>
            </a:r>
            <a:r>
              <a:rPr lang="en-US" sz="5000" spc="-170">
                <a:solidFill>
                  <a:srgbClr val="0F4318"/>
                </a:solidFill>
                <a:latin typeface="Montserrat Classic Bold"/>
              </a:rPr>
              <a:t>PRŮBĚH PRAXE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766807">
            <a:off x="8953484" y="1322448"/>
            <a:ext cx="14280305" cy="11605994"/>
          </a:xfrm>
          <a:custGeom>
            <a:avLst/>
            <a:gdLst/>
            <a:ahLst/>
            <a:cxnLst/>
            <a:rect r="r" b="b" t="t" l="l"/>
            <a:pathLst>
              <a:path h="11605994" w="14280305">
                <a:moveTo>
                  <a:pt x="0" y="0"/>
                </a:moveTo>
                <a:lnTo>
                  <a:pt x="14280305" y="0"/>
                </a:lnTo>
                <a:lnTo>
                  <a:pt x="14280305" y="11605993"/>
                </a:lnTo>
                <a:lnTo>
                  <a:pt x="0" y="11605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19692" y="1855501"/>
            <a:ext cx="14334941" cy="37287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9"/>
              </a:lnSpc>
            </a:pPr>
            <a:r>
              <a:rPr lang="en-US" sz="3099">
                <a:solidFill>
                  <a:srgbClr val="2E2E2E"/>
                </a:solidFill>
                <a:latin typeface="Montserrat Classic Semi-Bold"/>
              </a:rPr>
              <a:t>Ko</a:t>
            </a:r>
            <a:r>
              <a:rPr lang="en-US" sz="3099">
                <a:solidFill>
                  <a:srgbClr val="2E2E2E"/>
                </a:solidFill>
                <a:latin typeface="Montserrat Classic Semi-Bold"/>
              </a:rPr>
              <a:t>ordinační a Strategická Role:</a:t>
            </a:r>
          </a:p>
          <a:p>
            <a:pPr marL="669286" indent="-334643" lvl="1">
              <a:lnSpc>
                <a:spcPts val="4959"/>
              </a:lnSpc>
              <a:buFont typeface="Arial"/>
              <a:buChar char="•"/>
            </a:pPr>
            <a:r>
              <a:rPr lang="en-US" sz="3099">
                <a:solidFill>
                  <a:srgbClr val="2E2E2E"/>
                </a:solidFill>
                <a:latin typeface="Montserrat Classic"/>
              </a:rPr>
              <a:t>Akti</a:t>
            </a:r>
            <a:r>
              <a:rPr lang="en-US" sz="3099">
                <a:solidFill>
                  <a:srgbClr val="2E2E2E"/>
                </a:solidFill>
                <a:latin typeface="Montserrat Classic"/>
              </a:rPr>
              <a:t>vní koordinace komunikace mezi vedením výroby, manažery a ostatními odděleními pro dosažení integrovaných a synergických efektů.</a:t>
            </a:r>
          </a:p>
          <a:p>
            <a:pPr marL="669286" indent="-334643" lvl="1">
              <a:lnSpc>
                <a:spcPts val="4959"/>
              </a:lnSpc>
              <a:buFont typeface="Arial"/>
              <a:buChar char="•"/>
            </a:pPr>
            <a:r>
              <a:rPr lang="en-US" sz="3099">
                <a:solidFill>
                  <a:srgbClr val="2E2E2E"/>
                </a:solidFill>
                <a:latin typeface="Montserrat Classic"/>
              </a:rPr>
              <a:t>Sp</a:t>
            </a:r>
            <a:r>
              <a:rPr lang="en-US" sz="3099">
                <a:solidFill>
                  <a:srgbClr val="2E2E2E"/>
                </a:solidFill>
                <a:latin typeface="Montserrat Classic"/>
              </a:rPr>
              <a:t>olupráce s oddělením logistiky pro optimalizaci dodávek a distribuce výrobků zákazníkům.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6031896"/>
            <a:ext cx="14334941" cy="31000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9"/>
              </a:lnSpc>
            </a:pPr>
            <a:r>
              <a:rPr lang="en-US" sz="3099">
                <a:solidFill>
                  <a:srgbClr val="2E2E2E"/>
                </a:solidFill>
                <a:latin typeface="Montserrat Classic Semi-Bold"/>
              </a:rPr>
              <a:t>Ro</a:t>
            </a:r>
            <a:r>
              <a:rPr lang="en-US" sz="3099">
                <a:solidFill>
                  <a:srgbClr val="2E2E2E"/>
                </a:solidFill>
                <a:latin typeface="Montserrat Classic Semi-Bold"/>
              </a:rPr>
              <a:t>zšiřující Role:</a:t>
            </a:r>
          </a:p>
          <a:p>
            <a:pPr marL="669286" indent="-334643" lvl="1">
              <a:lnSpc>
                <a:spcPts val="4959"/>
              </a:lnSpc>
              <a:buFont typeface="Arial"/>
              <a:buChar char="•"/>
            </a:pPr>
            <a:r>
              <a:rPr lang="en-US" sz="3099">
                <a:solidFill>
                  <a:srgbClr val="2E2E2E"/>
                </a:solidFill>
                <a:latin typeface="Montserrat Classic"/>
              </a:rPr>
              <a:t>Účast </a:t>
            </a:r>
            <a:r>
              <a:rPr lang="en-US" sz="3099">
                <a:solidFill>
                  <a:srgbClr val="2E2E2E"/>
                </a:solidFill>
                <a:latin typeface="Montserrat Classic"/>
              </a:rPr>
              <a:t>na strateg</a:t>
            </a:r>
            <a:r>
              <a:rPr lang="en-US" sz="3099">
                <a:solidFill>
                  <a:srgbClr val="2E2E2E"/>
                </a:solidFill>
                <a:latin typeface="Montserrat Classic"/>
              </a:rPr>
              <a:t>ických plánovacích jednáních s vedením firmy.</a:t>
            </a:r>
          </a:p>
          <a:p>
            <a:pPr marL="669286" indent="-334643" lvl="1">
              <a:lnSpc>
                <a:spcPts val="4959"/>
              </a:lnSpc>
              <a:buFont typeface="Arial"/>
              <a:buChar char="•"/>
            </a:pPr>
            <a:r>
              <a:rPr lang="en-US" sz="3099">
                <a:solidFill>
                  <a:srgbClr val="2E2E2E"/>
                </a:solidFill>
                <a:latin typeface="Montserrat Classic"/>
              </a:rPr>
              <a:t>Komplexní přístup k plánování, analý</a:t>
            </a:r>
            <a:r>
              <a:rPr lang="en-US" sz="3099">
                <a:solidFill>
                  <a:srgbClr val="2E2E2E"/>
                </a:solidFill>
                <a:latin typeface="Montserrat Classic"/>
              </a:rPr>
              <a:t>ze </a:t>
            </a:r>
            <a:r>
              <a:rPr lang="en-US" sz="3099">
                <a:solidFill>
                  <a:srgbClr val="2E2E2E"/>
                </a:solidFill>
                <a:latin typeface="Montserrat Classic"/>
              </a:rPr>
              <a:t>a strategickému směřování v rámci konkurenčního podnikatelského prostředí.</a:t>
            </a:r>
          </a:p>
          <a:p>
            <a:pPr>
              <a:lnSpc>
                <a:spcPts val="495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4408728">
            <a:off x="10118146" y="-3291648"/>
            <a:ext cx="15887340" cy="15887340"/>
          </a:xfrm>
          <a:custGeom>
            <a:avLst/>
            <a:gdLst/>
            <a:ahLst/>
            <a:cxnLst/>
            <a:rect r="r" b="b" t="t" l="l"/>
            <a:pathLst>
              <a:path h="15887340" w="15887340">
                <a:moveTo>
                  <a:pt x="0" y="0"/>
                </a:moveTo>
                <a:lnTo>
                  <a:pt x="15887340" y="0"/>
                </a:lnTo>
                <a:lnTo>
                  <a:pt x="15887340" y="15887340"/>
                </a:lnTo>
                <a:lnTo>
                  <a:pt x="0" y="1588734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736600"/>
            <a:ext cx="8115300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 spc="-170">
                <a:solidFill>
                  <a:srgbClr val="FE5606"/>
                </a:solidFill>
                <a:latin typeface="Montserrat Classic Bold"/>
              </a:rPr>
              <a:t>NÁPLŇ</a:t>
            </a:r>
            <a:r>
              <a:rPr lang="en-US" sz="5000" spc="-170">
                <a:solidFill>
                  <a:srgbClr val="004AAD"/>
                </a:solidFill>
                <a:latin typeface="Montserrat Classic Bold"/>
              </a:rPr>
              <a:t> </a:t>
            </a:r>
            <a:r>
              <a:rPr lang="en-US" sz="5000" spc="-170">
                <a:solidFill>
                  <a:srgbClr val="000000"/>
                </a:solidFill>
                <a:latin typeface="Montserrat Classic Bold"/>
              </a:rPr>
              <a:t>A</a:t>
            </a:r>
            <a:r>
              <a:rPr lang="en-US" sz="5000" spc="-170">
                <a:solidFill>
                  <a:srgbClr val="004AAD"/>
                </a:solidFill>
                <a:latin typeface="Montserrat Classic Bold"/>
              </a:rPr>
              <a:t> </a:t>
            </a:r>
            <a:r>
              <a:rPr lang="en-US" sz="5000" spc="-170">
                <a:solidFill>
                  <a:srgbClr val="0F4318"/>
                </a:solidFill>
                <a:latin typeface="Montserrat Classic Bold"/>
              </a:rPr>
              <a:t>PRŮBĚH PRAXE</a:t>
            </a:r>
            <a:r>
              <a:rPr lang="en-US" sz="5000" spc="-170">
                <a:solidFill>
                  <a:srgbClr val="004AAD"/>
                </a:solidFill>
                <a:latin typeface="Montserrat Classic Bold"/>
              </a:rPr>
              <a:t> 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1766807">
            <a:off x="8953484" y="1322448"/>
            <a:ext cx="14280305" cy="11605994"/>
          </a:xfrm>
          <a:custGeom>
            <a:avLst/>
            <a:gdLst/>
            <a:ahLst/>
            <a:cxnLst/>
            <a:rect r="r" b="b" t="t" l="l"/>
            <a:pathLst>
              <a:path h="11605994" w="14280305">
                <a:moveTo>
                  <a:pt x="0" y="0"/>
                </a:moveTo>
                <a:lnTo>
                  <a:pt x="14280305" y="0"/>
                </a:lnTo>
                <a:lnTo>
                  <a:pt x="14280305" y="11605993"/>
                </a:lnTo>
                <a:lnTo>
                  <a:pt x="0" y="116059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24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416187"/>
            <a:ext cx="10739732" cy="4357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959"/>
              </a:lnSpc>
            </a:pPr>
            <a:r>
              <a:rPr lang="en-US" sz="3099">
                <a:solidFill>
                  <a:srgbClr val="2E2E2E"/>
                </a:solidFill>
                <a:latin typeface="Montserrat Classic Semi-Bold"/>
              </a:rPr>
              <a:t>Škole</a:t>
            </a:r>
            <a:r>
              <a:rPr lang="en-US" sz="3099">
                <a:solidFill>
                  <a:srgbClr val="2E2E2E"/>
                </a:solidFill>
                <a:latin typeface="Montserrat Classic Semi-Bold"/>
              </a:rPr>
              <a:t>ní pro Nové Zaměstnance:</a:t>
            </a:r>
          </a:p>
          <a:p>
            <a:pPr marL="669286" indent="-334643" lvl="1">
              <a:lnSpc>
                <a:spcPts val="4959"/>
              </a:lnSpc>
              <a:buFont typeface="Arial"/>
              <a:buChar char="•"/>
            </a:pPr>
            <a:r>
              <a:rPr lang="en-US" sz="3099">
                <a:solidFill>
                  <a:srgbClr val="2E2E2E"/>
                </a:solidFill>
                <a:latin typeface="Montserrat Classic"/>
              </a:rPr>
              <a:t>Zaučo</a:t>
            </a:r>
            <a:r>
              <a:rPr lang="en-US" sz="3099">
                <a:solidFill>
                  <a:srgbClr val="2E2E2E"/>
                </a:solidFill>
                <a:latin typeface="Montserrat Classic"/>
              </a:rPr>
              <a:t>vání nových zaměstnanců, zejména těch, kteří přicházejí z ciziny.</a:t>
            </a:r>
          </a:p>
          <a:p>
            <a:pPr>
              <a:lnSpc>
                <a:spcPts val="4959"/>
              </a:lnSpc>
            </a:pPr>
          </a:p>
          <a:p>
            <a:pPr marL="669286" indent="-334643" lvl="1">
              <a:lnSpc>
                <a:spcPts val="4959"/>
              </a:lnSpc>
              <a:buFont typeface="Arial"/>
              <a:buChar char="•"/>
            </a:pPr>
            <a:r>
              <a:rPr lang="en-US" sz="3099">
                <a:solidFill>
                  <a:srgbClr val="2E2E2E"/>
                </a:solidFill>
                <a:latin typeface="Montserrat Classic"/>
              </a:rPr>
              <a:t>Poskytování informací o výrobních postupech, pracovních standardech a firemní kultuře pro snazší integraci do pracovního prostředí.</a:t>
            </a:r>
          </a:p>
        </p:txBody>
      </p:sp>
      <p:grpSp>
        <p:nvGrpSpPr>
          <p:cNvPr name="Group 6" id="6"/>
          <p:cNvGrpSpPr/>
          <p:nvPr/>
        </p:nvGrpSpPr>
        <p:grpSpPr>
          <a:xfrm rot="0">
            <a:off x="1019692" y="8105831"/>
            <a:ext cx="4304565" cy="1152469"/>
            <a:chOff x="0" y="0"/>
            <a:chExt cx="5739420" cy="1536625"/>
          </a:xfrm>
        </p:grpSpPr>
        <p:pic>
          <p:nvPicPr>
            <p:cNvPr name="Picture 7" id="7"/>
            <p:cNvPicPr>
              <a:picLocks noChangeAspect="true"/>
            </p:cNvPicPr>
            <p:nvPr/>
          </p:nvPicPr>
          <p:blipFill>
            <a:blip r:embed="rId6"/>
            <a:srcRect l="263" t="0" r="263" b="0"/>
            <a:stretch>
              <a:fillRect/>
            </a:stretch>
          </p:blipFill>
          <p:spPr>
            <a:xfrm flipH="false" flipV="false">
              <a:off x="0" y="0"/>
              <a:ext cx="5739420" cy="15366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930669">
            <a:off x="-6117161" y="-6736205"/>
            <a:ext cx="18539921" cy="18539921"/>
          </a:xfrm>
          <a:custGeom>
            <a:avLst/>
            <a:gdLst/>
            <a:ahLst/>
            <a:cxnLst/>
            <a:rect r="r" b="b" t="t" l="l"/>
            <a:pathLst>
              <a:path h="18539921" w="18539921">
                <a:moveTo>
                  <a:pt x="0" y="0"/>
                </a:moveTo>
                <a:lnTo>
                  <a:pt x="18539921" y="0"/>
                </a:lnTo>
                <a:lnTo>
                  <a:pt x="18539921" y="18539921"/>
                </a:lnTo>
                <a:lnTo>
                  <a:pt x="0" y="18539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763536"/>
            <a:ext cx="11564146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rgbClr val="FE5606"/>
                </a:solidFill>
                <a:latin typeface="Montserrat Classic Bold"/>
              </a:rPr>
              <a:t>VÝSTUPY</a:t>
            </a:r>
            <a:r>
              <a:rPr lang="en-US" sz="5000">
                <a:solidFill>
                  <a:srgbClr val="004AAD"/>
                </a:solidFill>
                <a:latin typeface="Montserrat Classic Bold"/>
              </a:rPr>
              <a:t> </a:t>
            </a:r>
            <a:r>
              <a:rPr lang="en-US" sz="5000">
                <a:solidFill>
                  <a:srgbClr val="0F4318"/>
                </a:solidFill>
                <a:latin typeface="Montserrat Classic Bold"/>
              </a:rPr>
              <a:t>Z UČENÍ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28700" y="2204624"/>
            <a:ext cx="14906894" cy="2030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19"/>
              </a:lnSpc>
            </a:pPr>
            <a:r>
              <a:rPr lang="en-US" sz="2699">
                <a:solidFill>
                  <a:srgbClr val="2E2E2E"/>
                </a:solidFill>
                <a:latin typeface="Montserrat Classic Bold"/>
              </a:rPr>
              <a:t>Zapojení do Strategického Plánování:</a:t>
            </a:r>
          </a:p>
          <a:p>
            <a:pPr marL="539749" indent="-269875" lvl="1">
              <a:lnSpc>
                <a:spcPts val="3999"/>
              </a:lnSpc>
              <a:buFont typeface="Arial"/>
              <a:buChar char="•"/>
            </a:pPr>
            <a:r>
              <a:rPr lang="en-US" sz="2499">
                <a:solidFill>
                  <a:srgbClr val="2E2E2E"/>
                </a:solidFill>
                <a:latin typeface="Montserrat Classic"/>
              </a:rPr>
              <a:t>Získání praktických dovedností v oblasti strategického plánování výrobních procesů.</a:t>
            </a:r>
          </a:p>
          <a:p>
            <a:pPr marL="539749" indent="-269875" lvl="1">
              <a:lnSpc>
                <a:spcPts val="3999"/>
              </a:lnSpc>
              <a:buFont typeface="Arial"/>
              <a:buChar char="•"/>
            </a:pPr>
            <a:r>
              <a:rPr lang="en-US" sz="2499">
                <a:solidFill>
                  <a:srgbClr val="2E2E2E"/>
                </a:solidFill>
                <a:latin typeface="Montserrat Classic"/>
              </a:rPr>
              <a:t>Otevření nového pohledu na firemní prostředí a strategické rozhodování.</a:t>
            </a:r>
          </a:p>
          <a:p>
            <a:pPr>
              <a:lnSpc>
                <a:spcPts val="3999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true" flipV="false" rot="5242519">
            <a:off x="-1042019" y="8240279"/>
            <a:ext cx="8063091" cy="6553094"/>
          </a:xfrm>
          <a:custGeom>
            <a:avLst/>
            <a:gdLst/>
            <a:ahLst/>
            <a:cxnLst/>
            <a:rect r="r" b="b" t="t" l="l"/>
            <a:pathLst>
              <a:path h="6553094" w="8063091">
                <a:moveTo>
                  <a:pt x="8063091" y="0"/>
                </a:moveTo>
                <a:lnTo>
                  <a:pt x="0" y="0"/>
                </a:lnTo>
                <a:lnTo>
                  <a:pt x="0" y="6553094"/>
                </a:lnTo>
                <a:lnTo>
                  <a:pt x="8063091" y="6553094"/>
                </a:lnTo>
                <a:lnTo>
                  <a:pt x="8063091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4415694"/>
            <a:ext cx="14906894" cy="2106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19"/>
              </a:lnSpc>
            </a:pPr>
            <a:r>
              <a:rPr lang="en-US" sz="2699">
                <a:solidFill>
                  <a:srgbClr val="2E2E2E"/>
                </a:solidFill>
                <a:latin typeface="Montserrat Classic Bold"/>
              </a:rPr>
              <a:t>Spolupráce s Vedením</a:t>
            </a:r>
            <a:r>
              <a:rPr lang="en-US" sz="2699">
                <a:solidFill>
                  <a:srgbClr val="2E2E2E"/>
                </a:solidFill>
                <a:latin typeface="Montserrat Classic Bold"/>
              </a:rPr>
              <a:t> Firmy:</a:t>
            </a:r>
          </a:p>
          <a:p>
            <a:pPr marL="582928" indent="-291464" lvl="1">
              <a:lnSpc>
                <a:spcPts val="4319"/>
              </a:lnSpc>
              <a:buFont typeface="Arial"/>
              <a:buChar char="•"/>
            </a:pPr>
            <a:r>
              <a:rPr lang="en-US" sz="2699">
                <a:solidFill>
                  <a:srgbClr val="2E2E2E"/>
                </a:solidFill>
                <a:latin typeface="Montserrat Classic"/>
              </a:rPr>
              <a:t>Aktivní účast na strategických jednáních s vedením firmy.</a:t>
            </a:r>
          </a:p>
          <a:p>
            <a:pPr marL="582928" indent="-291464" lvl="1">
              <a:lnSpc>
                <a:spcPts val="4319"/>
              </a:lnSpc>
              <a:buFont typeface="Arial"/>
              <a:buChar char="•"/>
            </a:pPr>
            <a:r>
              <a:rPr lang="en-US" sz="2699">
                <a:solidFill>
                  <a:srgbClr val="2E2E2E"/>
                </a:solidFill>
                <a:latin typeface="Montserrat Classic"/>
              </a:rPr>
              <a:t>Posu</a:t>
            </a:r>
            <a:r>
              <a:rPr lang="en-US" sz="2699">
                <a:solidFill>
                  <a:srgbClr val="2E2E2E"/>
                </a:solidFill>
                <a:latin typeface="Montserrat Classic"/>
              </a:rPr>
              <a:t>n na vyšší úroveň v profesních schopnostech.</a:t>
            </a:r>
          </a:p>
          <a:p>
            <a:pPr>
              <a:lnSpc>
                <a:spcPts val="3999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6699538"/>
            <a:ext cx="14906894" cy="2106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19"/>
              </a:lnSpc>
            </a:pPr>
            <a:r>
              <a:rPr lang="en-US" sz="2699">
                <a:solidFill>
                  <a:srgbClr val="2E2E2E"/>
                </a:solidFill>
                <a:latin typeface="Montserrat Classic Bold"/>
              </a:rPr>
              <a:t>Profesionální Rozvoj a dovednost</a:t>
            </a:r>
            <a:r>
              <a:rPr lang="en-US" sz="2699">
                <a:solidFill>
                  <a:srgbClr val="2E2E2E"/>
                </a:solidFill>
                <a:latin typeface="Montserrat Classic Bold"/>
              </a:rPr>
              <a:t>i:</a:t>
            </a:r>
          </a:p>
          <a:p>
            <a:pPr marL="582928" indent="-291464" lvl="1">
              <a:lnSpc>
                <a:spcPts val="4319"/>
              </a:lnSpc>
              <a:buFont typeface="Arial"/>
              <a:buChar char="•"/>
            </a:pPr>
            <a:r>
              <a:rPr lang="en-US" sz="2699">
                <a:solidFill>
                  <a:srgbClr val="2E2E2E"/>
                </a:solidFill>
                <a:latin typeface="Montserrat Classic"/>
              </a:rPr>
              <a:t>Zís</a:t>
            </a:r>
            <a:r>
              <a:rPr lang="en-US" sz="2699">
                <a:solidFill>
                  <a:srgbClr val="2E2E2E"/>
                </a:solidFill>
                <a:latin typeface="Montserrat Classic"/>
              </a:rPr>
              <a:t>kání významných profesních dovedností během tříleté praxe.</a:t>
            </a:r>
          </a:p>
          <a:p>
            <a:pPr marL="582928" indent="-291464" lvl="1">
              <a:lnSpc>
                <a:spcPts val="4319"/>
              </a:lnSpc>
              <a:buFont typeface="Arial"/>
              <a:buChar char="•"/>
            </a:pPr>
            <a:r>
              <a:rPr lang="en-US" sz="2699">
                <a:solidFill>
                  <a:srgbClr val="2E2E2E"/>
                </a:solidFill>
                <a:latin typeface="Montserrat Classic"/>
              </a:rPr>
              <a:t>Posu</a:t>
            </a:r>
            <a:r>
              <a:rPr lang="en-US" sz="2699">
                <a:solidFill>
                  <a:srgbClr val="2E2E2E"/>
                </a:solidFill>
                <a:latin typeface="Montserrat Classic"/>
              </a:rPr>
              <a:t>n na vyšší úroveň profesních schopností a znalostí.</a:t>
            </a:r>
          </a:p>
          <a:p>
            <a:pPr>
              <a:lnSpc>
                <a:spcPts val="3999"/>
              </a:lnSpc>
            </a:pPr>
          </a:p>
        </p:txBody>
      </p:sp>
      <p:grpSp>
        <p:nvGrpSpPr>
          <p:cNvPr name="Group 8" id="8"/>
          <p:cNvGrpSpPr/>
          <p:nvPr/>
        </p:nvGrpSpPr>
        <p:grpSpPr>
          <a:xfrm rot="0">
            <a:off x="14438566" y="9091583"/>
            <a:ext cx="3569778" cy="890045"/>
            <a:chOff x="0" y="0"/>
            <a:chExt cx="4759704" cy="1186727"/>
          </a:xfrm>
        </p:grpSpPr>
        <p:pic>
          <p:nvPicPr>
            <p:cNvPr name="Picture 9" id="9"/>
            <p:cNvPicPr>
              <a:picLocks noChangeAspect="true"/>
            </p:cNvPicPr>
            <p:nvPr/>
          </p:nvPicPr>
          <p:blipFill>
            <a:blip r:embed="rId6"/>
            <a:srcRect l="0" t="3189" r="0" b="3189"/>
            <a:stretch>
              <a:fillRect/>
            </a:stretch>
          </p:blipFill>
          <p:spPr>
            <a:xfrm flipH="false" flipV="false">
              <a:off x="0" y="0"/>
              <a:ext cx="4759704" cy="11867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930669">
            <a:off x="-4793455" y="-4662716"/>
            <a:ext cx="18539921" cy="18539921"/>
          </a:xfrm>
          <a:custGeom>
            <a:avLst/>
            <a:gdLst/>
            <a:ahLst/>
            <a:cxnLst/>
            <a:rect r="r" b="b" t="t" l="l"/>
            <a:pathLst>
              <a:path h="18539921" w="18539921">
                <a:moveTo>
                  <a:pt x="0" y="0"/>
                </a:moveTo>
                <a:lnTo>
                  <a:pt x="18539921" y="0"/>
                </a:lnTo>
                <a:lnTo>
                  <a:pt x="18539921" y="18539921"/>
                </a:lnTo>
                <a:lnTo>
                  <a:pt x="0" y="18539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3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763536"/>
            <a:ext cx="11564146" cy="669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00"/>
              </a:lnSpc>
            </a:pPr>
            <a:r>
              <a:rPr lang="en-US" sz="5000">
                <a:solidFill>
                  <a:srgbClr val="FE5606"/>
                </a:solidFill>
                <a:latin typeface="Montserrat Classic Bold"/>
              </a:rPr>
              <a:t>VÝSTUPY</a:t>
            </a:r>
            <a:r>
              <a:rPr lang="en-US" sz="5000">
                <a:solidFill>
                  <a:srgbClr val="004AAD"/>
                </a:solidFill>
                <a:latin typeface="Montserrat Classic Bold"/>
              </a:rPr>
              <a:t> </a:t>
            </a:r>
            <a:r>
              <a:rPr lang="en-US" sz="5000">
                <a:solidFill>
                  <a:srgbClr val="0F4318"/>
                </a:solidFill>
                <a:latin typeface="Montserrat Classic Bold"/>
              </a:rPr>
              <a:t>Z UČENÍ</a:t>
            </a:r>
          </a:p>
        </p:txBody>
      </p:sp>
      <p:sp>
        <p:nvSpPr>
          <p:cNvPr name="Freeform 4" id="4"/>
          <p:cNvSpPr/>
          <p:nvPr/>
        </p:nvSpPr>
        <p:spPr>
          <a:xfrm flipH="true" flipV="false" rot="5242519">
            <a:off x="-1042019" y="8240279"/>
            <a:ext cx="8063091" cy="6553094"/>
          </a:xfrm>
          <a:custGeom>
            <a:avLst/>
            <a:gdLst/>
            <a:ahLst/>
            <a:cxnLst/>
            <a:rect r="r" b="b" t="t" l="l"/>
            <a:pathLst>
              <a:path h="6553094" w="8063091">
                <a:moveTo>
                  <a:pt x="8063091" y="0"/>
                </a:moveTo>
                <a:lnTo>
                  <a:pt x="0" y="0"/>
                </a:lnTo>
                <a:lnTo>
                  <a:pt x="0" y="6553094"/>
                </a:lnTo>
                <a:lnTo>
                  <a:pt x="8063091" y="6553094"/>
                </a:lnTo>
                <a:lnTo>
                  <a:pt x="8063091" y="0"/>
                </a:lnTo>
                <a:close/>
              </a:path>
            </a:pathLst>
          </a:custGeom>
          <a:blipFill>
            <a:blip r:embed="rId4">
              <a:alphaModFix amt="5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2467929"/>
            <a:ext cx="14906894" cy="21393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19"/>
              </a:lnSpc>
            </a:pPr>
            <a:r>
              <a:rPr lang="en-US" sz="2699">
                <a:solidFill>
                  <a:srgbClr val="2E2E2E"/>
                </a:solidFill>
                <a:latin typeface="Montserrat Classic Bold"/>
              </a:rPr>
              <a:t>Rozšíření Komunikačních Dovedností</a:t>
            </a:r>
            <a:r>
              <a:rPr lang="en-US" sz="2699">
                <a:solidFill>
                  <a:srgbClr val="2E2E2E"/>
                </a:solidFill>
                <a:latin typeface="Montserrat Classic Bold"/>
              </a:rPr>
              <a:t>:</a:t>
            </a:r>
          </a:p>
          <a:p>
            <a:pPr marL="582928" indent="-291464" lvl="1">
              <a:lnSpc>
                <a:spcPts val="4319"/>
              </a:lnSpc>
              <a:buFont typeface="Arial"/>
              <a:buChar char="•"/>
            </a:pPr>
            <a:r>
              <a:rPr lang="en-US" sz="2699">
                <a:solidFill>
                  <a:srgbClr val="2E2E2E"/>
                </a:solidFill>
                <a:latin typeface="Montserrat Classic"/>
              </a:rPr>
              <a:t>Zlepšení </a:t>
            </a:r>
            <a:r>
              <a:rPr lang="en-US" sz="2699">
                <a:solidFill>
                  <a:srgbClr val="2E2E2E"/>
                </a:solidFill>
                <a:latin typeface="Montserrat Classic"/>
              </a:rPr>
              <a:t>komunikačních dovedností v interakci s vedením a týmem.</a:t>
            </a:r>
          </a:p>
          <a:p>
            <a:pPr marL="582928" indent="-291464" lvl="1">
              <a:lnSpc>
                <a:spcPts val="4319"/>
              </a:lnSpc>
              <a:buFont typeface="Arial"/>
              <a:buChar char="•"/>
            </a:pPr>
            <a:r>
              <a:rPr lang="en-US" sz="2699">
                <a:solidFill>
                  <a:srgbClr val="2E2E2E"/>
                </a:solidFill>
                <a:latin typeface="Montserrat Classic"/>
              </a:rPr>
              <a:t>R</a:t>
            </a:r>
            <a:r>
              <a:rPr lang="en-US" sz="2699">
                <a:solidFill>
                  <a:srgbClr val="2E2E2E"/>
                </a:solidFill>
                <a:latin typeface="Montserrat Classic"/>
              </a:rPr>
              <a:t>oz</a:t>
            </a:r>
            <a:r>
              <a:rPr lang="en-US" sz="2699">
                <a:solidFill>
                  <a:srgbClr val="2E2E2E"/>
                </a:solidFill>
                <a:latin typeface="Montserrat Classic"/>
              </a:rPr>
              <a:t>šíření schopnosti prezentovat myšlenky a nápady.</a:t>
            </a:r>
          </a:p>
          <a:p>
            <a:pPr marL="582928" indent="-291464" lvl="1">
              <a:lnSpc>
                <a:spcPts val="4319"/>
              </a:lnSpc>
              <a:buFont typeface="Arial"/>
              <a:buChar char="•"/>
            </a:pPr>
            <a:r>
              <a:rPr lang="en-US" sz="2699">
                <a:solidFill>
                  <a:srgbClr val="2E2E2E"/>
                </a:solidFill>
                <a:latin typeface="Montserrat Classic"/>
              </a:rPr>
              <a:t>Posun k efektivní týmové spolupráci a přispívání k firemním cílům.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5233171"/>
            <a:ext cx="16035317" cy="2106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319"/>
              </a:lnSpc>
            </a:pPr>
            <a:r>
              <a:rPr lang="en-US" sz="2699">
                <a:solidFill>
                  <a:srgbClr val="2E2E2E"/>
                </a:solidFill>
                <a:latin typeface="Montserrat Classic Bold"/>
              </a:rPr>
              <a:t>Klíčový Přínos pro Profesní Uplatnění:</a:t>
            </a:r>
          </a:p>
          <a:p>
            <a:pPr marL="582928" indent="-291464" lvl="1">
              <a:lnSpc>
                <a:spcPts val="4319"/>
              </a:lnSpc>
              <a:buFont typeface="Arial"/>
              <a:buChar char="•"/>
            </a:pPr>
            <a:r>
              <a:rPr lang="en-US" sz="2699">
                <a:solidFill>
                  <a:srgbClr val="2E2E2E"/>
                </a:solidFill>
                <a:latin typeface="Montserrat Classic"/>
              </a:rPr>
              <a:t>Celkový přínos pro profesní uplatnění v budoucnost</a:t>
            </a:r>
            <a:r>
              <a:rPr lang="en-US" sz="2699">
                <a:solidFill>
                  <a:srgbClr val="2E2E2E"/>
                </a:solidFill>
                <a:latin typeface="Montserrat Classic"/>
              </a:rPr>
              <a:t>i.</a:t>
            </a:r>
          </a:p>
          <a:p>
            <a:pPr marL="582928" indent="-291464" lvl="1">
              <a:lnSpc>
                <a:spcPts val="4319"/>
              </a:lnSpc>
              <a:buFont typeface="Arial"/>
              <a:buChar char="•"/>
            </a:pPr>
            <a:r>
              <a:rPr lang="en-US" sz="2699">
                <a:solidFill>
                  <a:srgbClr val="2E2E2E"/>
                </a:solidFill>
                <a:latin typeface="Montserrat Classic"/>
              </a:rPr>
              <a:t>S</a:t>
            </a:r>
            <a:r>
              <a:rPr lang="en-US" sz="2699">
                <a:solidFill>
                  <a:srgbClr val="2E2E2E"/>
                </a:solidFill>
                <a:latin typeface="Montserrat Classic"/>
              </a:rPr>
              <a:t>chopnost aplikovat získané dovednosti a p</a:t>
            </a:r>
            <a:r>
              <a:rPr lang="en-US" sz="2699">
                <a:solidFill>
                  <a:srgbClr val="2E2E2E"/>
                </a:solidFill>
                <a:latin typeface="Montserrat Classic"/>
              </a:rPr>
              <a:t>oz</a:t>
            </a:r>
            <a:r>
              <a:rPr lang="en-US" sz="2699">
                <a:solidFill>
                  <a:srgbClr val="2E2E2E"/>
                </a:solidFill>
                <a:latin typeface="Montserrat Classic"/>
              </a:rPr>
              <a:t>natky ve strategickém plánování do praxe.</a:t>
            </a:r>
          </a:p>
          <a:p>
            <a:pPr>
              <a:lnSpc>
                <a:spcPts val="3999"/>
              </a:lnSpc>
            </a:pPr>
          </a:p>
        </p:txBody>
      </p:sp>
      <p:grpSp>
        <p:nvGrpSpPr>
          <p:cNvPr name="Group 7" id="7"/>
          <p:cNvGrpSpPr/>
          <p:nvPr/>
        </p:nvGrpSpPr>
        <p:grpSpPr>
          <a:xfrm rot="0">
            <a:off x="13415112" y="8682065"/>
            <a:ext cx="4304565" cy="1152469"/>
            <a:chOff x="0" y="0"/>
            <a:chExt cx="5739420" cy="1536625"/>
          </a:xfrm>
        </p:grpSpPr>
        <p:pic>
          <p:nvPicPr>
            <p:cNvPr name="Picture 8" id="8"/>
            <p:cNvPicPr>
              <a:picLocks noChangeAspect="true"/>
            </p:cNvPicPr>
            <p:nvPr/>
          </p:nvPicPr>
          <p:blipFill>
            <a:blip r:embed="rId6"/>
            <a:srcRect l="263" t="0" r="263" b="0"/>
            <a:stretch>
              <a:fillRect/>
            </a:stretch>
          </p:blipFill>
          <p:spPr>
            <a:xfrm flipH="false" flipV="false">
              <a:off x="0" y="0"/>
              <a:ext cx="5739420" cy="15366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DAF5mMcLj_U</dc:identifier>
  <dcterms:modified xsi:type="dcterms:W3CDTF">2011-08-01T06:04:30Z</dcterms:modified>
  <cp:revision>1</cp:revision>
  <dc:title>Modern and Minimal Company Profile Presentation</dc:title>
</cp:coreProperties>
</file>