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92" d="100"/>
          <a:sy n="92" d="100"/>
        </p:scale>
        <p:origin x="19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6D92D3-D195-4932-8C81-E2E1B4E087C7}" type="doc">
      <dgm:prSet loTypeId="urn:microsoft.com/office/officeart/2005/8/layout/process5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55A54EF4-5551-4EC4-AE7E-0E71B4EF5184}">
      <dgm:prSet/>
      <dgm:spPr/>
      <dgm:t>
        <a:bodyPr/>
        <a:lstStyle/>
        <a:p>
          <a:r>
            <a:rPr lang="cs-CZ" dirty="0"/>
            <a:t>Charakteristika podniku</a:t>
          </a:r>
          <a:endParaRPr lang="en-US" dirty="0"/>
        </a:p>
      </dgm:t>
    </dgm:pt>
    <dgm:pt modelId="{C5CF3E88-5569-4E92-AA2E-8378F7007933}" type="parTrans" cxnId="{048ECA47-ADFB-488A-92DF-32B76B27E1D3}">
      <dgm:prSet/>
      <dgm:spPr/>
      <dgm:t>
        <a:bodyPr/>
        <a:lstStyle/>
        <a:p>
          <a:endParaRPr lang="en-US"/>
        </a:p>
      </dgm:t>
    </dgm:pt>
    <dgm:pt modelId="{30D52958-7582-435B-B709-FEDEF2FB7646}" type="sibTrans" cxnId="{048ECA47-ADFB-488A-92DF-32B76B27E1D3}">
      <dgm:prSet/>
      <dgm:spPr/>
      <dgm:t>
        <a:bodyPr/>
        <a:lstStyle/>
        <a:p>
          <a:endParaRPr lang="en-US"/>
        </a:p>
      </dgm:t>
    </dgm:pt>
    <dgm:pt modelId="{6EF5D7DA-85C0-4D39-8621-DEC2115AD4D4}">
      <dgm:prSet/>
      <dgm:spPr/>
      <dgm:t>
        <a:bodyPr/>
        <a:lstStyle/>
        <a:p>
          <a:r>
            <a:rPr lang="cs-CZ"/>
            <a:t>Hlavní náplň praxe</a:t>
          </a:r>
          <a:endParaRPr lang="en-US"/>
        </a:p>
      </dgm:t>
    </dgm:pt>
    <dgm:pt modelId="{ED4E5A26-1CA6-49DF-86F6-A158A49E7AF7}" type="parTrans" cxnId="{A5983592-05AE-4590-A3FE-6FE227DFEFF7}">
      <dgm:prSet/>
      <dgm:spPr/>
      <dgm:t>
        <a:bodyPr/>
        <a:lstStyle/>
        <a:p>
          <a:endParaRPr lang="en-US"/>
        </a:p>
      </dgm:t>
    </dgm:pt>
    <dgm:pt modelId="{7760D02E-3616-4CCC-A159-61CD06E875B4}" type="sibTrans" cxnId="{A5983592-05AE-4590-A3FE-6FE227DFEFF7}">
      <dgm:prSet/>
      <dgm:spPr/>
      <dgm:t>
        <a:bodyPr/>
        <a:lstStyle/>
        <a:p>
          <a:endParaRPr lang="en-US"/>
        </a:p>
      </dgm:t>
    </dgm:pt>
    <dgm:pt modelId="{2A5C35A8-738C-4CF4-9F23-801E3CEA6A4C}">
      <dgm:prSet/>
      <dgm:spPr/>
      <dgm:t>
        <a:bodyPr/>
        <a:lstStyle/>
        <a:p>
          <a:r>
            <a:rPr lang="cs-CZ"/>
            <a:t>Osobní přínos praxe </a:t>
          </a:r>
          <a:endParaRPr lang="en-US"/>
        </a:p>
      </dgm:t>
    </dgm:pt>
    <dgm:pt modelId="{1B44A181-47AC-4BC8-BC06-3225C7CA13C6}" type="parTrans" cxnId="{468F47CC-E120-40AB-A58F-F05A4F09D352}">
      <dgm:prSet/>
      <dgm:spPr/>
      <dgm:t>
        <a:bodyPr/>
        <a:lstStyle/>
        <a:p>
          <a:endParaRPr lang="en-US"/>
        </a:p>
      </dgm:t>
    </dgm:pt>
    <dgm:pt modelId="{66B054C3-80AA-4E23-8103-9BE3F237E149}" type="sibTrans" cxnId="{468F47CC-E120-40AB-A58F-F05A4F09D352}">
      <dgm:prSet/>
      <dgm:spPr/>
      <dgm:t>
        <a:bodyPr/>
        <a:lstStyle/>
        <a:p>
          <a:endParaRPr lang="en-US"/>
        </a:p>
      </dgm:t>
    </dgm:pt>
    <dgm:pt modelId="{7D7C6F93-7ACE-4739-AA8C-B31942A7DE7D}">
      <dgm:prSet/>
      <dgm:spPr/>
      <dgm:t>
        <a:bodyPr/>
        <a:lstStyle/>
        <a:p>
          <a:r>
            <a:rPr lang="cs-CZ"/>
            <a:t>Závěr a zhodnocení praxe</a:t>
          </a:r>
          <a:endParaRPr lang="en-US"/>
        </a:p>
      </dgm:t>
    </dgm:pt>
    <dgm:pt modelId="{2C14EB7C-7E35-4CE9-9EBC-F5A11B133C95}" type="parTrans" cxnId="{6E193B97-8591-42FE-8FB4-74AC20433AA0}">
      <dgm:prSet/>
      <dgm:spPr/>
      <dgm:t>
        <a:bodyPr/>
        <a:lstStyle/>
        <a:p>
          <a:endParaRPr lang="en-US"/>
        </a:p>
      </dgm:t>
    </dgm:pt>
    <dgm:pt modelId="{19347148-B0AC-490B-A389-87A8D213495A}" type="sibTrans" cxnId="{6E193B97-8591-42FE-8FB4-74AC20433AA0}">
      <dgm:prSet/>
      <dgm:spPr/>
      <dgm:t>
        <a:bodyPr/>
        <a:lstStyle/>
        <a:p>
          <a:endParaRPr lang="en-US"/>
        </a:p>
      </dgm:t>
    </dgm:pt>
    <dgm:pt modelId="{C1EAB0B2-3C8C-1447-9E33-EE2F52977633}" type="pres">
      <dgm:prSet presAssocID="{EF6D92D3-D195-4932-8C81-E2E1B4E087C7}" presName="diagram" presStyleCnt="0">
        <dgm:presLayoutVars>
          <dgm:dir/>
          <dgm:resizeHandles val="exact"/>
        </dgm:presLayoutVars>
      </dgm:prSet>
      <dgm:spPr/>
    </dgm:pt>
    <dgm:pt modelId="{0A98F10A-321A-9F46-AD0E-8745CF482AFF}" type="pres">
      <dgm:prSet presAssocID="{55A54EF4-5551-4EC4-AE7E-0E71B4EF5184}" presName="node" presStyleLbl="node1" presStyleIdx="0" presStyleCnt="4">
        <dgm:presLayoutVars>
          <dgm:bulletEnabled val="1"/>
        </dgm:presLayoutVars>
      </dgm:prSet>
      <dgm:spPr/>
    </dgm:pt>
    <dgm:pt modelId="{84ABBE41-9F16-0F41-9278-DDA3963E15F1}" type="pres">
      <dgm:prSet presAssocID="{30D52958-7582-435B-B709-FEDEF2FB7646}" presName="sibTrans" presStyleLbl="sibTrans2D1" presStyleIdx="0" presStyleCnt="3"/>
      <dgm:spPr/>
    </dgm:pt>
    <dgm:pt modelId="{B7F3EA78-0603-994A-ACE6-41546295AC3C}" type="pres">
      <dgm:prSet presAssocID="{30D52958-7582-435B-B709-FEDEF2FB7646}" presName="connectorText" presStyleLbl="sibTrans2D1" presStyleIdx="0" presStyleCnt="3"/>
      <dgm:spPr/>
    </dgm:pt>
    <dgm:pt modelId="{0E029B7C-255F-1F4F-BC5D-05277EDE2578}" type="pres">
      <dgm:prSet presAssocID="{6EF5D7DA-85C0-4D39-8621-DEC2115AD4D4}" presName="node" presStyleLbl="node1" presStyleIdx="1" presStyleCnt="4">
        <dgm:presLayoutVars>
          <dgm:bulletEnabled val="1"/>
        </dgm:presLayoutVars>
      </dgm:prSet>
      <dgm:spPr/>
    </dgm:pt>
    <dgm:pt modelId="{ED493751-6120-214A-A6B4-B0B6D25594AE}" type="pres">
      <dgm:prSet presAssocID="{7760D02E-3616-4CCC-A159-61CD06E875B4}" presName="sibTrans" presStyleLbl="sibTrans2D1" presStyleIdx="1" presStyleCnt="3"/>
      <dgm:spPr/>
    </dgm:pt>
    <dgm:pt modelId="{75352AC6-C075-9543-98CC-D4B4674C01C8}" type="pres">
      <dgm:prSet presAssocID="{7760D02E-3616-4CCC-A159-61CD06E875B4}" presName="connectorText" presStyleLbl="sibTrans2D1" presStyleIdx="1" presStyleCnt="3"/>
      <dgm:spPr/>
    </dgm:pt>
    <dgm:pt modelId="{BCFF98EB-8556-7849-9005-CE7C4DF76726}" type="pres">
      <dgm:prSet presAssocID="{2A5C35A8-738C-4CF4-9F23-801E3CEA6A4C}" presName="node" presStyleLbl="node1" presStyleIdx="2" presStyleCnt="4">
        <dgm:presLayoutVars>
          <dgm:bulletEnabled val="1"/>
        </dgm:presLayoutVars>
      </dgm:prSet>
      <dgm:spPr/>
    </dgm:pt>
    <dgm:pt modelId="{5FEC1662-095B-754E-B115-C9C25B339FD1}" type="pres">
      <dgm:prSet presAssocID="{66B054C3-80AA-4E23-8103-9BE3F237E149}" presName="sibTrans" presStyleLbl="sibTrans2D1" presStyleIdx="2" presStyleCnt="3"/>
      <dgm:spPr/>
    </dgm:pt>
    <dgm:pt modelId="{40BBD724-AEC6-7741-88E8-B10AD6123457}" type="pres">
      <dgm:prSet presAssocID="{66B054C3-80AA-4E23-8103-9BE3F237E149}" presName="connectorText" presStyleLbl="sibTrans2D1" presStyleIdx="2" presStyleCnt="3"/>
      <dgm:spPr/>
    </dgm:pt>
    <dgm:pt modelId="{CA718555-CF29-8245-8C02-50C8BF8EB992}" type="pres">
      <dgm:prSet presAssocID="{7D7C6F93-7ACE-4739-AA8C-B31942A7DE7D}" presName="node" presStyleLbl="node1" presStyleIdx="3" presStyleCnt="4">
        <dgm:presLayoutVars>
          <dgm:bulletEnabled val="1"/>
        </dgm:presLayoutVars>
      </dgm:prSet>
      <dgm:spPr/>
    </dgm:pt>
  </dgm:ptLst>
  <dgm:cxnLst>
    <dgm:cxn modelId="{EC65A008-0406-9247-B393-B127F11D8DE0}" type="presOf" srcId="{7D7C6F93-7ACE-4739-AA8C-B31942A7DE7D}" destId="{CA718555-CF29-8245-8C02-50C8BF8EB992}" srcOrd="0" destOrd="0" presId="urn:microsoft.com/office/officeart/2005/8/layout/process5"/>
    <dgm:cxn modelId="{EA86BA3A-84ED-954C-A5F4-16136454213D}" type="presOf" srcId="{66B054C3-80AA-4E23-8103-9BE3F237E149}" destId="{40BBD724-AEC6-7741-88E8-B10AD6123457}" srcOrd="1" destOrd="0" presId="urn:microsoft.com/office/officeart/2005/8/layout/process5"/>
    <dgm:cxn modelId="{048ECA47-ADFB-488A-92DF-32B76B27E1D3}" srcId="{EF6D92D3-D195-4932-8C81-E2E1B4E087C7}" destId="{55A54EF4-5551-4EC4-AE7E-0E71B4EF5184}" srcOrd="0" destOrd="0" parTransId="{C5CF3E88-5569-4E92-AA2E-8378F7007933}" sibTransId="{30D52958-7582-435B-B709-FEDEF2FB7646}"/>
    <dgm:cxn modelId="{050B4C6E-679F-9746-911C-FC052FC90741}" type="presOf" srcId="{6EF5D7DA-85C0-4D39-8621-DEC2115AD4D4}" destId="{0E029B7C-255F-1F4F-BC5D-05277EDE2578}" srcOrd="0" destOrd="0" presId="urn:microsoft.com/office/officeart/2005/8/layout/process5"/>
    <dgm:cxn modelId="{F957E174-FBA0-7243-B244-BEE6DFB8E69D}" type="presOf" srcId="{66B054C3-80AA-4E23-8103-9BE3F237E149}" destId="{5FEC1662-095B-754E-B115-C9C25B339FD1}" srcOrd="0" destOrd="0" presId="urn:microsoft.com/office/officeart/2005/8/layout/process5"/>
    <dgm:cxn modelId="{51B00388-594C-FA47-8E73-B0DBBAF50DE4}" type="presOf" srcId="{2A5C35A8-738C-4CF4-9F23-801E3CEA6A4C}" destId="{BCFF98EB-8556-7849-9005-CE7C4DF76726}" srcOrd="0" destOrd="0" presId="urn:microsoft.com/office/officeart/2005/8/layout/process5"/>
    <dgm:cxn modelId="{54D4D689-01BE-9743-BD22-4DC41796CE06}" type="presOf" srcId="{30D52958-7582-435B-B709-FEDEF2FB7646}" destId="{84ABBE41-9F16-0F41-9278-DDA3963E15F1}" srcOrd="0" destOrd="0" presId="urn:microsoft.com/office/officeart/2005/8/layout/process5"/>
    <dgm:cxn modelId="{01521E8F-9270-FE43-ABD6-EF3D1085F98E}" type="presOf" srcId="{EF6D92D3-D195-4932-8C81-E2E1B4E087C7}" destId="{C1EAB0B2-3C8C-1447-9E33-EE2F52977633}" srcOrd="0" destOrd="0" presId="urn:microsoft.com/office/officeart/2005/8/layout/process5"/>
    <dgm:cxn modelId="{A5983592-05AE-4590-A3FE-6FE227DFEFF7}" srcId="{EF6D92D3-D195-4932-8C81-E2E1B4E087C7}" destId="{6EF5D7DA-85C0-4D39-8621-DEC2115AD4D4}" srcOrd="1" destOrd="0" parTransId="{ED4E5A26-1CA6-49DF-86F6-A158A49E7AF7}" sibTransId="{7760D02E-3616-4CCC-A159-61CD06E875B4}"/>
    <dgm:cxn modelId="{DE111893-B5FF-CD40-996F-A3B95711E2C2}" type="presOf" srcId="{7760D02E-3616-4CCC-A159-61CD06E875B4}" destId="{ED493751-6120-214A-A6B4-B0B6D25594AE}" srcOrd="0" destOrd="0" presId="urn:microsoft.com/office/officeart/2005/8/layout/process5"/>
    <dgm:cxn modelId="{6E193B97-8591-42FE-8FB4-74AC20433AA0}" srcId="{EF6D92D3-D195-4932-8C81-E2E1B4E087C7}" destId="{7D7C6F93-7ACE-4739-AA8C-B31942A7DE7D}" srcOrd="3" destOrd="0" parTransId="{2C14EB7C-7E35-4CE9-9EBC-F5A11B133C95}" sibTransId="{19347148-B0AC-490B-A389-87A8D213495A}"/>
    <dgm:cxn modelId="{E9EBB39F-47FC-4049-845F-F0A76EC34D67}" type="presOf" srcId="{55A54EF4-5551-4EC4-AE7E-0E71B4EF5184}" destId="{0A98F10A-321A-9F46-AD0E-8745CF482AFF}" srcOrd="0" destOrd="0" presId="urn:microsoft.com/office/officeart/2005/8/layout/process5"/>
    <dgm:cxn modelId="{EC75B6C9-791F-9C42-9BB2-721E6738C4C0}" type="presOf" srcId="{7760D02E-3616-4CCC-A159-61CD06E875B4}" destId="{75352AC6-C075-9543-98CC-D4B4674C01C8}" srcOrd="1" destOrd="0" presId="urn:microsoft.com/office/officeart/2005/8/layout/process5"/>
    <dgm:cxn modelId="{468F47CC-E120-40AB-A58F-F05A4F09D352}" srcId="{EF6D92D3-D195-4932-8C81-E2E1B4E087C7}" destId="{2A5C35A8-738C-4CF4-9F23-801E3CEA6A4C}" srcOrd="2" destOrd="0" parTransId="{1B44A181-47AC-4BC8-BC06-3225C7CA13C6}" sibTransId="{66B054C3-80AA-4E23-8103-9BE3F237E149}"/>
    <dgm:cxn modelId="{00F322EA-AC40-814B-A59A-81366C8BD046}" type="presOf" srcId="{30D52958-7582-435B-B709-FEDEF2FB7646}" destId="{B7F3EA78-0603-994A-ACE6-41546295AC3C}" srcOrd="1" destOrd="0" presId="urn:microsoft.com/office/officeart/2005/8/layout/process5"/>
    <dgm:cxn modelId="{9B1738AB-0D3A-6540-8A82-BE0E536BEDBC}" type="presParOf" srcId="{C1EAB0B2-3C8C-1447-9E33-EE2F52977633}" destId="{0A98F10A-321A-9F46-AD0E-8745CF482AFF}" srcOrd="0" destOrd="0" presId="urn:microsoft.com/office/officeart/2005/8/layout/process5"/>
    <dgm:cxn modelId="{C404342A-5B49-A746-AAEB-CB2C5E29088B}" type="presParOf" srcId="{C1EAB0B2-3C8C-1447-9E33-EE2F52977633}" destId="{84ABBE41-9F16-0F41-9278-DDA3963E15F1}" srcOrd="1" destOrd="0" presId="urn:microsoft.com/office/officeart/2005/8/layout/process5"/>
    <dgm:cxn modelId="{E0A3C949-0EAF-3647-8E4E-8E25B2E0891A}" type="presParOf" srcId="{84ABBE41-9F16-0F41-9278-DDA3963E15F1}" destId="{B7F3EA78-0603-994A-ACE6-41546295AC3C}" srcOrd="0" destOrd="0" presId="urn:microsoft.com/office/officeart/2005/8/layout/process5"/>
    <dgm:cxn modelId="{669FEA92-FB05-EF44-926C-E2D29B4E0F5A}" type="presParOf" srcId="{C1EAB0B2-3C8C-1447-9E33-EE2F52977633}" destId="{0E029B7C-255F-1F4F-BC5D-05277EDE2578}" srcOrd="2" destOrd="0" presId="urn:microsoft.com/office/officeart/2005/8/layout/process5"/>
    <dgm:cxn modelId="{424A500D-D9E1-1B48-A847-ED86A414E449}" type="presParOf" srcId="{C1EAB0B2-3C8C-1447-9E33-EE2F52977633}" destId="{ED493751-6120-214A-A6B4-B0B6D25594AE}" srcOrd="3" destOrd="0" presId="urn:microsoft.com/office/officeart/2005/8/layout/process5"/>
    <dgm:cxn modelId="{866F05E4-57CB-604E-AAB8-D5EF64D832B7}" type="presParOf" srcId="{ED493751-6120-214A-A6B4-B0B6D25594AE}" destId="{75352AC6-C075-9543-98CC-D4B4674C01C8}" srcOrd="0" destOrd="0" presId="urn:microsoft.com/office/officeart/2005/8/layout/process5"/>
    <dgm:cxn modelId="{3FB536A7-C589-794D-9A33-6EFE4DDC74D2}" type="presParOf" srcId="{C1EAB0B2-3C8C-1447-9E33-EE2F52977633}" destId="{BCFF98EB-8556-7849-9005-CE7C4DF76726}" srcOrd="4" destOrd="0" presId="urn:microsoft.com/office/officeart/2005/8/layout/process5"/>
    <dgm:cxn modelId="{EA94F11B-0BA4-B14D-9442-2CB8F4B9C891}" type="presParOf" srcId="{C1EAB0B2-3C8C-1447-9E33-EE2F52977633}" destId="{5FEC1662-095B-754E-B115-C9C25B339FD1}" srcOrd="5" destOrd="0" presId="urn:microsoft.com/office/officeart/2005/8/layout/process5"/>
    <dgm:cxn modelId="{82ADA16D-2AEE-FF4B-91ED-7B595FE7B161}" type="presParOf" srcId="{5FEC1662-095B-754E-B115-C9C25B339FD1}" destId="{40BBD724-AEC6-7741-88E8-B10AD6123457}" srcOrd="0" destOrd="0" presId="urn:microsoft.com/office/officeart/2005/8/layout/process5"/>
    <dgm:cxn modelId="{42AFA64A-06CA-B947-A6E4-C0784064742C}" type="presParOf" srcId="{C1EAB0B2-3C8C-1447-9E33-EE2F52977633}" destId="{CA718555-CF29-8245-8C02-50C8BF8EB992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8F10A-321A-9F46-AD0E-8745CF482AFF}">
      <dsp:nvSpPr>
        <dsp:cNvPr id="0" name=""/>
        <dsp:cNvSpPr/>
      </dsp:nvSpPr>
      <dsp:spPr>
        <a:xfrm>
          <a:off x="1743286" y="2887"/>
          <a:ext cx="2554816" cy="15328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Charakteristika podniku</a:t>
          </a:r>
          <a:endParaRPr lang="en-US" sz="2600" kern="1200" dirty="0"/>
        </a:p>
      </dsp:txBody>
      <dsp:txXfrm>
        <a:off x="1788183" y="47784"/>
        <a:ext cx="2465022" cy="1443095"/>
      </dsp:txXfrm>
    </dsp:sp>
    <dsp:sp modelId="{84ABBE41-9F16-0F41-9278-DDA3963E15F1}">
      <dsp:nvSpPr>
        <dsp:cNvPr id="0" name=""/>
        <dsp:cNvSpPr/>
      </dsp:nvSpPr>
      <dsp:spPr>
        <a:xfrm>
          <a:off x="4522927" y="452535"/>
          <a:ext cx="541621" cy="633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4522927" y="579254"/>
        <a:ext cx="379135" cy="380156"/>
      </dsp:txXfrm>
    </dsp:sp>
    <dsp:sp modelId="{0E029B7C-255F-1F4F-BC5D-05277EDE2578}">
      <dsp:nvSpPr>
        <dsp:cNvPr id="0" name=""/>
        <dsp:cNvSpPr/>
      </dsp:nvSpPr>
      <dsp:spPr>
        <a:xfrm>
          <a:off x="5320029" y="2887"/>
          <a:ext cx="2554816" cy="15328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Hlavní náplň praxe</a:t>
          </a:r>
          <a:endParaRPr lang="en-US" sz="2600" kern="1200"/>
        </a:p>
      </dsp:txBody>
      <dsp:txXfrm>
        <a:off x="5364926" y="47784"/>
        <a:ext cx="2465022" cy="1443095"/>
      </dsp:txXfrm>
    </dsp:sp>
    <dsp:sp modelId="{ED493751-6120-214A-A6B4-B0B6D25594AE}">
      <dsp:nvSpPr>
        <dsp:cNvPr id="0" name=""/>
        <dsp:cNvSpPr/>
      </dsp:nvSpPr>
      <dsp:spPr>
        <a:xfrm rot="5400000">
          <a:off x="6326627" y="1714614"/>
          <a:ext cx="541621" cy="633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 rot="-5400000">
        <a:off x="6407360" y="1760600"/>
        <a:ext cx="380156" cy="379135"/>
      </dsp:txXfrm>
    </dsp:sp>
    <dsp:sp modelId="{BCFF98EB-8556-7849-9005-CE7C4DF76726}">
      <dsp:nvSpPr>
        <dsp:cNvPr id="0" name=""/>
        <dsp:cNvSpPr/>
      </dsp:nvSpPr>
      <dsp:spPr>
        <a:xfrm>
          <a:off x="5320029" y="2557704"/>
          <a:ext cx="2554816" cy="15328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Osobní přínos praxe </a:t>
          </a:r>
          <a:endParaRPr lang="en-US" sz="2600" kern="1200"/>
        </a:p>
      </dsp:txBody>
      <dsp:txXfrm>
        <a:off x="5364926" y="2602601"/>
        <a:ext cx="2465022" cy="1443095"/>
      </dsp:txXfrm>
    </dsp:sp>
    <dsp:sp modelId="{5FEC1662-095B-754E-B115-C9C25B339FD1}">
      <dsp:nvSpPr>
        <dsp:cNvPr id="0" name=""/>
        <dsp:cNvSpPr/>
      </dsp:nvSpPr>
      <dsp:spPr>
        <a:xfrm rot="10800000">
          <a:off x="4553584" y="3007352"/>
          <a:ext cx="541621" cy="6335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 rot="10800000">
        <a:off x="4716070" y="3134071"/>
        <a:ext cx="379135" cy="380156"/>
      </dsp:txXfrm>
    </dsp:sp>
    <dsp:sp modelId="{CA718555-CF29-8245-8C02-50C8BF8EB992}">
      <dsp:nvSpPr>
        <dsp:cNvPr id="0" name=""/>
        <dsp:cNvSpPr/>
      </dsp:nvSpPr>
      <dsp:spPr>
        <a:xfrm>
          <a:off x="1743286" y="2557704"/>
          <a:ext cx="2554816" cy="15328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Závěr a zhodnocení praxe</a:t>
          </a:r>
          <a:endParaRPr lang="en-US" sz="2600" kern="1200"/>
        </a:p>
      </dsp:txBody>
      <dsp:txXfrm>
        <a:off x="1788183" y="2602601"/>
        <a:ext cx="2465022" cy="1443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38A4C-4D0C-7141-9F92-CEE9727F4BB6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989C4-5A49-0E41-8290-5AA11CB90B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14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989C4-5A49-0E41-8290-5AA11CB90B2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725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0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5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2613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9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710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40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58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1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7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0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9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5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1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9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2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7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Obsah obrázku Barevnost, rozostření, obraz, umění&#10;&#10;Popis byl vytvořen automaticky">
            <a:extLst>
              <a:ext uri="{FF2B5EF4-FFF2-40B4-BE49-F238E27FC236}">
                <a16:creationId xmlns:a16="http://schemas.microsoft.com/office/drawing/2014/main" id="{9C9CF57F-1382-19CC-1F39-1142808A40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27466"/>
          <a:stretch/>
        </p:blipFill>
        <p:spPr>
          <a:xfrm>
            <a:off x="20" y="10"/>
            <a:ext cx="12191979" cy="6857989"/>
          </a:xfrm>
          <a:prstGeom prst="rect">
            <a:avLst/>
          </a:prstGeom>
          <a:noFill/>
        </p:spPr>
      </p:pic>
      <p:sp>
        <p:nvSpPr>
          <p:cNvPr id="37" name="Isosceles Triangle 39">
            <a:extLst>
              <a:ext uri="{FF2B5EF4-FFF2-40B4-BE49-F238E27FC236}">
                <a16:creationId xmlns:a16="http://schemas.microsoft.com/office/drawing/2014/main" id="{F5F0CD5C-72F3-4090-8A69-8E15CB432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Parallelogram 41">
            <a:extLst>
              <a:ext uri="{FF2B5EF4-FFF2-40B4-BE49-F238E27FC236}">
                <a16:creationId xmlns:a16="http://schemas.microsoft.com/office/drawing/2014/main" id="{217496A2-9394-4FB7-BA0E-717D2D2E7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02CF681-4765-4E88-802F-B2474DCD5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D57B2BA-243C-45C7-A5D8-46CA71943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23">
            <a:extLst>
              <a:ext uri="{FF2B5EF4-FFF2-40B4-BE49-F238E27FC236}">
                <a16:creationId xmlns:a16="http://schemas.microsoft.com/office/drawing/2014/main" id="{67374FB5-CBB7-46FF-95B5-2251BC685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25">
            <a:extLst>
              <a:ext uri="{FF2B5EF4-FFF2-40B4-BE49-F238E27FC236}">
                <a16:creationId xmlns:a16="http://schemas.microsoft.com/office/drawing/2014/main" id="{34BCEAB7-D9E0-40A4-9254-8593BD346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567A354-BB63-405C-8E5F-2F510E670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6E7D47-D8C4-8DEC-4850-7C58C0C7B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450" y="1678665"/>
            <a:ext cx="4482553" cy="2369131"/>
          </a:xfrm>
        </p:spPr>
        <p:txBody>
          <a:bodyPr>
            <a:normAutofit/>
          </a:bodyPr>
          <a:lstStyle/>
          <a:p>
            <a:r>
              <a:rPr lang="cs-CZ" b="1"/>
              <a:t>Obhajoba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38D7B7-0360-47BA-9C9A-29EE14878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/>
          </a:bodyPr>
          <a:lstStyle/>
          <a:p>
            <a:r>
              <a:rPr lang="cs-CZ"/>
              <a:t>Barbora Mátlová</a:t>
            </a:r>
          </a:p>
          <a:p>
            <a:r>
              <a:rPr lang="cs-CZ"/>
              <a:t>UČO: 26887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41FA3D7-37B0-47AA-8B62-7F5DEAF6A4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39693" y="449476"/>
            <a:ext cx="14379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7ADF708-E00A-4C9F-87E9-4EC3B96BE37C}" type="datetime1">
              <a:rPr lang="en-US"/>
              <a:pPr>
                <a:spcAft>
                  <a:spcPts val="600"/>
                </a:spcAft>
              </a:pPr>
              <a:t>5/11/23</a:t>
            </a:fld>
            <a:endParaRPr lang="en-US"/>
          </a:p>
        </p:txBody>
      </p:sp>
      <p:sp>
        <p:nvSpPr>
          <p:cNvPr id="9" name="Footer Placeholder 18">
            <a:extLst>
              <a:ext uri="{FF2B5EF4-FFF2-40B4-BE49-F238E27FC236}">
                <a16:creationId xmlns:a16="http://schemas.microsoft.com/office/drawing/2014/main" id="{5A3543A4-F08D-4D8C-9773-79C09DC45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2401" y="6041362"/>
            <a:ext cx="402149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Footer Text</a:t>
            </a:r>
          </a:p>
        </p:txBody>
      </p:sp>
      <p:sp>
        <p:nvSpPr>
          <p:cNvPr id="13" name="Slide Number Placeholder 20">
            <a:extLst>
              <a:ext uri="{FF2B5EF4-FFF2-40B4-BE49-F238E27FC236}">
                <a16:creationId xmlns:a16="http://schemas.microsoft.com/office/drawing/2014/main" id="{4A8DB7F0-0917-4F6E-B25E-3279BBF5D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54" name="Rectangle 27">
            <a:extLst>
              <a:ext uri="{FF2B5EF4-FFF2-40B4-BE49-F238E27FC236}">
                <a16:creationId xmlns:a16="http://schemas.microsoft.com/office/drawing/2014/main" id="{9185A8D7-2F20-4F7A-97BE-21DB1654C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6" name="Rectangle 28">
            <a:extLst>
              <a:ext uri="{FF2B5EF4-FFF2-40B4-BE49-F238E27FC236}">
                <a16:creationId xmlns:a16="http://schemas.microsoft.com/office/drawing/2014/main" id="{CB65BD56-22B3-4E13-BFCA-B8E8BEB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Rectangle 29">
            <a:extLst>
              <a:ext uri="{FF2B5EF4-FFF2-40B4-BE49-F238E27FC236}">
                <a16:creationId xmlns:a16="http://schemas.microsoft.com/office/drawing/2014/main" id="{6790ED68-BCA0-4247-A72F-1CB85DF06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0" name="Isosceles Triangle 59">
            <a:extLst>
              <a:ext uri="{FF2B5EF4-FFF2-40B4-BE49-F238E27FC236}">
                <a16:creationId xmlns:a16="http://schemas.microsoft.com/office/drawing/2014/main" id="{DD0F2B3F-DC55-4FA7-B667-1ACD07920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395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D42B9E-C6FA-B56A-0901-BB504F59C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Obsah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4594EB4-E182-3733-B0D8-FB4C5ADEA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12538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025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C25F96-5D1C-4BDC-D274-549E11351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sz="2800"/>
              <a:t>CHARAKTERISTIKA PODNIKU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1F662E-557B-D3E3-3952-B5DA30656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 lnSpcReduction="10000"/>
          </a:bodyPr>
          <a:lstStyle/>
          <a:p>
            <a:r>
              <a:rPr lang="cs-CZ" dirty="0"/>
              <a:t>Služby města Jindřichův Hradec s.r.o.</a:t>
            </a:r>
          </a:p>
          <a:p>
            <a:r>
              <a:rPr lang="cs-CZ" dirty="0"/>
              <a:t>Založeno: 28.11.2001</a:t>
            </a:r>
          </a:p>
          <a:p>
            <a:r>
              <a:rPr lang="cs-CZ" i="0" dirty="0"/>
              <a:t>Čím se podnik zabývá: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i="0" dirty="0"/>
              <a:t>Opravy a údržba komunikací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/>
              <a:t>Dopravní značení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i="0" dirty="0"/>
              <a:t>Oprava dětských hřišť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/>
              <a:t>Provozování veřejného osvětlení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i="0" dirty="0"/>
              <a:t>Údržba veřejné zeleně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/>
              <a:t>Správa městského bytového fondu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i="0" dirty="0"/>
              <a:t>Úklid veřejných prostranství</a:t>
            </a:r>
          </a:p>
          <a:p>
            <a:pPr lvl="5">
              <a:buFont typeface="Wingdings" pitchFamily="2" charset="2"/>
              <a:buChar char="§"/>
            </a:pPr>
            <a:endParaRPr lang="cs-CZ" i="0" dirty="0"/>
          </a:p>
          <a:p>
            <a:endParaRPr lang="cs-CZ" dirty="0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201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6AAAAA-9B07-0F2B-90B3-2F0376708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dirty="0">
                <a:cs typeface="Times New Roman" panose="02020603050405020304" pitchFamily="18" charset="0"/>
              </a:rPr>
              <a:t>HLAVNÍ NÁPLŇ PRAXE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A8B1C-7F96-F182-4658-E9C82D65B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3941" y="1441339"/>
            <a:ext cx="6465279" cy="4463889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900" b="1" dirty="0"/>
              <a:t>Finanční účetnictví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3400" dirty="0"/>
              <a:t>Účtování, archivace, skartace, třízení šeků, příprava pro audit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cs-CZ" sz="29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900" b="1" dirty="0"/>
              <a:t>Strategické řízení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3400" dirty="0"/>
              <a:t>Tento výstup nebyl splněn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9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900" b="1" dirty="0"/>
              <a:t>Finance podniku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3400" dirty="0"/>
              <a:t>Přepočet týdenních tržeb, odvod peněz, přepočet trezoru, zápis šeků do výčetek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9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900" b="1" dirty="0"/>
              <a:t>Marketing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3400" dirty="0"/>
              <a:t>Tento výstup nebyl splněn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9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900" b="1" dirty="0"/>
              <a:t>Personální management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3400" dirty="0"/>
              <a:t>Seznámení se středisky, odesílání zásilek, odsouhlasení faktur u vedoucích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cs-CZ" sz="1400" dirty="0"/>
          </a:p>
          <a:p>
            <a:pPr marL="0" indent="0">
              <a:lnSpc>
                <a:spcPct val="90000"/>
              </a:lnSpc>
              <a:buNone/>
            </a:pPr>
            <a:endParaRPr lang="cs-CZ" sz="1400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037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6285B0-65A4-2582-ABAD-3630A9B89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dirty="0"/>
              <a:t>OSOBNÍ PŘÍNOS PRAXE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B0CD9-6765-107F-7914-7C20308AA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cs-CZ" sz="2000" dirty="0"/>
              <a:t>Vyzkoušení teoretických postupů v praxi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cs-CZ" sz="2000" dirty="0"/>
              <a:t>Rozšíření znalostí v rámci účtování v programu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cs-CZ" sz="2000" dirty="0"/>
              <a:t>Práce v kolektivu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8620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9A80A4-C0B4-F99A-1708-C8E456BF7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dirty="0"/>
              <a:t>ZÁVĚR A ZHODNOCENÍ PRAXE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9DC8E9-61F4-9A66-99D8-53C0C72D9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cs-CZ" sz="2000" dirty="0"/>
              <a:t>Praxi hodnotím jednoznačně kladně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cs-CZ" sz="2000" dirty="0"/>
              <a:t>Teoretické zkušenosti, které jsem nabrala během studia, jsem zde mohla využít v praktické rovině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cs-CZ" sz="2000" dirty="0"/>
              <a:t>Mile mě překvapil přístup kolektivu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4636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2F0306A4-40C5-6F31-D8F8-6DF203615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DĚKUJI ZA POZORNOST</a:t>
            </a:r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5920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{4EE78C4F-CF22-284F-A8B3-FE019F683B65}tf10001060</Template>
  <TotalTime>67</TotalTime>
  <Words>175</Words>
  <Application>Microsoft Macintosh PowerPoint</Application>
  <PresentationFormat>Širokoúhlá obrazovka</PresentationFormat>
  <Paragraphs>47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Wingdings 3</vt:lpstr>
      <vt:lpstr>Fazeta</vt:lpstr>
      <vt:lpstr>Obhajoba praxe</vt:lpstr>
      <vt:lpstr>Obsah</vt:lpstr>
      <vt:lpstr>CHARAKTERISTIKA PODNIKU</vt:lpstr>
      <vt:lpstr>HLAVNÍ NÁPLŇ PRAXE</vt:lpstr>
      <vt:lpstr>OSOBNÍ PŘÍNOS PRAXE</vt:lpstr>
      <vt:lpstr>ZÁVĚR A ZHODNOCENÍ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praxe</dc:title>
  <dc:creator>Barbora Mátlová</dc:creator>
  <cp:lastModifiedBy>Barbora Mátlová</cp:lastModifiedBy>
  <cp:revision>1</cp:revision>
  <dcterms:created xsi:type="dcterms:W3CDTF">2023-05-11T10:19:30Z</dcterms:created>
  <dcterms:modified xsi:type="dcterms:W3CDTF">2023-05-11T19:17:46Z</dcterms:modified>
</cp:coreProperties>
</file>