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83" r:id="rId5"/>
    <p:sldId id="297" r:id="rId6"/>
    <p:sldId id="292" r:id="rId7"/>
    <p:sldId id="302" r:id="rId8"/>
    <p:sldId id="299" r:id="rId9"/>
    <p:sldId id="300" r:id="rId10"/>
    <p:sldId id="301" r:id="rId11"/>
    <p:sldId id="303" r:id="rId12"/>
    <p:sldId id="304" r:id="rId13"/>
    <p:sldId id="296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7D1B5-4A45-4EC1-94C3-4EE8B4CC8FF4}" v="97" dt="2023-05-10T06:59:20.110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C40DC6-97D1-4B2E-A8B6-142A83A30BB4}" type="datetime1">
              <a:rPr lang="cs-CZ" smtClean="0"/>
              <a:t>11.05.2023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56A0-B24A-4BEA-9C59-0EB4289F7024}" type="datetime1">
              <a:rPr lang="cs-CZ" smtClean="0"/>
              <a:pPr/>
              <a:t>11.05.2023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19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41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22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9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314" y="2811053"/>
            <a:ext cx="9767686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500" b="1" spc="-300" dirty="0"/>
            </a:lvl1pPr>
          </a:lstStyle>
          <a:p>
            <a:pPr lvl="0" algn="r"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315" y="4061039"/>
            <a:ext cx="7356274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</a:t>
            </a:r>
            <a:br>
              <a:rPr lang="cs-CZ"/>
            </a:br>
            <a:r>
              <a:rPr lang="cs-CZ"/>
              <a:t>svoji fotku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4896" y="2204792"/>
            <a:ext cx="7717104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cs-CZ" dirty="0"/>
              <a:t>Kliknutím můžete upravit oddělovač oddílů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4896" y="4148860"/>
            <a:ext cx="7717104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</a:t>
            </a:r>
            <a:br>
              <a:rPr lang="cs-CZ"/>
            </a:br>
            <a:r>
              <a:rPr lang="cs-CZ"/>
              <a:t>svoji fotku sem</a:t>
            </a: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1" y="2156226"/>
            <a:ext cx="7673439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Kliknutím můžete upravit oddělovač oddílů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7671738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dirty="0"/>
              <a:t>Kliknutím můžete upravit styl předlohy podnadpisů.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textu a obrázk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Upravte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textu a obrázk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u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cs-CZ"/>
              <a:t>Děkujeme!</a:t>
            </a:r>
            <a:endParaRPr 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Telefonní číslo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cs-CZ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cs-CZ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cs-CZ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cs-CZ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 descr="Ruce spojené v kruhu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cs-CZ" sz="6000" dirty="0"/>
              <a:t>Absolvování odborné praxe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cs-CZ" dirty="0"/>
              <a:t>Aneta Soukupová, UČO: 26632</a:t>
            </a:r>
          </a:p>
        </p:txBody>
      </p:sp>
      <p:sp>
        <p:nvSpPr>
          <p:cNvPr id="51" name="Textové pole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01034" y="4149796"/>
            <a:ext cx="1402741" cy="414716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br>
              <a:rPr lang="cs-CZ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cs-CZ" sz="2400" b="1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2023</a:t>
            </a:r>
            <a:endParaRPr lang="cs-CZ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ět kreativních způsobů jak ozelenit kancelář | kancelare.cz">
            <a:extLst>
              <a:ext uri="{FF2B5EF4-FFF2-40B4-BE49-F238E27FC236}">
                <a16:creationId xmlns:a16="http://schemas.microsoft.com/office/drawing/2014/main" id="{AEE53F10-409E-892A-6F08-C017F45DC9C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r="14644"/>
          <a:stretch/>
        </p:blipFill>
        <p:spPr bwMode="auto">
          <a:xfrm>
            <a:off x="20" y="-1"/>
            <a:ext cx="6095980" cy="6858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C057153-5C97-ED19-227C-8A621F40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anchor="ctr">
            <a:normAutofit/>
          </a:bodyPr>
          <a:lstStyle/>
          <a:p>
            <a:r>
              <a:rPr lang="cs-CZ" dirty="0"/>
              <a:t>Zhodnocení praxe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D6DBF0-0DFF-6BCC-9BBB-93FD18FD90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590155"/>
          </a:xfrm>
        </p:spPr>
        <p:txBody>
          <a:bodyPr>
            <a:normAutofit/>
          </a:bodyPr>
          <a:lstStyle/>
          <a:p>
            <a:r>
              <a:rPr lang="cs-CZ" sz="1500"/>
              <a:t>Hlavní přínosy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2EC4C4-CEF4-23C1-AFDE-2FF075E5A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00" y="4111742"/>
            <a:ext cx="5472000" cy="1504388"/>
          </a:xfrm>
        </p:spPr>
        <p:txBody>
          <a:bodyPr>
            <a:normAutofit/>
          </a:bodyPr>
          <a:lstStyle/>
          <a:p>
            <a:r>
              <a:rPr lang="cs-CZ" dirty="0"/>
              <a:t>Prohloubení odborných znalostí</a:t>
            </a:r>
          </a:p>
          <a:p>
            <a:r>
              <a:rPr lang="cs-CZ" dirty="0"/>
              <a:t>Navázání kontaktů</a:t>
            </a:r>
          </a:p>
          <a:p>
            <a:r>
              <a:rPr lang="cs-CZ" dirty="0"/>
              <a:t>Ověření teoretických znalostí v praxi</a:t>
            </a:r>
          </a:p>
          <a:p>
            <a:r>
              <a:rPr lang="cs-CZ" dirty="0"/>
              <a:t>Ověření správnosti oboru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F7EE1A-964A-4C2F-2ABD-729798B5EB70}"/>
              </a:ext>
            </a:extLst>
          </p:cNvPr>
          <p:cNvSpPr txBox="1"/>
          <p:nvPr/>
        </p:nvSpPr>
        <p:spPr>
          <a:xfrm>
            <a:off x="6096000" y="6346209"/>
            <a:ext cx="6096000" cy="511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86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Zástupný symbol obrázku 31" descr="tleskající ruka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102" cy="6960358"/>
          </a:xfrm>
        </p:spPr>
      </p:pic>
      <p:sp>
        <p:nvSpPr>
          <p:cNvPr id="14" name="Nadpis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594" y="2798354"/>
            <a:ext cx="6364406" cy="1013684"/>
          </a:xfrm>
        </p:spPr>
        <p:txBody>
          <a:bodyPr rtlCol="0"/>
          <a:lstStyle/>
          <a:p>
            <a:pPr rtl="0"/>
            <a:r>
              <a:rPr lang="cs-CZ" dirty="0"/>
              <a:t>Děkuji za pozornost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3812038"/>
            <a:ext cx="3733800" cy="450522"/>
          </a:xfrm>
        </p:spPr>
        <p:txBody>
          <a:bodyPr rtlCol="0"/>
          <a:lstStyle/>
          <a:p>
            <a:pPr rtl="0"/>
            <a:r>
              <a:rPr lang="cs-CZ" sz="1800" dirty="0"/>
              <a:t>Aneta Soukupová, UČO: 26632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C1683C4-E7A3-E699-968D-E4FBCE249E3B}"/>
              </a:ext>
            </a:extLst>
          </p:cNvPr>
          <p:cNvSpPr txBox="1"/>
          <p:nvPr/>
        </p:nvSpPr>
        <p:spPr>
          <a:xfrm>
            <a:off x="9780103" y="6346209"/>
            <a:ext cx="2411898" cy="61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767439"/>
            <a:ext cx="5472000" cy="184127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2800" dirty="0"/>
              <a:t>Ing. Jan </a:t>
            </a:r>
            <a:r>
              <a:rPr lang="cs-CZ" sz="2800" dirty="0" err="1"/>
              <a:t>Pintr</a:t>
            </a:r>
            <a:endParaRPr lang="cs-CZ" sz="2800" dirty="0"/>
          </a:p>
          <a:p>
            <a:r>
              <a:rPr lang="cs-CZ" dirty="0"/>
              <a:t>FO</a:t>
            </a:r>
          </a:p>
          <a:p>
            <a:r>
              <a:rPr lang="cs-CZ" dirty="0"/>
              <a:t>20.1.1992 - výroba, obchod a služby</a:t>
            </a:r>
          </a:p>
          <a:p>
            <a:r>
              <a:rPr lang="cs-CZ" dirty="0"/>
              <a:t>20.1.1993 - obchodní poradce, vedení účetnictví, vedení daňové evidence</a:t>
            </a:r>
          </a:p>
        </p:txBody>
      </p:sp>
      <p:pic>
        <p:nvPicPr>
          <p:cNvPr id="9" name="Zástupný symbol obrázku 8" descr="Ruka ovládající mobilní telefon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1116" y="-1"/>
            <a:ext cx="6500884" cy="6858001"/>
          </a:xfrm>
        </p:spPr>
      </p:pic>
      <p:sp>
        <p:nvSpPr>
          <p:cNvPr id="20" name="Obdélník 19" descr="Zvýrazňující blo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600" y="3802899"/>
            <a:ext cx="5613400" cy="985000"/>
          </a:xfrm>
        </p:spPr>
        <p:txBody>
          <a:bodyPr rtlCol="0"/>
          <a:lstStyle/>
          <a:p>
            <a:pPr rtl="0"/>
            <a:r>
              <a:rPr lang="cs-CZ" sz="6000" dirty="0"/>
              <a:t>Místo vykonávání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78600" y="4787900"/>
            <a:ext cx="5613400" cy="588141"/>
          </a:xfrm>
        </p:spPr>
        <p:txBody>
          <a:bodyPr rtlCol="0"/>
          <a:lstStyle/>
          <a:p>
            <a:pPr rtl="0"/>
            <a:r>
              <a:rPr lang="cs-CZ" dirty="0"/>
              <a:t>Adresa: Písecká 1114, 386 01, Strakonice – Strakonice 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1B2050B-1A27-5B77-3391-9FF001BB2BBE}"/>
              </a:ext>
            </a:extLst>
          </p:cNvPr>
          <p:cNvSpPr txBox="1"/>
          <p:nvPr/>
        </p:nvSpPr>
        <p:spPr>
          <a:xfrm>
            <a:off x="0" y="6315959"/>
            <a:ext cx="6096000" cy="542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obrázku 13" descr="Ruka píšící nalepovací poznámku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955982"/>
          </a:xfrm>
        </p:spPr>
      </p:pic>
      <p:sp>
        <p:nvSpPr>
          <p:cNvPr id="20" name="Obdélník 19" descr="Zvýrazňující blo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68" y="1869795"/>
            <a:ext cx="6737131" cy="1124345"/>
          </a:xfrm>
        </p:spPr>
        <p:txBody>
          <a:bodyPr rtlCol="0"/>
          <a:lstStyle/>
          <a:p>
            <a:pPr rtl="0"/>
            <a:r>
              <a:rPr lang="cs-CZ" sz="6000" dirty="0"/>
              <a:t>Popis pracovní pozice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54868" y="2994141"/>
            <a:ext cx="6737132" cy="584631"/>
          </a:xfrm>
        </p:spPr>
        <p:txBody>
          <a:bodyPr rtlCol="0"/>
          <a:lstStyle/>
          <a:p>
            <a:pPr rtl="0"/>
            <a:r>
              <a:rPr lang="cs-CZ" dirty="0"/>
              <a:t>Ing. Jan </a:t>
            </a:r>
            <a:r>
              <a:rPr lang="cs-CZ" dirty="0" err="1"/>
              <a:t>Pintr</a:t>
            </a:r>
            <a:r>
              <a:rPr lang="cs-CZ" dirty="0"/>
              <a:t> (Písecká 1114, 386 01, Strakonice – Strakonice I)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878317"/>
            <a:ext cx="5472000" cy="2313682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2800" dirty="0"/>
              <a:t>Administrativní pracovník</a:t>
            </a:r>
          </a:p>
          <a:p>
            <a:pPr rtl="0"/>
            <a:r>
              <a:rPr lang="cs-CZ" dirty="0"/>
              <a:t>Od 1.2.2023 až do 28.4.2023</a:t>
            </a:r>
          </a:p>
          <a:p>
            <a:pPr rtl="0"/>
            <a:r>
              <a:rPr lang="cs-CZ" dirty="0"/>
              <a:t>Pracovní doba: 8:00 hod. – 16:00 hod.</a:t>
            </a:r>
          </a:p>
          <a:p>
            <a:r>
              <a:rPr lang="cs-CZ" dirty="0"/>
              <a:t>Místo výkonu: Písecká 1114, 386 01, Strakonice – Strakonice I</a:t>
            </a:r>
          </a:p>
          <a:p>
            <a:pPr rtl="0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0009DB-7A8D-6599-B5BF-E993DFEAB510}"/>
              </a:ext>
            </a:extLst>
          </p:cNvPr>
          <p:cNvSpPr txBox="1"/>
          <p:nvPr/>
        </p:nvSpPr>
        <p:spPr>
          <a:xfrm>
            <a:off x="6096000" y="6371350"/>
            <a:ext cx="6095999" cy="5846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Stůl s počítačem, telefonem, knihami a dalšími předměty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58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96" y="3544667"/>
            <a:ext cx="7717104" cy="1121926"/>
          </a:xfrm>
        </p:spPr>
        <p:txBody>
          <a:bodyPr rtlCol="0"/>
          <a:lstStyle/>
          <a:p>
            <a:pPr rtl="0"/>
            <a:r>
              <a:rPr lang="cs-CZ" dirty="0"/>
              <a:t>Průběh odborné praxe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4896" y="4666593"/>
            <a:ext cx="7717104" cy="582832"/>
          </a:xfrm>
        </p:spPr>
        <p:txBody>
          <a:bodyPr rtlCol="0"/>
          <a:lstStyle/>
          <a:p>
            <a:pPr rtl="0"/>
            <a:r>
              <a:rPr lang="cs-CZ" dirty="0"/>
              <a:t>Popis jednotlivých vykonávaných činností.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F04C30F-531D-0F5F-EDC3-A6E08CA2FF5F}"/>
              </a:ext>
            </a:extLst>
          </p:cNvPr>
          <p:cNvSpPr txBox="1"/>
          <p:nvPr/>
        </p:nvSpPr>
        <p:spPr>
          <a:xfrm>
            <a:off x="9780588" y="6259398"/>
            <a:ext cx="2411412" cy="598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HODA - Účetní program">
            <a:extLst>
              <a:ext uri="{FF2B5EF4-FFF2-40B4-BE49-F238E27FC236}">
                <a16:creationId xmlns:a16="http://schemas.microsoft.com/office/drawing/2014/main" id="{F5A84731-553F-ABB0-1305-6D759D4A4D7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r="7880" b="-2"/>
          <a:stretch/>
        </p:blipFill>
        <p:spPr bwMode="auto">
          <a:xfrm>
            <a:off x="281851" y="1241957"/>
            <a:ext cx="6623894" cy="47084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170CBE43-2E39-6C9F-86A8-51F6F6015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422" y="2798354"/>
            <a:ext cx="7442580" cy="1013684"/>
          </a:xfrm>
        </p:spPr>
        <p:txBody>
          <a:bodyPr/>
          <a:lstStyle/>
          <a:p>
            <a:r>
              <a:rPr lang="cs-CZ" dirty="0"/>
              <a:t>Začátek odborné praxe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867F763-F60B-BAAE-9041-E53FACF31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5636" y="3812038"/>
            <a:ext cx="3266344" cy="295938"/>
          </a:xfrm>
        </p:spPr>
        <p:txBody>
          <a:bodyPr/>
          <a:lstStyle/>
          <a:p>
            <a:r>
              <a:rPr lang="cs-CZ" sz="1800" dirty="0"/>
              <a:t>První a druhý den</a:t>
            </a:r>
            <a:endParaRPr lang="en-US" sz="18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7670BD-53DA-E525-F04A-D2E245BD71FF}"/>
              </a:ext>
            </a:extLst>
          </p:cNvPr>
          <p:cNvSpPr txBox="1"/>
          <p:nvPr/>
        </p:nvSpPr>
        <p:spPr>
          <a:xfrm>
            <a:off x="6905767" y="4366671"/>
            <a:ext cx="52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Seznámení se s pracovištěm, </a:t>
            </a:r>
            <a:r>
              <a:rPr lang="cs-CZ" dirty="0" err="1"/>
              <a:t>školitem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seznámení se s účetním programem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0A81889-975B-7813-D77E-661DFE13DA72}"/>
              </a:ext>
            </a:extLst>
          </p:cNvPr>
          <p:cNvSpPr txBox="1"/>
          <p:nvPr/>
        </p:nvSpPr>
        <p:spPr>
          <a:xfrm>
            <a:off x="0" y="6482687"/>
            <a:ext cx="12191980" cy="375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D3D1F68-BD25-0852-3DA2-BB691B101CF4}"/>
              </a:ext>
            </a:extLst>
          </p:cNvPr>
          <p:cNvSpPr txBox="1"/>
          <p:nvPr/>
        </p:nvSpPr>
        <p:spPr>
          <a:xfrm>
            <a:off x="9294125" y="6209731"/>
            <a:ext cx="2688609" cy="375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8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D9A0022-3BED-1089-A705-B424DE445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1" r="22934" b="1"/>
          <a:stretch/>
        </p:blipFill>
        <p:spPr>
          <a:xfrm>
            <a:off x="20" y="-1"/>
            <a:ext cx="6095980" cy="6858001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5A36F8-68FF-6C8A-C0D1-82C6199E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anchor="ctr">
            <a:normAutofit/>
          </a:bodyPr>
          <a:lstStyle/>
          <a:p>
            <a:r>
              <a:rPr lang="cs-CZ" dirty="0"/>
              <a:t>Následující vykonané činnosti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7FC930-904E-01F7-10B6-9AC8DFAED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656240"/>
          </a:xfrm>
        </p:spPr>
        <p:txBody>
          <a:bodyPr/>
          <a:lstStyle/>
          <a:p>
            <a:r>
              <a:rPr lang="cs-CZ" dirty="0"/>
              <a:t>1.2.2023 – 28.4.2023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308FF6-B000-8D58-B923-C9A4FDE40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>
            <a:normAutofit/>
          </a:bodyPr>
          <a:lstStyle/>
          <a:p>
            <a:r>
              <a:rPr lang="cs-CZ" sz="1500"/>
              <a:t>Kontrola došlých e-mailů a odpovídání na ně</a:t>
            </a:r>
          </a:p>
          <a:p>
            <a:r>
              <a:rPr lang="cs-CZ" sz="1500"/>
              <a:t>Schůzky s řediteli společností (předání dokladů)</a:t>
            </a:r>
          </a:p>
          <a:p>
            <a:r>
              <a:rPr lang="cs-CZ" sz="1500"/>
              <a:t>Zpracování dokladů (kontrola, okopírování, třídění, archivace, skartace)</a:t>
            </a:r>
          </a:p>
          <a:p>
            <a:r>
              <a:rPr lang="cs-CZ" sz="1500"/>
              <a:t>Vystavování faktur</a:t>
            </a:r>
          </a:p>
          <a:p>
            <a:r>
              <a:rPr lang="cs-CZ" sz="1500"/>
              <a:t>Zpracování a kontrola výplat zaměstnanců</a:t>
            </a:r>
          </a:p>
          <a:p>
            <a:r>
              <a:rPr lang="cs-CZ" sz="1500"/>
              <a:t>Kontrola a aktualizace evidence majetku a zásob</a:t>
            </a:r>
          </a:p>
          <a:p>
            <a:r>
              <a:rPr lang="cs-CZ" sz="1500"/>
              <a:t>Schůzky s novými potenciálními klienty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F00B9B-B1F3-095B-E2CD-B6F5FF1A1055}"/>
              </a:ext>
            </a:extLst>
          </p:cNvPr>
          <p:cNvSpPr txBox="1"/>
          <p:nvPr/>
        </p:nvSpPr>
        <p:spPr>
          <a:xfrm flipH="1">
            <a:off x="6095998" y="6305266"/>
            <a:ext cx="6095978" cy="552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78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Návod: Daňové přiznání pro začátečníky – Poradna – Jobs.cz">
            <a:extLst>
              <a:ext uri="{FF2B5EF4-FFF2-40B4-BE49-F238E27FC236}">
                <a16:creationId xmlns:a16="http://schemas.microsoft.com/office/drawing/2014/main" id="{C68D1D32-0F8E-8D26-1DB7-C7453F244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5" r="1" b="1"/>
          <a:stretch/>
        </p:blipFill>
        <p:spPr bwMode="auto">
          <a:xfrm>
            <a:off x="20" y="-1"/>
            <a:ext cx="6095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5AB342-3E95-E5E4-EB19-636FF88B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anchor="ctr">
            <a:normAutofit/>
          </a:bodyPr>
          <a:lstStyle/>
          <a:p>
            <a:r>
              <a:rPr lang="cs-CZ" dirty="0"/>
              <a:t>Následující vykonané činnosti</a:t>
            </a:r>
          </a:p>
        </p:txBody>
      </p:sp>
      <p:sp>
        <p:nvSpPr>
          <p:cNvPr id="3082" name="Text Placeholder 3">
            <a:extLst>
              <a:ext uri="{FF2B5EF4-FFF2-40B4-BE49-F238E27FC236}">
                <a16:creationId xmlns:a16="http://schemas.microsoft.com/office/drawing/2014/main" id="{FCC80071-7C4E-61B5-9674-C6B634A753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590155"/>
          </a:xfrm>
        </p:spPr>
        <p:txBody>
          <a:bodyPr/>
          <a:lstStyle/>
          <a:p>
            <a:r>
              <a:rPr lang="cs-CZ" dirty="0"/>
              <a:t>1.2.2023 – 28.4.2023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EE16F6-4DE0-6104-6C91-274043441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>
            <a:normAutofit/>
          </a:bodyPr>
          <a:lstStyle/>
          <a:p>
            <a:r>
              <a:rPr lang="cs-CZ" dirty="0"/>
              <a:t>Měsíční kontrola bankovních výpisů</a:t>
            </a:r>
          </a:p>
          <a:p>
            <a:r>
              <a:rPr lang="cs-CZ" dirty="0"/>
              <a:t>Zaznamenávání investic a nového majetku </a:t>
            </a:r>
          </a:p>
          <a:p>
            <a:r>
              <a:rPr lang="cs-CZ" dirty="0"/>
              <a:t>Vytváření záznamů o daních</a:t>
            </a:r>
          </a:p>
          <a:p>
            <a:r>
              <a:rPr lang="cs-CZ" dirty="0"/>
              <a:t>Zpracování daňových přiznání</a:t>
            </a:r>
          </a:p>
          <a:p>
            <a:r>
              <a:rPr lang="cs-CZ" dirty="0"/>
              <a:t>Schůzky s klienty ohledně plánování daňových povinností</a:t>
            </a:r>
          </a:p>
          <a:p>
            <a:r>
              <a:rPr lang="cs-CZ" dirty="0"/>
              <a:t>Evidence došlé pošty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7CD98E-B3B0-CE3F-4A77-3E881796F83E}"/>
              </a:ext>
            </a:extLst>
          </p:cNvPr>
          <p:cNvSpPr txBox="1"/>
          <p:nvPr/>
        </p:nvSpPr>
        <p:spPr>
          <a:xfrm>
            <a:off x="6096000" y="6291618"/>
            <a:ext cx="6096000" cy="566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45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79539-D68C-EF87-21E2-9500801D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666001"/>
            <a:ext cx="5663962" cy="1124345"/>
          </a:xfrm>
        </p:spPr>
        <p:txBody>
          <a:bodyPr/>
          <a:lstStyle/>
          <a:p>
            <a:r>
              <a:rPr lang="cs-CZ" dirty="0"/>
              <a:t>Dosažené výstupy z absolvované odborné praxe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14FF95-CDF4-FECD-66C3-B01CC5B65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1288" y="2483643"/>
            <a:ext cx="5472000" cy="3398543"/>
          </a:xfrm>
        </p:spPr>
        <p:txBody>
          <a:bodyPr/>
          <a:lstStyle/>
          <a:p>
            <a:r>
              <a:rPr lang="cs-CZ" dirty="0"/>
              <a:t>Sestavení rozvahy, výkaz zisku a ztráty včetně přílohy</a:t>
            </a:r>
          </a:p>
          <a:p>
            <a:r>
              <a:rPr lang="cs-CZ" dirty="0"/>
              <a:t>Zaznamenávání hospodářských operací v účetních výkazech</a:t>
            </a:r>
          </a:p>
          <a:p>
            <a:r>
              <a:rPr lang="cs-CZ" dirty="0"/>
              <a:t>Orientace v základních účetních předpisech (zákon o účetnictví, vyhláška pro podnikatele, české účetní standardy)</a:t>
            </a:r>
          </a:p>
          <a:p>
            <a:r>
              <a:rPr lang="cs-CZ" dirty="0"/>
              <a:t>Posouzení hospodářské situace podniku z údajů, které získá v účetnictví</a:t>
            </a:r>
          </a:p>
          <a:p>
            <a:r>
              <a:rPr lang="cs-CZ" dirty="0"/>
              <a:t>Definování základních účetních kategorií a účetních prvků (aktiva, pasiva, náklady, výnosy, princip podvojnosti a souvztažnosti)</a:t>
            </a:r>
          </a:p>
        </p:txBody>
      </p:sp>
      <p:pic>
        <p:nvPicPr>
          <p:cNvPr id="14" name="Picture 2" descr="Digital Marketing Tips For A Successful 2020 | Entrepreneur">
            <a:extLst>
              <a:ext uri="{FF2B5EF4-FFF2-40B4-BE49-F238E27FC236}">
                <a16:creationId xmlns:a16="http://schemas.microsoft.com/office/drawing/2014/main" id="{D7C20418-55A9-06F0-9B5C-F8AEB803DCE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r="1411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E3D5615-AEE8-1DEC-8D90-25520ACF56C7}"/>
              </a:ext>
            </a:extLst>
          </p:cNvPr>
          <p:cNvSpPr txBox="1"/>
          <p:nvPr/>
        </p:nvSpPr>
        <p:spPr>
          <a:xfrm>
            <a:off x="6095998" y="6250675"/>
            <a:ext cx="6096000" cy="607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88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687E46-384E-867B-ABB8-4433A667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91063"/>
            <a:ext cx="5664000" cy="1124345"/>
          </a:xfrm>
        </p:spPr>
        <p:txBody>
          <a:bodyPr>
            <a:noAutofit/>
          </a:bodyPr>
          <a:lstStyle/>
          <a:p>
            <a:r>
              <a:rPr lang="cs-CZ" dirty="0"/>
              <a:t>Dosažené výstupy z absolvované odborné 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A3031E-3710-CFE0-ABD6-EABAC62A2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000" y="2374545"/>
            <a:ext cx="5472000" cy="3339822"/>
          </a:xfrm>
        </p:spPr>
        <p:txBody>
          <a:bodyPr/>
          <a:lstStyle/>
          <a:p>
            <a:r>
              <a:rPr lang="cs-CZ" dirty="0"/>
              <a:t>Aplikace marketingu ve vybraných oblastech, </a:t>
            </a:r>
          </a:p>
          <a:p>
            <a:r>
              <a:rPr lang="cs-CZ" dirty="0"/>
              <a:t>Orientace v nástrojích marketingového mixu,</a:t>
            </a:r>
          </a:p>
          <a:p>
            <a:r>
              <a:rPr lang="cs-CZ" dirty="0"/>
              <a:t>Analyzování základních nástrojů marketingového mixu, </a:t>
            </a:r>
          </a:p>
          <a:p>
            <a:r>
              <a:rPr lang="cs-CZ" dirty="0"/>
              <a:t>Chápání významnosti marketingového výzkumu v rámci marketingového rozhodování firmy,</a:t>
            </a:r>
          </a:p>
          <a:p>
            <a:r>
              <a:rPr lang="cs-CZ" dirty="0"/>
              <a:t>Konstrukce a diskontování obecných hotovostních toků spojených s „životností“ aktiv, </a:t>
            </a:r>
          </a:p>
          <a:p>
            <a:r>
              <a:rPr lang="cs-CZ" dirty="0"/>
              <a:t>Aplikování základní metody pro hodnocení vnitřního a vnějšího podnikového prostředí,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D91023-BB13-5466-D886-D2B38ADE30BE}"/>
              </a:ext>
            </a:extLst>
          </p:cNvPr>
          <p:cNvSpPr txBox="1"/>
          <p:nvPr/>
        </p:nvSpPr>
        <p:spPr>
          <a:xfrm>
            <a:off x="6096000" y="6373504"/>
            <a:ext cx="6096000" cy="484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172" name="Picture 4" descr="Proč vést účetnictví v celofiremním informačním systému | ABRA Software">
            <a:extLst>
              <a:ext uri="{FF2B5EF4-FFF2-40B4-BE49-F238E27FC236}">
                <a16:creationId xmlns:a16="http://schemas.microsoft.com/office/drawing/2014/main" id="{9D335A7D-3321-ADB6-C5FB-43BE9BE5486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r="25081"/>
          <a:stretch>
            <a:fillRect/>
          </a:stretch>
        </p:blipFill>
        <p:spPr bwMode="auto">
          <a:xfrm>
            <a:off x="0" y="-1"/>
            <a:ext cx="609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573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98_TF16411250.potx" id="{A5A9FADF-452E-41BF-B05B-10690A02C02C}" vid="{DCA3AE88-9CCC-4D15-99A0-1A3A4222C68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Světlá obchodní prezentace</Template>
  <TotalTime>1397</TotalTime>
  <Words>364</Words>
  <Application>Microsoft Office PowerPoint</Application>
  <PresentationFormat>Širokoúhlá obrazovka</PresentationFormat>
  <Paragraphs>59</Paragraphs>
  <Slides>11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Corbel</vt:lpstr>
      <vt:lpstr>Times New Roman</vt:lpstr>
      <vt:lpstr>Motiv Office</vt:lpstr>
      <vt:lpstr>Absolvování odborné praxe</vt:lpstr>
      <vt:lpstr>Místo vykonávání</vt:lpstr>
      <vt:lpstr>Popis pracovní pozice</vt:lpstr>
      <vt:lpstr>Průběh odborné praxe</vt:lpstr>
      <vt:lpstr>Začátek odborné praxe</vt:lpstr>
      <vt:lpstr>Následující vykonané činnosti</vt:lpstr>
      <vt:lpstr>Následující vykonané činnosti</vt:lpstr>
      <vt:lpstr>Dosažené výstupy z absolvované odborné praxe</vt:lpstr>
      <vt:lpstr>Dosažené výstupy z absolvované odborné praxe</vt:lpstr>
      <vt:lpstr>Zhodnocení praxe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Absolvování odborné praxe</dc:title>
  <dc:creator>Aneta Soukupová</dc:creator>
  <cp:lastModifiedBy>Aneta Soukupová</cp:lastModifiedBy>
  <cp:revision>2</cp:revision>
  <dcterms:created xsi:type="dcterms:W3CDTF">2023-05-10T04:56:00Z</dcterms:created>
  <dcterms:modified xsi:type="dcterms:W3CDTF">2023-05-11T19:16:56Z</dcterms:modified>
</cp:coreProperties>
</file>