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976DCB-8D38-C5A0-12ED-44D6DD654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7D99756-3648-EA25-60CA-B260A7DA8E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35C380-FB94-E50B-C7AA-D6CE9B66A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F1C3-5979-4197-91AF-6FC8F6BF05DB}" type="datetimeFigureOut">
              <a:rPr lang="cs-CZ" smtClean="0"/>
              <a:t>09.05.2023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481944-9D85-EF2C-DB88-AA8B38DF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007706-B808-F1AC-0AFE-948FC406F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9CCA1-AD77-4B7C-97B1-472991ED7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086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F245EC-0699-C514-7104-26540D74D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E8A85DD-1DF5-3688-322A-B212D0755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19E69A-CF3E-7231-7997-59FA21A86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F1C3-5979-4197-91AF-6FC8F6BF05DB}" type="datetimeFigureOut">
              <a:rPr lang="cs-CZ" smtClean="0"/>
              <a:t>09.05.2023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F2D13C-05B7-522D-0CFE-7E11C1ADD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56899E-98C5-2AFD-B93E-259852CB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9CCA1-AD77-4B7C-97B1-472991ED7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09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AD3F9B7-E8E5-63C7-69E5-AE3261CE6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C422B31-B74C-4939-F80F-4F09BD84C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8DCC50-DAC7-8A3E-82EC-7E34F41D3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F1C3-5979-4197-91AF-6FC8F6BF05DB}" type="datetimeFigureOut">
              <a:rPr lang="cs-CZ" smtClean="0"/>
              <a:t>09.05.2023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4F7F94-60F9-77F6-A137-40FCDF576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918B3D-5243-0BD6-A1F3-EE854583B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9CCA1-AD77-4B7C-97B1-472991ED7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72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BDE655-C0D9-B72D-CBA4-C6640B86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C41292-119A-0369-46AE-A903D6911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1D971C-23FD-323F-0D0D-175A92329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F1C3-5979-4197-91AF-6FC8F6BF05DB}" type="datetimeFigureOut">
              <a:rPr lang="cs-CZ" smtClean="0"/>
              <a:t>09.05.2023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F68AD7-AFA4-B8EE-6987-6C6316434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E886C9-2A5E-17B4-E398-47236C887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9CCA1-AD77-4B7C-97B1-472991ED7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65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7903BF-BEA0-590C-1F49-EB85613A0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FC65E5-4640-2E00-D86A-322D64092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BB26E3-F4BB-8894-1B2A-2325933B7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F1C3-5979-4197-91AF-6FC8F6BF05DB}" type="datetimeFigureOut">
              <a:rPr lang="cs-CZ" smtClean="0"/>
              <a:t>09.05.2023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369004-386B-A3F1-9936-70B288BE6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881B56-5078-3369-9B42-9B45B8D56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9CCA1-AD77-4B7C-97B1-472991ED7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34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7FD8B8-E197-302C-3BE0-4E8891809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EA980F-33A2-9CBE-DC1D-08689C3CE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0024955-C0ED-7B49-7BD5-709C041A9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B511C06-DC45-1E4D-7A0C-46432363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F1C3-5979-4197-91AF-6FC8F6BF05DB}" type="datetimeFigureOut">
              <a:rPr lang="cs-CZ" smtClean="0"/>
              <a:t>09.05.2023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CDC10EC-71E4-DE58-64C0-EA385EDDF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0AF38D9-E23B-9494-97C9-F80F9809E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9CCA1-AD77-4B7C-97B1-472991ED7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21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29A03-862A-DAB1-2F42-1AD5E6845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737848-1851-8B97-53EE-76987EF0C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D047DC7-7A3B-8473-8222-3E8808847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805424-A5D9-4B2F-247E-A7865310D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6D2BCCB-6F93-0805-D689-F4F214F571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CF90E82-1D2D-382B-590D-CBF525B58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F1C3-5979-4197-91AF-6FC8F6BF05DB}" type="datetimeFigureOut">
              <a:rPr lang="cs-CZ" smtClean="0"/>
              <a:t>09.05.2023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74FFCF2-5FC7-9ABC-E0AE-F576F4884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B6C5603-5CBE-1539-4C59-A96371E98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9CCA1-AD77-4B7C-97B1-472991ED7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97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841159-9B68-8E40-B8D9-6456AB7D0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44C5C31-4DD9-468F-0CF5-D050E6091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F1C3-5979-4197-91AF-6FC8F6BF05DB}" type="datetimeFigureOut">
              <a:rPr lang="cs-CZ" smtClean="0"/>
              <a:t>09.05.2023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4CC7B23-D0C0-525B-5195-3DDF0DD12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BF7D808-04E3-0507-6D73-C65A758E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9CCA1-AD77-4B7C-97B1-472991ED7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61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CDF188D-B950-76CB-DFEC-71651881B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F1C3-5979-4197-91AF-6FC8F6BF05DB}" type="datetimeFigureOut">
              <a:rPr lang="cs-CZ" smtClean="0"/>
              <a:t>09.05.2023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2E425DA-42BA-58E8-AC3E-91755A5A9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D781262-B8DC-469D-7FC4-04E6301EA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9CCA1-AD77-4B7C-97B1-472991ED7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41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7035F-A557-BC86-2C9F-64F779305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EB5134-CA03-22DD-6D27-DEC1F1AF2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D0C6C5E-F588-421F-D0B8-41895668B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162046-F672-D084-9589-61BE7FA1E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F1C3-5979-4197-91AF-6FC8F6BF05DB}" type="datetimeFigureOut">
              <a:rPr lang="cs-CZ" smtClean="0"/>
              <a:t>09.05.2023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0638478-F408-BAB3-993C-C78C1C435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0C9267-3177-71C0-44AC-0631F5FB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9CCA1-AD77-4B7C-97B1-472991ED7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88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E8CB14-0221-CCF6-A969-E779C1900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EE0DF38-9F5C-EF6A-21D2-2634D7593B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CFBE59-3FEE-1B18-F10A-28175C229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9496A87-62B7-80A5-7993-7DE9DB44A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F1C3-5979-4197-91AF-6FC8F6BF05DB}" type="datetimeFigureOut">
              <a:rPr lang="cs-CZ" smtClean="0"/>
              <a:t>09.05.2023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2086FF-3C9E-C658-BA2D-1994AE78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D61177-8C0D-CD6C-16E5-E5BCA6A0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9CCA1-AD77-4B7C-97B1-472991ED7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41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C3B760B-A85B-4433-268E-069D7896D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0D6B2B3-44E1-A3DC-9FD1-ABD56AE70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2FC397-C595-5A01-0D00-60C9EA2AE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FF1C3-5979-4197-91AF-6FC8F6BF05DB}" type="datetimeFigureOut">
              <a:rPr lang="cs-CZ" smtClean="0"/>
              <a:t>09.05.2023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287015-BB6E-E32B-2BC8-D360F3174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245598-1C36-CA46-2B30-BB780DC86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9CCA1-AD77-4B7C-97B1-472991ED74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43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0C2B5C6-7D77-69DA-AE96-CD00BF905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817" y="1370171"/>
            <a:ext cx="4425551" cy="2387600"/>
          </a:xfrm>
        </p:spPr>
        <p:txBody>
          <a:bodyPr>
            <a:normAutofit/>
          </a:bodyPr>
          <a:lstStyle/>
          <a:p>
            <a:pPr algn="l"/>
            <a:r>
              <a:rPr lang="cs-CZ">
                <a:solidFill>
                  <a:srgbClr val="FFFFFF"/>
                </a:solidFill>
              </a:rPr>
              <a:t>Odborné praxe 2023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4655CB-9A08-991A-A5A4-F8B1325E2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817" y="3849845"/>
            <a:ext cx="4425551" cy="1881751"/>
          </a:xfrm>
        </p:spPr>
        <p:txBody>
          <a:bodyPr anchor="b">
            <a:normAutofit/>
          </a:bodyPr>
          <a:lstStyle/>
          <a:p>
            <a:pPr algn="l"/>
            <a:r>
              <a:rPr lang="cs-CZ" sz="1800" dirty="0">
                <a:solidFill>
                  <a:srgbClr val="FFFFFF"/>
                </a:solidFill>
              </a:rPr>
              <a:t>Petra Navrátilová, 24 112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8EA24D0-C854-4AA8-B8FD-D252660D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9731" y="1"/>
            <a:ext cx="4208478" cy="3678281"/>
          </a:xfrm>
          <a:custGeom>
            <a:avLst/>
            <a:gdLst>
              <a:gd name="connsiteX0" fmla="*/ 711074 w 4208478"/>
              <a:gd name="connsiteY0" fmla="*/ 0 h 3678281"/>
              <a:gd name="connsiteX1" fmla="*/ 3497404 w 4208478"/>
              <a:gd name="connsiteY1" fmla="*/ 0 h 3678281"/>
              <a:gd name="connsiteX2" fmla="*/ 3592161 w 4208478"/>
              <a:gd name="connsiteY2" fmla="*/ 86120 h 3678281"/>
              <a:gd name="connsiteX3" fmla="*/ 4208478 w 4208478"/>
              <a:gd name="connsiteY3" fmla="*/ 1574042 h 3678281"/>
              <a:gd name="connsiteX4" fmla="*/ 2104239 w 4208478"/>
              <a:gd name="connsiteY4" fmla="*/ 3678281 h 3678281"/>
              <a:gd name="connsiteX5" fmla="*/ 0 w 4208478"/>
              <a:gd name="connsiteY5" fmla="*/ 1574042 h 3678281"/>
              <a:gd name="connsiteX6" fmla="*/ 616318 w 4208478"/>
              <a:gd name="connsiteY6" fmla="*/ 86120 h 36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478" h="3678281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Obrázek 6" descr="Obsah obrázku logo&#10;&#10;Popis byl vytvořen automaticky">
            <a:extLst>
              <a:ext uri="{FF2B5EF4-FFF2-40B4-BE49-F238E27FC236}">
                <a16:creationId xmlns:a16="http://schemas.microsoft.com/office/drawing/2014/main" id="{35A20F80-128F-B423-A7A1-58E1F3970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029" y="958016"/>
            <a:ext cx="2867881" cy="133369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8B2FAA9-7452-79A3-7522-83C1B221E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279" y="4706091"/>
            <a:ext cx="2899242" cy="923179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01337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D74A72BF-D876-272A-3411-D82B21171717}"/>
              </a:ext>
            </a:extLst>
          </p:cNvPr>
          <p:cNvSpPr>
            <a:spLocks noMove="1" noResize="1"/>
          </p:cNvSpPr>
          <p:nvPr/>
        </p:nvSpPr>
        <p:spPr>
          <a:xfrm>
            <a:off x="3044" y="0"/>
            <a:ext cx="12188952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Freeform: Shape 9">
            <a:extLst>
              <a:ext uri="{FF2B5EF4-FFF2-40B4-BE49-F238E27FC236}">
                <a16:creationId xmlns:a16="http://schemas.microsoft.com/office/drawing/2014/main" id="{CE0AC86D-0562-2346-B11D-4998563EBA84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4167268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167271"/>
              <a:gd name="f7" fmla="val 6858000"/>
              <a:gd name="f8" fmla="val 2259550"/>
              <a:gd name="f9" fmla="val 2387803"/>
              <a:gd name="f10" fmla="val 82222"/>
              <a:gd name="f11" fmla="val 3461407"/>
              <a:gd name="f12" fmla="val 807534"/>
              <a:gd name="f13" fmla="val 2035835"/>
              <a:gd name="f14" fmla="val 3429000"/>
              <a:gd name="f15" fmla="val 4822165"/>
              <a:gd name="f16" fmla="val 6050467"/>
              <a:gd name="f17" fmla="val 6775779"/>
              <a:gd name="f18" fmla="+- 0 0 -90"/>
              <a:gd name="f19" fmla="*/ f3 1 4167271"/>
              <a:gd name="f20" fmla="*/ f4 1 6858000"/>
              <a:gd name="f21" fmla="+- f7 0 f5"/>
              <a:gd name="f22" fmla="+- f6 0 f5"/>
              <a:gd name="f23" fmla="*/ f18 f0 1"/>
              <a:gd name="f24" fmla="*/ f22 1 4167271"/>
              <a:gd name="f25" fmla="*/ f21 1 6858000"/>
              <a:gd name="f26" fmla="*/ 0 f22 1"/>
              <a:gd name="f27" fmla="*/ 0 f21 1"/>
              <a:gd name="f28" fmla="*/ 2259550 f22 1"/>
              <a:gd name="f29" fmla="*/ 2387803 f22 1"/>
              <a:gd name="f30" fmla="*/ 82222 f21 1"/>
              <a:gd name="f31" fmla="*/ 4167271 f22 1"/>
              <a:gd name="f32" fmla="*/ 3429000 f21 1"/>
              <a:gd name="f33" fmla="*/ 6775779 f21 1"/>
              <a:gd name="f34" fmla="*/ 6858000 f21 1"/>
              <a:gd name="f35" fmla="*/ f23 1 f2"/>
              <a:gd name="f36" fmla="*/ f26 1 4167271"/>
              <a:gd name="f37" fmla="*/ f27 1 6858000"/>
              <a:gd name="f38" fmla="*/ f28 1 4167271"/>
              <a:gd name="f39" fmla="*/ f29 1 4167271"/>
              <a:gd name="f40" fmla="*/ f30 1 6858000"/>
              <a:gd name="f41" fmla="*/ f31 1 4167271"/>
              <a:gd name="f42" fmla="*/ f32 1 6858000"/>
              <a:gd name="f43" fmla="*/ f33 1 6858000"/>
              <a:gd name="f44" fmla="*/ f34 1 6858000"/>
              <a:gd name="f45" fmla="*/ f5 1 f24"/>
              <a:gd name="f46" fmla="*/ f6 1 f24"/>
              <a:gd name="f47" fmla="*/ f5 1 f25"/>
              <a:gd name="f48" fmla="*/ f7 1 f25"/>
              <a:gd name="f49" fmla="+- f35 0 f1"/>
              <a:gd name="f50" fmla="*/ f36 1 f24"/>
              <a:gd name="f51" fmla="*/ f37 1 f25"/>
              <a:gd name="f52" fmla="*/ f38 1 f24"/>
              <a:gd name="f53" fmla="*/ f39 1 f24"/>
              <a:gd name="f54" fmla="*/ f40 1 f25"/>
              <a:gd name="f55" fmla="*/ f41 1 f24"/>
              <a:gd name="f56" fmla="*/ f42 1 f25"/>
              <a:gd name="f57" fmla="*/ f43 1 f25"/>
              <a:gd name="f58" fmla="*/ f44 1 f25"/>
              <a:gd name="f59" fmla="*/ f45 f19 1"/>
              <a:gd name="f60" fmla="*/ f46 f19 1"/>
              <a:gd name="f61" fmla="*/ f48 f20 1"/>
              <a:gd name="f62" fmla="*/ f47 f20 1"/>
              <a:gd name="f63" fmla="*/ f50 f19 1"/>
              <a:gd name="f64" fmla="*/ f51 f20 1"/>
              <a:gd name="f65" fmla="*/ f52 f19 1"/>
              <a:gd name="f66" fmla="*/ f53 f19 1"/>
              <a:gd name="f67" fmla="*/ f54 f20 1"/>
              <a:gd name="f68" fmla="*/ f55 f19 1"/>
              <a:gd name="f69" fmla="*/ f56 f20 1"/>
              <a:gd name="f70" fmla="*/ f57 f20 1"/>
              <a:gd name="f71" fmla="*/ f58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9">
                <a:pos x="f63" y="f64"/>
              </a:cxn>
              <a:cxn ang="f49">
                <a:pos x="f65" y="f64"/>
              </a:cxn>
              <a:cxn ang="f49">
                <a:pos x="f66" y="f67"/>
              </a:cxn>
              <a:cxn ang="f49">
                <a:pos x="f68" y="f69"/>
              </a:cxn>
              <a:cxn ang="f49">
                <a:pos x="f66" y="f70"/>
              </a:cxn>
              <a:cxn ang="f49">
                <a:pos x="f65" y="f71"/>
              </a:cxn>
              <a:cxn ang="f49">
                <a:pos x="f63" y="f71"/>
              </a:cxn>
            </a:cxnLst>
            <a:rect l="f59" t="f62" r="f60" b="f61"/>
            <a:pathLst>
              <a:path w="4167271" h="6858000">
                <a:moveTo>
                  <a:pt x="f5" y="f5"/>
                </a:moveTo>
                <a:lnTo>
                  <a:pt x="f8" y="f5"/>
                </a:lnTo>
                <a:lnTo>
                  <a:pt x="f9" y="f10"/>
                </a:lnTo>
                <a:cubicBezTo>
                  <a:pt x="f11" y="f12"/>
                  <a:pt x="f6" y="f13"/>
                  <a:pt x="f6" y="f14"/>
                </a:cubicBezTo>
                <a:cubicBezTo>
                  <a:pt x="f6" y="f15"/>
                  <a:pt x="f11" y="f16"/>
                  <a:pt x="f9" y="f17"/>
                </a:cubicBezTo>
                <a:lnTo>
                  <a:pt x="f8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689C3419-AB86-01FE-F2F1-2E4F250DC4D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Zhodnocení praxí</a:t>
            </a:r>
          </a:p>
        </p:txBody>
      </p:sp>
      <p:sp>
        <p:nvSpPr>
          <p:cNvPr id="5" name="Zástupný text 6">
            <a:extLst>
              <a:ext uri="{FF2B5EF4-FFF2-40B4-BE49-F238E27FC236}">
                <a16:creationId xmlns:a16="http://schemas.microsoft.com/office/drawing/2014/main" id="{8611BE70-C68A-7C69-59E6-7E76DC655C54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/>
              <a:t>Plusy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8F87E777-13A8-3734-AD1E-07E0C28A0F9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9784" y="2505071"/>
            <a:ext cx="5157782" cy="3684583"/>
          </a:xfrm>
        </p:spPr>
        <p:txBody>
          <a:bodyPr anchor="ctr"/>
          <a:lstStyle/>
          <a:p>
            <a:pPr marL="228600" lvl="0" indent="-228600">
              <a:buChar char="•"/>
            </a:pPr>
            <a:r>
              <a:rPr lang="cs-CZ" sz="2800" b="0" dirty="0"/>
              <a:t>Praxe v marketingu</a:t>
            </a:r>
          </a:p>
          <a:p>
            <a:pPr marL="228600" lvl="0" indent="-228600">
              <a:buChar char="•"/>
            </a:pPr>
            <a:r>
              <a:rPr lang="cs-CZ" sz="2800" b="0" dirty="0"/>
              <a:t>Poznání spousty zajímavých lidí a odborníků z praxe</a:t>
            </a:r>
          </a:p>
          <a:p>
            <a:pPr marL="228600" lvl="0" indent="-228600">
              <a:buChar char="•"/>
            </a:pPr>
            <a:r>
              <a:rPr lang="cs-CZ" sz="2800" b="0" dirty="0"/>
              <a:t>Spousta zajímavostí (např. absence zákona o cestovním ruchu atd.)</a:t>
            </a:r>
          </a:p>
        </p:txBody>
      </p:sp>
      <p:sp>
        <p:nvSpPr>
          <p:cNvPr id="7" name="Zástupný text 7">
            <a:extLst>
              <a:ext uri="{FF2B5EF4-FFF2-40B4-BE49-F238E27FC236}">
                <a16:creationId xmlns:a16="http://schemas.microsoft.com/office/drawing/2014/main" id="{C0AC7CB4-72BF-62E6-EE2F-6EF80EC30BC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/>
          <a:p>
            <a:pPr marL="0" lvl="0" indent="0">
              <a:buNone/>
            </a:pPr>
            <a:r>
              <a:rPr lang="cs-CZ" sz="2400" b="1"/>
              <a:t>Mínusy</a:t>
            </a:r>
          </a:p>
        </p:txBody>
      </p:sp>
      <p:sp>
        <p:nvSpPr>
          <p:cNvPr id="8" name="Zástupný obsah 8">
            <a:extLst>
              <a:ext uri="{FF2B5EF4-FFF2-40B4-BE49-F238E27FC236}">
                <a16:creationId xmlns:a16="http://schemas.microsoft.com/office/drawing/2014/main" id="{80CA190A-BA0D-CCB7-127C-A22CD4714CA4}"/>
              </a:ext>
            </a:extLst>
          </p:cNvPr>
          <p:cNvSpPr txBox="1">
            <a:spLocks noGrp="1"/>
          </p:cNvSpPr>
          <p:nvPr>
            <p:ph idx="4"/>
          </p:nvPr>
        </p:nvSpPr>
        <p:spPr/>
        <p:txBody>
          <a:bodyPr anchor="ctr"/>
          <a:lstStyle/>
          <a:p>
            <a:pPr lvl="0"/>
            <a:r>
              <a:rPr lang="cs-CZ" dirty="0"/>
              <a:t>Dlouhé &gt; opakování činností</a:t>
            </a:r>
          </a:p>
          <a:p>
            <a:pPr lvl="0"/>
            <a:r>
              <a:rPr lang="cs-CZ" dirty="0"/>
              <a:t>Přístup školy (nedostatek informací pro studenty, organizace apod.)</a:t>
            </a:r>
          </a:p>
        </p:txBody>
      </p:sp>
      <p:sp>
        <p:nvSpPr>
          <p:cNvPr id="9" name="Arc 11">
            <a:extLst>
              <a:ext uri="{FF2B5EF4-FFF2-40B4-BE49-F238E27FC236}">
                <a16:creationId xmlns:a16="http://schemas.microsoft.com/office/drawing/2014/main" id="{1DDBB7E7-4DEE-2F08-2C30-2C796D554C76}"/>
              </a:ext>
            </a:extLst>
          </p:cNvPr>
          <p:cNvSpPr>
            <a:spLocks noMove="1" noResize="1"/>
          </p:cNvSpPr>
          <p:nvPr/>
        </p:nvSpPr>
        <p:spPr>
          <a:xfrm flipV="1">
            <a:off x="7550401" y="2455474"/>
            <a:ext cx="4083436" cy="408343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1"/>
              <a:gd name="f10" fmla="val 270"/>
              <a:gd name="f11" fmla="+- 0 0 -270"/>
              <a:gd name="f12" fmla="+- 0 0 -225"/>
              <a:gd name="f13" fmla="+- 0 0 -180"/>
              <a:gd name="f14" fmla="abs f4"/>
              <a:gd name="f15" fmla="abs f5"/>
              <a:gd name="f16" fmla="abs f6"/>
              <a:gd name="f17" fmla="+- 0 0 f3"/>
              <a:gd name="f18" fmla="+- 0 0 f10"/>
              <a:gd name="f19" fmla="*/ f11 f0 1"/>
              <a:gd name="f20" fmla="*/ f12 f0 1"/>
              <a:gd name="f21" fmla="*/ f13 f0 1"/>
              <a:gd name="f22" fmla="?: f14 f4 1"/>
              <a:gd name="f23" fmla="?: f15 f5 1"/>
              <a:gd name="f24" fmla="?: f16 f6 1"/>
              <a:gd name="f25" fmla="*/ f17 f0 1"/>
              <a:gd name="f26" fmla="*/ f18 f0 1"/>
              <a:gd name="f27" fmla="*/ f19 1 f3"/>
              <a:gd name="f28" fmla="*/ f20 1 f3"/>
              <a:gd name="f29" fmla="*/ f21 1 f3"/>
              <a:gd name="f30" fmla="*/ f22 1 21600"/>
              <a:gd name="f31" fmla="*/ f23 1 21600"/>
              <a:gd name="f32" fmla="*/ 21600 f22 1"/>
              <a:gd name="f33" fmla="*/ 21600 f23 1"/>
              <a:gd name="f34" fmla="*/ f25 1 f3"/>
              <a:gd name="f35" fmla="*/ f26 1 f3"/>
              <a:gd name="f36" fmla="+- f27 0 f1"/>
              <a:gd name="f37" fmla="+- f28 0 f1"/>
              <a:gd name="f38" fmla="+- f29 0 f1"/>
              <a:gd name="f39" fmla="min f31 f30"/>
              <a:gd name="f40" fmla="*/ f32 1 f24"/>
              <a:gd name="f41" fmla="*/ f33 1 f24"/>
              <a:gd name="f42" fmla="+- f34 0 f1"/>
              <a:gd name="f43" fmla="+- f35 0 f1"/>
              <a:gd name="f44" fmla="val f40"/>
              <a:gd name="f45" fmla="val f41"/>
              <a:gd name="f46" fmla="+- 0 0 f42"/>
              <a:gd name="f47" fmla="+- 0 0 f43"/>
              <a:gd name="f48" fmla="+- f45 0 f7"/>
              <a:gd name="f49" fmla="+- f44 0 f7"/>
              <a:gd name="f50" fmla="+- f47 0 f46"/>
              <a:gd name="f51" fmla="+- f46 f1 0"/>
              <a:gd name="f52" fmla="+- f47 f1 0"/>
              <a:gd name="f53" fmla="+- 21600000 0 f46"/>
              <a:gd name="f54" fmla="+- f1 0 f46"/>
              <a:gd name="f55" fmla="+- 27000000 0 f46"/>
              <a:gd name="f56" fmla="+- f0 0 f46"/>
              <a:gd name="f57" fmla="+- 32400000 0 f46"/>
              <a:gd name="f58" fmla="+- f2 0 f46"/>
              <a:gd name="f59" fmla="+- 37800000 0 f46"/>
              <a:gd name="f60" fmla="*/ f48 1 2"/>
              <a:gd name="f61" fmla="*/ f49 1 2"/>
              <a:gd name="f62" fmla="+- f50 21600000 0"/>
              <a:gd name="f63" fmla="?: f54 f54 f55"/>
              <a:gd name="f64" fmla="?: f56 f56 f57"/>
              <a:gd name="f65" fmla="?: f58 f58 f59"/>
              <a:gd name="f66" fmla="*/ f51 f8 1"/>
              <a:gd name="f67" fmla="*/ f52 f8 1"/>
              <a:gd name="f68" fmla="+- f7 f60 0"/>
              <a:gd name="f69" fmla="+- f7 f61 0"/>
              <a:gd name="f70" fmla="?: f50 f50 f62"/>
              <a:gd name="f71" fmla="*/ f66 1 f0"/>
              <a:gd name="f72" fmla="*/ f67 1 f0"/>
              <a:gd name="f73" fmla="*/ f61 f39 1"/>
              <a:gd name="f74" fmla="*/ f60 f39 1"/>
              <a:gd name="f75" fmla="+- f70 0 f53"/>
              <a:gd name="f76" fmla="+- f70 0 f63"/>
              <a:gd name="f77" fmla="+- f70 0 f64"/>
              <a:gd name="f78" fmla="+- f70 0 f65"/>
              <a:gd name="f79" fmla="+- 0 0 f71"/>
              <a:gd name="f80" fmla="+- 0 0 f72"/>
              <a:gd name="f81" fmla="*/ f69 f39 1"/>
              <a:gd name="f82" fmla="*/ f68 f39 1"/>
              <a:gd name="f83" fmla="+- 0 0 f79"/>
              <a:gd name="f84" fmla="+- 0 0 f80"/>
              <a:gd name="f85" fmla="*/ f83 f0 1"/>
              <a:gd name="f86" fmla="*/ f84 f0 1"/>
              <a:gd name="f87" fmla="*/ f85 1 f8"/>
              <a:gd name="f88" fmla="*/ f86 1 f8"/>
              <a:gd name="f89" fmla="+- f87 0 f1"/>
              <a:gd name="f90" fmla="+- f88 0 f1"/>
              <a:gd name="f91" fmla="sin 1 f89"/>
              <a:gd name="f92" fmla="cos 1 f89"/>
              <a:gd name="f93" fmla="sin 1 f90"/>
              <a:gd name="f94" fmla="cos 1 f90"/>
              <a:gd name="f95" fmla="+- 0 0 f91"/>
              <a:gd name="f96" fmla="+- 0 0 f92"/>
              <a:gd name="f97" fmla="+- 0 0 f93"/>
              <a:gd name="f98" fmla="+- 0 0 f94"/>
              <a:gd name="f99" fmla="+- 0 0 f95"/>
              <a:gd name="f100" fmla="+- 0 0 f96"/>
              <a:gd name="f101" fmla="+- 0 0 f97"/>
              <a:gd name="f102" fmla="+- 0 0 f98"/>
              <a:gd name="f103" fmla="val f99"/>
              <a:gd name="f104" fmla="val f100"/>
              <a:gd name="f105" fmla="val f101"/>
              <a:gd name="f106" fmla="val f102"/>
              <a:gd name="f107" fmla="*/ f103 f61 1"/>
              <a:gd name="f108" fmla="*/ f104 f60 1"/>
              <a:gd name="f109" fmla="*/ f105 f61 1"/>
              <a:gd name="f110" fmla="*/ f106 f60 1"/>
              <a:gd name="f111" fmla="+- 0 0 f108"/>
              <a:gd name="f112" fmla="+- 0 0 f107"/>
              <a:gd name="f113" fmla="+- 0 0 f110"/>
              <a:gd name="f114" fmla="+- 0 0 f109"/>
              <a:gd name="f115" fmla="+- 0 0 f111"/>
              <a:gd name="f116" fmla="+- 0 0 f112"/>
              <a:gd name="f117" fmla="+- 0 0 f113"/>
              <a:gd name="f118" fmla="+- 0 0 f114"/>
              <a:gd name="f119" fmla="at2 f115 f116"/>
              <a:gd name="f120" fmla="at2 f117 f118"/>
              <a:gd name="f121" fmla="+- f119 f1 0"/>
              <a:gd name="f122" fmla="+- f120 f1 0"/>
              <a:gd name="f123" fmla="*/ f121 f8 1"/>
              <a:gd name="f124" fmla="*/ f122 f8 1"/>
              <a:gd name="f125" fmla="*/ f123 1 f0"/>
              <a:gd name="f126" fmla="*/ f124 1 f0"/>
              <a:gd name="f127" fmla="+- 0 0 f125"/>
              <a:gd name="f128" fmla="+- 0 0 f126"/>
              <a:gd name="f129" fmla="val f127"/>
              <a:gd name="f130" fmla="val f128"/>
              <a:gd name="f131" fmla="+- 0 0 f129"/>
              <a:gd name="f132" fmla="+- 0 0 f130"/>
              <a:gd name="f133" fmla="*/ f131 f0 1"/>
              <a:gd name="f134" fmla="*/ f132 f0 1"/>
              <a:gd name="f135" fmla="*/ f133 1 f8"/>
              <a:gd name="f136" fmla="*/ f134 1 f8"/>
              <a:gd name="f137" fmla="+- f135 0 f1"/>
              <a:gd name="f138" fmla="+- f136 0 f1"/>
              <a:gd name="f139" fmla="+- f137 f1 0"/>
              <a:gd name="f140" fmla="+- f138 f1 0"/>
              <a:gd name="f141" fmla="*/ f139 f8 1"/>
              <a:gd name="f142" fmla="*/ f140 f8 1"/>
              <a:gd name="f143" fmla="*/ f141 1 f0"/>
              <a:gd name="f144" fmla="*/ f142 1 f0"/>
              <a:gd name="f145" fmla="+- 0 0 f143"/>
              <a:gd name="f146" fmla="+- 0 0 f144"/>
              <a:gd name="f147" fmla="+- 0 0 f145"/>
              <a:gd name="f148" fmla="+- 0 0 f146"/>
              <a:gd name="f149" fmla="*/ f147 f0 1"/>
              <a:gd name="f150" fmla="*/ f148 f0 1"/>
              <a:gd name="f151" fmla="*/ f149 1 f8"/>
              <a:gd name="f152" fmla="*/ f150 1 f8"/>
              <a:gd name="f153" fmla="+- f151 0 f1"/>
              <a:gd name="f154" fmla="+- f152 0 f1"/>
              <a:gd name="f155" fmla="cos 1 f153"/>
              <a:gd name="f156" fmla="sin 1 f153"/>
              <a:gd name="f157" fmla="cos 1 f154"/>
              <a:gd name="f158" fmla="sin 1 f154"/>
              <a:gd name="f159" fmla="+- 0 0 f155"/>
              <a:gd name="f160" fmla="+- 0 0 f156"/>
              <a:gd name="f161" fmla="+- 0 0 f157"/>
              <a:gd name="f162" fmla="+- 0 0 f158"/>
              <a:gd name="f163" fmla="+- 0 0 f159"/>
              <a:gd name="f164" fmla="+- 0 0 f160"/>
              <a:gd name="f165" fmla="+- 0 0 f161"/>
              <a:gd name="f166" fmla="+- 0 0 f162"/>
              <a:gd name="f167" fmla="val f163"/>
              <a:gd name="f168" fmla="val f164"/>
              <a:gd name="f169" fmla="val f165"/>
              <a:gd name="f170" fmla="val f166"/>
              <a:gd name="f171" fmla="+- 0 0 f167"/>
              <a:gd name="f172" fmla="+- 0 0 f168"/>
              <a:gd name="f173" fmla="+- 0 0 f169"/>
              <a:gd name="f174" fmla="+- 0 0 f170"/>
              <a:gd name="f175" fmla="*/ f9 f171 1"/>
              <a:gd name="f176" fmla="*/ f9 f172 1"/>
              <a:gd name="f177" fmla="*/ f9 f173 1"/>
              <a:gd name="f178" fmla="*/ f9 f174 1"/>
              <a:gd name="f179" fmla="*/ f175 f61 1"/>
              <a:gd name="f180" fmla="*/ f176 f60 1"/>
              <a:gd name="f181" fmla="*/ f177 f61 1"/>
              <a:gd name="f182" fmla="*/ f178 f60 1"/>
              <a:gd name="f183" fmla="+- f69 f179 0"/>
              <a:gd name="f184" fmla="+- f68 f180 0"/>
              <a:gd name="f185" fmla="+- f69 f181 0"/>
              <a:gd name="f186" fmla="+- f68 f182 0"/>
              <a:gd name="f187" fmla="max f183 f185"/>
              <a:gd name="f188" fmla="max f184 f186"/>
              <a:gd name="f189" fmla="min f183 f185"/>
              <a:gd name="f190" fmla="min f184 f186"/>
              <a:gd name="f191" fmla="*/ f183 f39 1"/>
              <a:gd name="f192" fmla="*/ f184 f39 1"/>
              <a:gd name="f193" fmla="*/ f185 f39 1"/>
              <a:gd name="f194" fmla="*/ f186 f39 1"/>
              <a:gd name="f195" fmla="?: f75 f44 f187"/>
              <a:gd name="f196" fmla="?: f76 f45 f188"/>
              <a:gd name="f197" fmla="?: f77 f7 f189"/>
              <a:gd name="f198" fmla="?: f78 f7 f190"/>
              <a:gd name="f199" fmla="*/ f197 f39 1"/>
              <a:gd name="f200" fmla="*/ f198 f39 1"/>
              <a:gd name="f201" fmla="*/ f195 f39 1"/>
              <a:gd name="f202" fmla="*/ f196 f3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191" y="f192"/>
              </a:cxn>
              <a:cxn ang="f37">
                <a:pos x="f81" y="f82"/>
              </a:cxn>
              <a:cxn ang="f38">
                <a:pos x="f193" y="f194"/>
              </a:cxn>
            </a:cxnLst>
            <a:rect l="f199" t="f200" r="f201" b="f202"/>
            <a:pathLst>
              <a:path stroke="0">
                <a:moveTo>
                  <a:pt x="f191" y="f192"/>
                </a:moveTo>
                <a:arcTo wR="f73" hR="f74" stAng="f46" swAng="f70"/>
                <a:lnTo>
                  <a:pt x="f81" y="f82"/>
                </a:lnTo>
                <a:close/>
              </a:path>
              <a:path fill="none">
                <a:moveTo>
                  <a:pt x="f191" y="f192"/>
                </a:moveTo>
                <a:arcTo wR="f73" hR="f74" stAng="f46" swAng="f70"/>
              </a:path>
            </a:pathLst>
          </a:custGeom>
          <a:noFill/>
          <a:ln w="127001" cap="rnd">
            <a:solidFill>
              <a:srgbClr val="FFC000"/>
            </a:solidFill>
            <a:custDash>
              <a:ds d="500000" sp="10000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FFB6EAD-767A-4A95-9246-C39976AD1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BF2FC4-E37B-24A4-B766-33F4391F1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611" y="753626"/>
            <a:ext cx="5081925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Děkuji za pozornost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F609C48-7592-F2E0-1405-9DDB537C2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64" y="1254200"/>
            <a:ext cx="3399902" cy="1082600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7062BB1-E215-424E-80C4-7E1CF179A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0301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368E167-B2D7-4904-BB6B-AE0486A2C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3295758"/>
            <a:ext cx="1261243" cy="1648694"/>
          </a:xfrm>
          <a:custGeom>
            <a:avLst/>
            <a:gdLst>
              <a:gd name="connsiteX0" fmla="*/ 824347 w 1261243"/>
              <a:gd name="connsiteY0" fmla="*/ 0 h 1648694"/>
              <a:gd name="connsiteX1" fmla="*/ 1145220 w 1261243"/>
              <a:gd name="connsiteY1" fmla="*/ 64781 h 1648694"/>
              <a:gd name="connsiteX2" fmla="*/ 1261243 w 1261243"/>
              <a:gd name="connsiteY2" fmla="*/ 127757 h 1648694"/>
              <a:gd name="connsiteX3" fmla="*/ 1261243 w 1261243"/>
              <a:gd name="connsiteY3" fmla="*/ 1520938 h 1648694"/>
              <a:gd name="connsiteX4" fmla="*/ 1145220 w 1261243"/>
              <a:gd name="connsiteY4" fmla="*/ 1583913 h 1648694"/>
              <a:gd name="connsiteX5" fmla="*/ 824347 w 1261243"/>
              <a:gd name="connsiteY5" fmla="*/ 1648694 h 1648694"/>
              <a:gd name="connsiteX6" fmla="*/ 0 w 1261243"/>
              <a:gd name="connsiteY6" fmla="*/ 824347 h 1648694"/>
              <a:gd name="connsiteX7" fmla="*/ 824347 w 1261243"/>
              <a:gd name="connsiteY7" fmla="*/ 0 h 164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1243" h="1648694">
                <a:moveTo>
                  <a:pt x="824347" y="0"/>
                </a:moveTo>
                <a:cubicBezTo>
                  <a:pt x="938165" y="0"/>
                  <a:pt x="1046596" y="23067"/>
                  <a:pt x="1145220" y="64781"/>
                </a:cubicBezTo>
                <a:lnTo>
                  <a:pt x="1261243" y="127757"/>
                </a:lnTo>
                <a:lnTo>
                  <a:pt x="1261243" y="1520938"/>
                </a:lnTo>
                <a:lnTo>
                  <a:pt x="1145220" y="1583913"/>
                </a:lnTo>
                <a:cubicBezTo>
                  <a:pt x="1046596" y="1625627"/>
                  <a:pt x="938165" y="1648694"/>
                  <a:pt x="824347" y="1648694"/>
                </a:cubicBezTo>
                <a:cubicBezTo>
                  <a:pt x="369073" y="1648694"/>
                  <a:pt x="0" y="1279621"/>
                  <a:pt x="0" y="824347"/>
                </a:cubicBezTo>
                <a:cubicBezTo>
                  <a:pt x="0" y="369073"/>
                  <a:pt x="369073" y="0"/>
                  <a:pt x="824347" y="0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FD0FBFA-B43E-40C1-A6E4-B8823417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112432" y="4748447"/>
            <a:ext cx="569514" cy="569514"/>
          </a:xfrm>
          <a:prstGeom prst="ellipse">
            <a:avLst/>
          </a:prstGeom>
          <a:noFill/>
          <a:ln w="127000">
            <a:solidFill>
              <a:schemeClr val="accent5"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logo&#10;&#10;Popis byl vytvořen automaticky">
            <a:extLst>
              <a:ext uri="{FF2B5EF4-FFF2-40B4-BE49-F238E27FC236}">
                <a16:creationId xmlns:a16="http://schemas.microsoft.com/office/drawing/2014/main" id="{D3A41EC2-22D6-3016-C84D-1A66764CA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20" y="2895740"/>
            <a:ext cx="3399902" cy="1581109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0A21480-D93D-46BE-9A94-B5A80469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49524-66B4-4DB0-AD09-DC8B9874E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98354" y="6039059"/>
            <a:ext cx="1978348" cy="818941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5EBF8F5-ABE5-4029-A8FC-4E32622D7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36562" flipH="1">
            <a:off x="3441866" y="5166681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61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8D5EAA1-0835-8C91-6D3D-FF0C2ABC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4200"/>
              <a:t>Jihočeská centrála cestovního ruchu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E6AE73-07B4-8B78-BFC2-8D09B550E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lvl="0"/>
            <a:r>
              <a:rPr lang="cs-CZ" sz="2200"/>
              <a:t>Adresa: Boženy Němcové 1824/8 České Budějovice</a:t>
            </a:r>
          </a:p>
          <a:p>
            <a:pPr lvl="0"/>
            <a:r>
              <a:rPr lang="cs-CZ" sz="2200"/>
              <a:t>Příspěvková organizace Jihočeského kraje</a:t>
            </a:r>
          </a:p>
          <a:p>
            <a:pPr lvl="0"/>
            <a:r>
              <a:rPr lang="cs-CZ" sz="2200"/>
              <a:t>Koordinace cestovního ruchu v celém kraji</a:t>
            </a:r>
          </a:p>
          <a:p>
            <a:r>
              <a:rPr lang="cs-CZ" sz="2200"/>
              <a:t>9 turistických oblastí</a:t>
            </a:r>
          </a:p>
        </p:txBody>
      </p:sp>
      <p:pic>
        <p:nvPicPr>
          <p:cNvPr id="5" name="Obrázek 4" descr="Obsah obrázku text, galerie&#10;&#10;Popis byl vytvořen automaticky">
            <a:extLst>
              <a:ext uri="{FF2B5EF4-FFF2-40B4-BE49-F238E27FC236}">
                <a16:creationId xmlns:a16="http://schemas.microsoft.com/office/drawing/2014/main" id="{56E10EB2-2F36-9C32-30C3-42C8CAE726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7" r="-1" b="270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277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1DE8832F-5C63-04AC-1D08-B7D755B6A2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4" r="-1" b="20593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4101E85-A8B8-9904-B143-FDE59E81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cs-CZ" sz="3400"/>
              <a:t>Jihočeská centrála cestovního ruchu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4C3C06-A8AA-A5F6-39AB-B8CEB2E95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pPr lvl="0"/>
            <a:r>
              <a:rPr lang="cs-CZ" sz="2000"/>
              <a:t>Vykonává funkci destinačního managementu</a:t>
            </a:r>
          </a:p>
          <a:p>
            <a:pPr lvl="0"/>
            <a:r>
              <a:rPr lang="cs-CZ" sz="2000"/>
              <a:t>Vytváří, řídí, koordinuje a rozvíjí atraktivní turistickou nabídku regionu, kterou prezentuje</a:t>
            </a:r>
          </a:p>
          <a:p>
            <a:r>
              <a:rPr lang="cs-CZ" sz="2000"/>
              <a:t>V podstatě marketingová agentura</a:t>
            </a:r>
          </a:p>
        </p:txBody>
      </p:sp>
    </p:spTree>
    <p:extLst>
      <p:ext uri="{BB962C8B-B14F-4D97-AF65-F5344CB8AC3E}">
        <p14:creationId xmlns:p14="http://schemas.microsoft.com/office/powerpoint/2010/main" val="3355709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97C305C-0E98-44D5-A930-21F23CC52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diagram&#10;&#10;Popis byl vytvořen automaticky">
            <a:extLst>
              <a:ext uri="{FF2B5EF4-FFF2-40B4-BE49-F238E27FC236}">
                <a16:creationId xmlns:a16="http://schemas.microsoft.com/office/drawing/2014/main" id="{B391B971-D05F-67BF-EC41-1D5ED325FF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9" name="Obrázek 8" descr="Obsah obrázku kalendář&#10;&#10;Popis byl vytvořen automaticky">
            <a:extLst>
              <a:ext uri="{FF2B5EF4-FFF2-40B4-BE49-F238E27FC236}">
                <a16:creationId xmlns:a16="http://schemas.microsoft.com/office/drawing/2014/main" id="{793E7C60-5695-EA68-A67E-7FD1F1350D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3"/>
          <a:stretch/>
        </p:blipFill>
        <p:spPr>
          <a:xfrm>
            <a:off x="6096000" y="1"/>
            <a:ext cx="6096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11AD1E-0DE0-29C3-1260-8FE2A8B2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472717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Jihočeská centrála cestovního ruchu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78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4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857A9C9-04C0-FD90-C158-6A8104CC1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Pracovníci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centrály</a:t>
            </a:r>
            <a:b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Zdroj: </a:t>
            </a:r>
            <a:r>
              <a:rPr lang="cs-CZ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facebook</a:t>
            </a:r>
            <a:r>
              <a:rPr lang="cs-CZ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JCCR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Obrázek 4" descr="Obsah obrázku text, interiér, osoba, pózování&#10;&#10;Popis byl vytvořen automaticky">
            <a:extLst>
              <a:ext uri="{FF2B5EF4-FFF2-40B4-BE49-F238E27FC236}">
                <a16:creationId xmlns:a16="http://schemas.microsoft.com/office/drawing/2014/main" id="{D7A836F8-7D2B-56AA-9A61-DB8CDA2D95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0" b="14957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93131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8968B3A-7810-EA2F-85EC-F0BDCEF23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Činnosti na praxích </a:t>
            </a:r>
          </a:p>
        </p:txBody>
      </p:sp>
      <p:sp>
        <p:nvSpPr>
          <p:cNvPr id="3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Zástupný obsah 2">
            <a:extLst>
              <a:ext uri="{FF2B5EF4-FFF2-40B4-BE49-F238E27FC236}">
                <a16:creationId xmlns:a16="http://schemas.microsoft.com/office/drawing/2014/main" id="{52F9FEC3-A738-42D2-2D9A-4C7C3E3BF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lvl="0"/>
            <a:r>
              <a:rPr lang="cs-CZ" sz="2600"/>
              <a:t>Úprava formátování produktů na webu</a:t>
            </a:r>
          </a:p>
          <a:p>
            <a:pPr lvl="0"/>
            <a:r>
              <a:rPr lang="cs-CZ" sz="2600"/>
              <a:t>Aktualizace kontaktů</a:t>
            </a:r>
          </a:p>
          <a:p>
            <a:pPr lvl="0"/>
            <a:r>
              <a:rPr lang="cs-CZ" sz="2600"/>
              <a:t>Vytváření TOP na webu </a:t>
            </a:r>
          </a:p>
          <a:p>
            <a:pPr lvl="0"/>
            <a:r>
              <a:rPr lang="cs-CZ" sz="2600"/>
              <a:t>Vkládání nových produktů na web </a:t>
            </a:r>
          </a:p>
          <a:p>
            <a:pPr lvl="0"/>
            <a:r>
              <a:rPr lang="cs-CZ" sz="2600"/>
              <a:t>Konference </a:t>
            </a:r>
            <a:r>
              <a:rPr lang="cs-CZ" sz="2600" err="1"/>
              <a:t>Travelcon</a:t>
            </a:r>
            <a:r>
              <a:rPr lang="cs-CZ" sz="2600"/>
              <a:t> 2023</a:t>
            </a:r>
          </a:p>
          <a:p>
            <a:pPr lvl="0"/>
            <a:r>
              <a:rPr lang="cs-CZ" sz="2600"/>
              <a:t>Příprava podkladů pod marketingovou kampaň</a:t>
            </a:r>
          </a:p>
          <a:p>
            <a:pPr lvl="0"/>
            <a:r>
              <a:rPr lang="cs-CZ" sz="2600"/>
              <a:t>PR článek a nabídka pro firmy</a:t>
            </a:r>
          </a:p>
          <a:p>
            <a:pPr lvl="0"/>
            <a:r>
              <a:rPr lang="cs-CZ" sz="2600"/>
              <a:t>Pomoc s vytvářením vodácké mapy</a:t>
            </a:r>
          </a:p>
          <a:p>
            <a:endParaRPr lang="cs-CZ" sz="2600"/>
          </a:p>
        </p:txBody>
      </p:sp>
      <p:sp>
        <p:nvSpPr>
          <p:cNvPr id="35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213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0">
            <a:extLst>
              <a:ext uri="{FF2B5EF4-FFF2-40B4-BE49-F238E27FC236}">
                <a16:creationId xmlns:a16="http://schemas.microsoft.com/office/drawing/2014/main" id="{634E5E7C-1976-4C3E-A934-9425D4F2B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78D323F3-5366-46A1-A430-A21785CAC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D2E136-F655-919C-1620-B0E1E9E6F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0" y="4727448"/>
            <a:ext cx="7982712" cy="868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Ukázka brožur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94368A0-A606-4A85-99C2-5DEC95FCC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4D59121-4126-AAAB-8689-F54BC9EB79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5" r="-2" b="23018"/>
          <a:stretch/>
        </p:blipFill>
        <p:spPr>
          <a:xfrm>
            <a:off x="20" y="10"/>
            <a:ext cx="5989300" cy="4426159"/>
          </a:xfrm>
          <a:prstGeom prst="rect">
            <a:avLst/>
          </a:prstGeom>
        </p:spPr>
      </p:pic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7CB92012-C384-F717-69C0-71CB656711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" r="-2" b="-2"/>
          <a:stretch/>
        </p:blipFill>
        <p:spPr>
          <a:xfrm>
            <a:off x="6202680" y="10"/>
            <a:ext cx="5989320" cy="442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69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34E5E7C-1976-4C3E-A934-9425D4F2B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8D323F3-5366-46A1-A430-A21785CAC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84119E-BA13-0F9F-AD11-9D93C81D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0" y="4727448"/>
            <a:ext cx="7982712" cy="868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Ukázka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mapy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94368A0-A606-4A85-99C2-5DEC95FCC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6" name="Obrázek 5" descr="Obsah obrázku kalendář&#10;&#10;Popis byl vytvořen automaticky">
            <a:extLst>
              <a:ext uri="{FF2B5EF4-FFF2-40B4-BE49-F238E27FC236}">
                <a16:creationId xmlns:a16="http://schemas.microsoft.com/office/drawing/2014/main" id="{198A0642-117F-8FF0-E368-6404216DD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4" r="-2" b="23919"/>
          <a:stretch/>
        </p:blipFill>
        <p:spPr>
          <a:xfrm>
            <a:off x="20" y="10"/>
            <a:ext cx="5989300" cy="4426159"/>
          </a:xfrm>
          <a:prstGeom prst="rect">
            <a:avLst/>
          </a:prstGeom>
        </p:spPr>
      </p:pic>
      <p:pic>
        <p:nvPicPr>
          <p:cNvPr id="4" name="Obrázek 3" descr="Obsah obrázku mapa&#10;&#10;Popis byl vytvořen automaticky">
            <a:extLst>
              <a:ext uri="{FF2B5EF4-FFF2-40B4-BE49-F238E27FC236}">
                <a16:creationId xmlns:a16="http://schemas.microsoft.com/office/drawing/2014/main" id="{1EAA7B5D-8DBE-4C66-0804-C6600B17C2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" r="-2" b="-2"/>
          <a:stretch/>
        </p:blipFill>
        <p:spPr>
          <a:xfrm>
            <a:off x="6202680" y="10"/>
            <a:ext cx="5989320" cy="442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, displej, dav&#10;&#10;Popis byl vytvořen automaticky">
            <a:extLst>
              <a:ext uri="{FF2B5EF4-FFF2-40B4-BE49-F238E27FC236}">
                <a16:creationId xmlns:a16="http://schemas.microsoft.com/office/drawing/2014/main" id="{F598C71F-741C-000F-4341-79BA6B9D24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7" b="85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101D1E-E6C0-F96F-3D65-92CB2BDC5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cs-CZ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Travelcon</a:t>
            </a: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2023</a:t>
            </a:r>
            <a:b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Zdroj: Facebook JCCR</a:t>
            </a: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5382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163</Words>
  <Application>Microsoft Office PowerPoint</Application>
  <PresentationFormat>Širokoúhlá obrazovka</PresentationFormat>
  <Paragraphs>34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Avenir Next LT Pro</vt:lpstr>
      <vt:lpstr>Calibri</vt:lpstr>
      <vt:lpstr>Calibri Light</vt:lpstr>
      <vt:lpstr>Motiv Office</vt:lpstr>
      <vt:lpstr>Odborné praxe 2023</vt:lpstr>
      <vt:lpstr>Jihočeská centrála cestovního ruchu</vt:lpstr>
      <vt:lpstr>Jihočeská centrála cestovního ruchu</vt:lpstr>
      <vt:lpstr>Jihočeská centrála cestovního ruchu</vt:lpstr>
      <vt:lpstr>Pracovníci centrály Zdroj: facebook JCCR</vt:lpstr>
      <vt:lpstr>Činnosti na praxích </vt:lpstr>
      <vt:lpstr>Ukázka brožur</vt:lpstr>
      <vt:lpstr>Ukázka mapy</vt:lpstr>
      <vt:lpstr>Travelcon 2023 Zdroj: Facebook JCCR</vt:lpstr>
      <vt:lpstr>Zhodnocení praxí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Odborné praxe 2023</dc:title>
  <dc:creator>Petra Navrátilová</dc:creator>
  <cp:lastModifiedBy>Petra Navrátilová</cp:lastModifiedBy>
  <cp:revision>1</cp:revision>
  <dcterms:created xsi:type="dcterms:W3CDTF">2023-05-09T10:15:23Z</dcterms:created>
  <dcterms:modified xsi:type="dcterms:W3CDTF">2023-05-09T10:42:40Z</dcterms:modified>
</cp:coreProperties>
</file>