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7" r:id="rId3"/>
    <p:sldId id="290" r:id="rId4"/>
    <p:sldId id="300" r:id="rId5"/>
    <p:sldId id="291" r:id="rId6"/>
    <p:sldId id="301" r:id="rId7"/>
    <p:sldId id="302" r:id="rId8"/>
    <p:sldId id="303" r:id="rId9"/>
    <p:sldId id="304" r:id="rId10"/>
    <p:sldId id="305" r:id="rId11"/>
    <p:sldId id="294" r:id="rId12"/>
    <p:sldId id="29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Merriweather Light" pitchFamily="2" charset="0"/>
      <p:regular r:id="rId23"/>
      <p:bold r:id="rId24"/>
      <p:italic r:id="rId25"/>
      <p:boldItalic r:id="rId26"/>
    </p:embeddedFon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Medium" panose="020F0502020204030204" pitchFamily="34" charset="0"/>
      <p:regular r:id="rId31"/>
      <p:italic r:id="rId32"/>
    </p:embeddedFont>
    <p:embeddedFont>
      <p:font typeface="Vidaloka" panose="02000504000000020004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D57270-F6D1-4AF8-A85A-023FCC1EE12D}">
  <a:tblStyle styleId="{87D57270-F6D1-4AF8-A85A-023FCC1EE1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0"/>
    <p:restoredTop sz="94592"/>
  </p:normalViewPr>
  <p:slideViewPr>
    <p:cSldViewPr snapToGrid="0">
      <p:cViewPr varScale="1">
        <p:scale>
          <a:sx n="139" d="100"/>
          <a:sy n="139" d="100"/>
        </p:scale>
        <p:origin x="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73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29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916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0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10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513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5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5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1039950" y="1901898"/>
            <a:ext cx="7064100" cy="13397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libri" panose="020F0502020204030204" pitchFamily="34" charset="0"/>
                <a:cs typeface="Calibri" panose="020F0502020204030204" pitchFamily="34" charset="0"/>
              </a:rPr>
              <a:t>Odborná praxe</a:t>
            </a:r>
            <a:br>
              <a:rPr lang="en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památkový ústav, ÚOP v Českých Budějovicích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546224" y="3870876"/>
            <a:ext cx="7064100" cy="673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Zuzana Mlsová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učo: 25342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99116-EF72-7669-D37F-330CDF1D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32" y="131948"/>
            <a:ext cx="4023360" cy="1769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81328"/>
            <a:ext cx="6272766" cy="328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přihlížení u kontroly ročního rozpočtu instituce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vedoucím oddělení ukázány a vysvětleny všechny položky rozpočtu, jejich financování a podmínky financování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0E8C1C-4B9F-C5B4-F1EE-844DA091BA8E}"/>
              </a:ext>
            </a:extLst>
          </p:cNvPr>
          <p:cNvSpPr txBox="1"/>
          <p:nvPr/>
        </p:nvSpPr>
        <p:spPr>
          <a:xfrm>
            <a:off x="822952" y="1017725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Finance podniku</a:t>
            </a:r>
          </a:p>
        </p:txBody>
      </p:sp>
    </p:spTree>
    <p:extLst>
      <p:ext uri="{BB962C8B-B14F-4D97-AF65-F5344CB8AC3E}">
        <p14:creationId xmlns:p14="http://schemas.microsoft.com/office/powerpoint/2010/main" val="49127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Hodnocení praxe a přínosy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52728"/>
            <a:ext cx="7717500" cy="3297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velké množství různorodých činností a úkolů</a:t>
            </a:r>
          </a:p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příjemné a přátelské prostředí</a:t>
            </a:r>
          </a:p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podílet se na organizaci několika zajímavých akcí</a:t>
            </a:r>
          </a:p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hlavní přínosy praxe: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prohloubení a obohacení odborných znalostí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seznámení se s chodem státní instituce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spolupráce a vzájemná pomoc mezi pracovníky</a:t>
            </a:r>
          </a:p>
        </p:txBody>
      </p:sp>
    </p:spTree>
    <p:extLst>
      <p:ext uri="{BB962C8B-B14F-4D97-AF65-F5344CB8AC3E}">
        <p14:creationId xmlns:p14="http://schemas.microsoft.com/office/powerpoint/2010/main" val="3692684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24ADE42-AED9-0CD6-4300-664485FA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916" y="2250194"/>
            <a:ext cx="3566168" cy="643112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820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Obsah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25" y="1254637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8450">
              <a:spcBef>
                <a:spcPts val="12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představení společnosti</a:t>
            </a:r>
          </a:p>
          <a:p>
            <a:pPr indent="-298450">
              <a:spcBef>
                <a:spcPts val="12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</a:p>
          <a:p>
            <a:pPr indent="-298450">
              <a:spcBef>
                <a:spcPts val="12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praxe a přínosy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Národní památkový ústav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54637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největší příspěvková organizace Ministerstva kultury ČR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činnosti: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usměrňování péče o památky a památkově chráněná území a s tím související výzkum a vývoj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o soubor zpřístupněných kulturních památek, hradů a zámků v přímé správě NPÚ</a:t>
            </a:r>
          </a:p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čele NPÚ generální ředitelka – řídí a jmenuje své náměstky, ředitele územních odborných pracovišť a územních památkových správ</a:t>
            </a:r>
          </a:p>
          <a:p>
            <a:pPr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pracoviště v celé ČR – 14 územních odborných pracovišť, 4 územní památkové správy se sídly v Praze, Českých Budějovicích, na Sychrově a v Kroměříži</a:t>
            </a:r>
          </a:p>
        </p:txBody>
      </p:sp>
      <p:pic>
        <p:nvPicPr>
          <p:cNvPr id="5" name="Obrázek 4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47348E49-8AB7-DF3F-1052-703D7DB7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97" y="327433"/>
            <a:ext cx="1831007" cy="1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2EDFC6-9F45-3A5B-0AB8-E0DC82F58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32"/>
          <a:stretch/>
        </p:blipFill>
        <p:spPr bwMode="auto">
          <a:xfrm>
            <a:off x="5088394" y="1036024"/>
            <a:ext cx="3854437" cy="18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4"/>
            <a:ext cx="5596135" cy="999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NPÚ – Územní odborné pracoviště v Českých Budějovicích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76" y="1645920"/>
            <a:ext cx="4352500" cy="3052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jedním ze 14 krajských pracovišť NPÚ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ochrana, poznávání, dokumentace a prezentace památkového fondu jednotlivých památek i památkových zón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bezplatné metodické vedení potřebné pro jejich zachování, údržbu a obnovu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sídlo v historickém objektu z druhé poloviny 18. století zvaný dům u Ferusů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sídlem pracoviště od druhé poloviny 90. let 20. století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2172A8-B37C-49F0-830D-9B0075407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 b="28089"/>
          <a:stretch/>
        </p:blipFill>
        <p:spPr bwMode="auto">
          <a:xfrm>
            <a:off x="5088393" y="2920254"/>
            <a:ext cx="3854437" cy="16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5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56371"/>
            <a:ext cx="7717500" cy="3507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oddělení ekonomiky a provozu a podatelna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seznámení s BOZP a PO instituce, pracovním řádem a dalšími právními předpisy, seznámení s kolegy, chodem instituce a organizační strukturou NPÚ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činnosti: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vyřazování starých dokumentů, skartace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třídění a zakládání dokumentů do nových šanonů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třídění a kopírování podkladů k havarijním programům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kompletace zápisů z porad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tvorba elektronického adresáře z vizitek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kopírování a kompletace dokumentů k památkám</a:t>
            </a:r>
          </a:p>
        </p:txBody>
      </p:sp>
    </p:spTree>
    <p:extLst>
      <p:ext uri="{BB962C8B-B14F-4D97-AF65-F5344CB8AC3E}">
        <p14:creationId xmlns:p14="http://schemas.microsoft.com/office/powerpoint/2010/main" val="276341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81328"/>
            <a:ext cx="7717500" cy="328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zaškolení na práci s elektronickou službou (ESS)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digitálních dokumentů k předání do spisovny, uzavírání vyřízených dokumentů, předávací protokoly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v ESS na podatelně: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 digitálních i analogových dokumentů, evidenční štítek, skenování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Datová schránka podatelny – rozdělování digitální dokumentů k vyřízení</a:t>
            </a:r>
          </a:p>
          <a:p>
            <a:pPr lvl="1" indent="-29845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endParaRPr lang="cs-CZ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0E8C1C-4B9F-C5B4-F1EE-844DA091BA8E}"/>
              </a:ext>
            </a:extLst>
          </p:cNvPr>
          <p:cNvSpPr txBox="1"/>
          <p:nvPr/>
        </p:nvSpPr>
        <p:spPr>
          <a:xfrm>
            <a:off x="822952" y="1017725"/>
            <a:ext cx="2385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Elektronická spisová služba</a:t>
            </a:r>
          </a:p>
        </p:txBody>
      </p:sp>
    </p:spTree>
    <p:extLst>
      <p:ext uri="{BB962C8B-B14F-4D97-AF65-F5344CB8AC3E}">
        <p14:creationId xmlns:p14="http://schemas.microsoft.com/office/powerpoint/2010/main" val="325875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81328"/>
            <a:ext cx="4824873" cy="328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pracovních výkazů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doplňování skutečného čerpání dovolené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tvorba a doplňování docházkových listů zaměstnanců a pracovníků na dohody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tvorba měsíčních výkazů home office a týdenních plánů docházky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a kontrola změn rozvržení pracovní doby zaměstnanců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podkladů na školení lektorů a průvodců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0E8C1C-4B9F-C5B4-F1EE-844DA091BA8E}"/>
              </a:ext>
            </a:extLst>
          </p:cNvPr>
          <p:cNvSpPr txBox="1"/>
          <p:nvPr/>
        </p:nvSpPr>
        <p:spPr>
          <a:xfrm>
            <a:off x="822952" y="1017725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Personální management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0A03B-F2C1-39FF-F622-38C44DEC4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123" y="445025"/>
            <a:ext cx="3356810" cy="47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81328"/>
            <a:ext cx="7717500" cy="328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účetní program WAM S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faktur a příjmových a podkladních dokladů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cestovních příkazů a evidence ve WAM S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vyúčtování telefonních hovorů zaměstnanců, kontrola změn tarifů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0E8C1C-4B9F-C5B4-F1EE-844DA091BA8E}"/>
              </a:ext>
            </a:extLst>
          </p:cNvPr>
          <p:cNvSpPr txBox="1"/>
          <p:nvPr/>
        </p:nvSpPr>
        <p:spPr>
          <a:xfrm>
            <a:off x="822952" y="1017725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Finanční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91259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65288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Náplň a průběh praxe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81328"/>
            <a:ext cx="5513814" cy="328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akce Mezinárodní den památek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navrhování a tvorba propagačních materiálů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objednávek na tisk propagačních materiálů, na výlep plakátů v autobusech a po městě</a:t>
            </a: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endParaRPr lang="cs-CZ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600"/>
              </a:spcAft>
              <a:buSzPts val="1100"/>
              <a:buFont typeface="Montserrat Medium"/>
              <a:buChar char="●"/>
            </a:pPr>
            <a:r>
              <a:rPr lang="cs-CZ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kontaktů institucí na rozesílání e-mailů s nabídkou prodeje nové knihy, vydané NPÚ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0E8C1C-4B9F-C5B4-F1EE-844DA091BA8E}"/>
              </a:ext>
            </a:extLst>
          </p:cNvPr>
          <p:cNvSpPr txBox="1"/>
          <p:nvPr/>
        </p:nvSpPr>
        <p:spPr>
          <a:xfrm>
            <a:off x="822952" y="101772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Marketing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787EB22-2BE8-49E4-5EBC-168EA582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92" y="1171613"/>
            <a:ext cx="2253578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8349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504</Words>
  <Application>Microsoft Macintosh PowerPoint</Application>
  <PresentationFormat>Předvádění na obrazovce (16:9)</PresentationFormat>
  <Paragraphs>71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Montserrat</vt:lpstr>
      <vt:lpstr>Montserrat Medium</vt:lpstr>
      <vt:lpstr>Calibri</vt:lpstr>
      <vt:lpstr>Lato</vt:lpstr>
      <vt:lpstr>Vidaloka</vt:lpstr>
      <vt:lpstr>Merriweather Light</vt:lpstr>
      <vt:lpstr>Arial</vt:lpstr>
      <vt:lpstr>Minimalist Business Slides by Slidesgo</vt:lpstr>
      <vt:lpstr>Odborná praxe Národní památkový ústav, ÚOP v Českých Budějovicích</vt:lpstr>
      <vt:lpstr>Obsah</vt:lpstr>
      <vt:lpstr>Národní památkový ústav</vt:lpstr>
      <vt:lpstr>NPÚ – Územní odborné pracoviště v Českých Budějovicích</vt:lpstr>
      <vt:lpstr>Náplň a průběh praxe</vt:lpstr>
      <vt:lpstr>Náplň a průběh praxe</vt:lpstr>
      <vt:lpstr>Náplň a průběh praxe</vt:lpstr>
      <vt:lpstr>Náplň a průběh praxe</vt:lpstr>
      <vt:lpstr>Náplň a průběh praxe</vt:lpstr>
      <vt:lpstr>Náplň a průběh praxe</vt:lpstr>
      <vt:lpstr>Hodnocení praxe a přínosy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Porterův model pěti sil</dc:title>
  <cp:lastModifiedBy>Zuzana Mlsová</cp:lastModifiedBy>
  <cp:revision>9</cp:revision>
  <dcterms:modified xsi:type="dcterms:W3CDTF">2023-05-11T12:54:05Z</dcterms:modified>
</cp:coreProperties>
</file>