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8" r:id="rId3"/>
    <p:sldId id="257" r:id="rId4"/>
    <p:sldId id="262" r:id="rId5"/>
    <p:sldId id="265" r:id="rId6"/>
    <p:sldId id="269" r:id="rId7"/>
    <p:sldId id="267" r:id="rId8"/>
    <p:sldId id="266" r:id="rId9"/>
    <p:sldId id="270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9"/>
    <p:restoredTop sz="94745"/>
  </p:normalViewPr>
  <p:slideViewPr>
    <p:cSldViewPr snapToGrid="0">
      <p:cViewPr>
        <p:scale>
          <a:sx n="100" d="100"/>
          <a:sy n="100" d="100"/>
        </p:scale>
        <p:origin x="1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FF18F-5402-68AF-668B-E9874F033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F8E33B-1C8D-3111-DBD5-D7674265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E09D73-4089-87BE-61A2-C4AAA27C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89D7D3-D555-1819-EEFF-12078B1C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C0E72-A02C-417E-6A14-4582E93A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2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8635B-EE82-6DDF-3058-84CD0AD15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6E99D5-57AF-BF12-992E-A7CDBDA65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DF83D0-44E6-7130-0EC9-95434F9F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0751B7-B09B-80F8-6CFD-2149EAEB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75A984-77AC-D95B-DEA4-AA45600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6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FF61C9-7648-B999-BBA5-30897B02D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87DC04-DF4A-83CE-CE3B-96DD68E14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C0C23E-646A-8369-4DDD-E5BE17DD8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5716C7-5DCF-26F0-45A8-3E311723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01ED72-2C63-F5E1-6CD6-E17CBCD5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67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F3BCC-F760-39AE-6445-96FFAC46F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31DF1-523C-936D-9640-C8045C47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2A231F-2C84-FAB3-C5D3-EB2A8097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34B867-B12F-C597-3439-161891D8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BCB682-F6AC-9448-92A8-A72D11EF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09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B241F-1895-EF6A-4C48-F6FCCF8D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67AF4B-D9AA-DC8C-EFE7-C8035A014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70550-B175-CE15-537F-D0C9F50C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906F30-161C-EA40-8C8A-D15B08530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EA61C-18D3-EF15-331D-272B0057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93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36CBC-885D-9A65-5AB2-D5DA1FC6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000A4-5934-6670-7741-43976EF6A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93CB7D-9E25-0061-13AC-AA4A0EF61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3EF11C-5769-5001-DA60-3212FE77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C67FB6-C8F9-FE06-DBAA-7A0664FE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8E4823-B8DB-1289-A3D5-2F712BD3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62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34AB5-96D1-D7DC-1A83-519C79DC0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C10417-5479-C871-850F-8DE57F38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C15F9F-316A-DD42-9983-326CB5DA4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8B6FC2-CF77-DE68-585D-7AD97793C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8A6545-22B5-15A6-5516-B13605A65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E7C73E-8536-BF06-FBC9-1A2E45BB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EB4094-4C6C-D97B-0F07-5FE0EE4B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97C37BA-1250-22F5-BA6C-3198A547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9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95BBB-AFDE-B242-29F2-5ED35011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70B378-243F-F4A1-50DD-B373C917D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90D60E-6E0D-E20E-4FBB-4BD0550F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3DBD4F-0F8C-7C74-0232-609AF557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62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CC697C-1B23-7BBE-239F-E099D9F2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A226C5F-C077-0966-D5C9-37424E21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65097E-71F9-8BDC-8B7E-D189DD1B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28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8F5FA-3B79-C1A3-32B8-0708C428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A36649-1438-3B90-ED45-9E006DE1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DED0F7-FDAE-D6C7-6287-7C7573084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ABBBE6-765F-2519-D358-951794A0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AC2DA-9BB0-8508-BE30-024329E2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79C5C2-02B0-FC3B-01B5-525A3E73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EA03C-614B-17D3-922E-912403309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6AAE94-DFF6-52C3-24E2-E4FA1A0F3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265501-8DFD-C086-114D-EAA33D413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9D8188-50B5-AE2B-D8FD-ACDEBDF5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C11D86-0364-1FAD-49F9-63A6B56FB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176D9D-F87B-3E0F-B80B-FD8F76FA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2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B84651E-D607-008C-1AB0-C1237DC9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A230CE-868D-FB76-48FA-5B116522C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2E3E76-AA6E-0ECA-407F-F0980FE93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01E50-D3DE-154C-8A72-423D6F7A46A4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EB9ADD-A708-9E28-433D-7B42AE559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CBC670-B0D8-94E4-2875-D1E8D4E4E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361A-FFA3-9347-867A-377407B69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06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938FA-F12C-A79A-3F96-5695999F3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0414"/>
            <a:ext cx="9144000" cy="1112752"/>
          </a:xfrm>
        </p:spPr>
        <p:txBody>
          <a:bodyPr>
            <a:normAutofit/>
          </a:bodyPr>
          <a:lstStyle/>
          <a:p>
            <a:r>
              <a:rPr lang="cs-CZ" sz="6600" b="1" dirty="0">
                <a:ea typeface="AppleGothic" pitchFamily="2" charset="-127"/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AE9C1D-5213-DFEB-683D-471A6D3D5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6129" y="5974535"/>
            <a:ext cx="6779741" cy="401551"/>
          </a:xfrm>
        </p:spPr>
        <p:txBody>
          <a:bodyPr>
            <a:normAutofit/>
          </a:bodyPr>
          <a:lstStyle/>
          <a:p>
            <a:r>
              <a:rPr lang="cs-CZ" sz="1800" dirty="0"/>
              <a:t>Kateřina </a:t>
            </a:r>
            <a:r>
              <a:rPr lang="cs-CZ" sz="1800" dirty="0" err="1"/>
              <a:t>Mlsová</a:t>
            </a:r>
            <a:r>
              <a:rPr lang="cs-CZ" sz="1800" dirty="0"/>
              <a:t>, učo: 25348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767AB2-0DD7-C654-0CFF-30993479A92A}"/>
              </a:ext>
            </a:extLst>
          </p:cNvPr>
          <p:cNvSpPr/>
          <p:nvPr/>
        </p:nvSpPr>
        <p:spPr>
          <a:xfrm>
            <a:off x="9485870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EBB968-E72D-E053-9B45-E0832AD2905E}"/>
              </a:ext>
            </a:extLst>
          </p:cNvPr>
          <p:cNvSpPr/>
          <p:nvPr/>
        </p:nvSpPr>
        <p:spPr>
          <a:xfrm>
            <a:off x="11417643" y="5872323"/>
            <a:ext cx="774357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C1E288A0-D0F3-9AE0-72D4-C5E559DFFB5A}"/>
              </a:ext>
            </a:extLst>
          </p:cNvPr>
          <p:cNvSpPr/>
          <p:nvPr/>
        </p:nvSpPr>
        <p:spPr>
          <a:xfrm>
            <a:off x="-1" y="1120260"/>
            <a:ext cx="152400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F1A0C09-267C-DF0E-2BC9-6120B866F6C6}"/>
              </a:ext>
            </a:extLst>
          </p:cNvPr>
          <p:cNvCxnSpPr/>
          <p:nvPr/>
        </p:nvCxnSpPr>
        <p:spPr>
          <a:xfrm>
            <a:off x="3965448" y="3546541"/>
            <a:ext cx="4261104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1">
            <a:extLst>
              <a:ext uri="{FF2B5EF4-FFF2-40B4-BE49-F238E27FC236}">
                <a16:creationId xmlns:a16="http://schemas.microsoft.com/office/drawing/2014/main" id="{88E6CBDF-79D7-11E6-0F7B-8CEED8C57BE4}"/>
              </a:ext>
            </a:extLst>
          </p:cNvPr>
          <p:cNvSpPr txBox="1">
            <a:spLocks/>
          </p:cNvSpPr>
          <p:nvPr/>
        </p:nvSpPr>
        <p:spPr>
          <a:xfrm>
            <a:off x="1524000" y="3365576"/>
            <a:ext cx="9144000" cy="11127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>
                <a:ea typeface="AppleGothic" pitchFamily="2" charset="-127"/>
              </a:rPr>
              <a:t>CK ROSLO s.r.o.</a:t>
            </a:r>
          </a:p>
        </p:txBody>
      </p:sp>
    </p:spTree>
    <p:extLst>
      <p:ext uri="{BB962C8B-B14F-4D97-AF65-F5344CB8AC3E}">
        <p14:creationId xmlns:p14="http://schemas.microsoft.com/office/powerpoint/2010/main" val="2113612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A02F5C3-15A3-2033-D620-DBFE41743678}"/>
              </a:ext>
            </a:extLst>
          </p:cNvPr>
          <p:cNvSpPr/>
          <p:nvPr/>
        </p:nvSpPr>
        <p:spPr>
          <a:xfrm>
            <a:off x="-5903496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PŘÍNOS A ZHODNOCENÍ PRAXE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pic>
        <p:nvPicPr>
          <p:cNvPr id="7" name="Grafický objekt 6" descr="Hodnocení hvězdičkami se souvislou výplní">
            <a:extLst>
              <a:ext uri="{FF2B5EF4-FFF2-40B4-BE49-F238E27FC236}">
                <a16:creationId xmlns:a16="http://schemas.microsoft.com/office/drawing/2014/main" id="{76E25044-FFEA-1C50-3FAE-DCDD1E117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07338" y="6302724"/>
            <a:ext cx="468000" cy="46800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E566896-31B8-7849-1E36-705672FD3B5D}"/>
              </a:ext>
            </a:extLst>
          </p:cNvPr>
          <p:cNvGrpSpPr/>
          <p:nvPr/>
        </p:nvGrpSpPr>
        <p:grpSpPr>
          <a:xfrm>
            <a:off x="1756780" y="1975315"/>
            <a:ext cx="4752634" cy="461665"/>
            <a:chOff x="1756780" y="1975315"/>
            <a:chExt cx="4752634" cy="461665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2FF054D5-4405-AF59-F4A7-053BA1E0F0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A25A7DB6-95D4-CF10-7657-D66A04D8DDEF}"/>
                </a:ext>
              </a:extLst>
            </p:cNvPr>
            <p:cNvSpPr txBox="1"/>
            <p:nvPr/>
          </p:nvSpPr>
          <p:spPr>
            <a:xfrm>
              <a:off x="1900780" y="1975315"/>
              <a:ext cx="46086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získání nových znalostí a zkušeností</a:t>
              </a:r>
            </a:p>
          </p:txBody>
        </p:sp>
      </p:grp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D62FCB2D-CB70-5248-F688-5255B73A80DB}"/>
              </a:ext>
            </a:extLst>
          </p:cNvPr>
          <p:cNvGrpSpPr/>
          <p:nvPr/>
        </p:nvGrpSpPr>
        <p:grpSpPr>
          <a:xfrm>
            <a:off x="1756780" y="2595813"/>
            <a:ext cx="4256088" cy="461665"/>
            <a:chOff x="1756780" y="1975315"/>
            <a:chExt cx="4256088" cy="461665"/>
          </a:xfrm>
        </p:grpSpPr>
        <p:sp>
          <p:nvSpPr>
            <p:cNvPr id="21" name="Obdélník 20">
              <a:extLst>
                <a:ext uri="{FF2B5EF4-FFF2-40B4-BE49-F238E27FC236}">
                  <a16:creationId xmlns:a16="http://schemas.microsoft.com/office/drawing/2014/main" id="{AF59FE62-093B-38A8-A0B2-A4DC5DADE1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246AAEFF-DD1A-DEF2-00D5-7BE455520527}"/>
                </a:ext>
              </a:extLst>
            </p:cNvPr>
            <p:cNvSpPr txBox="1"/>
            <p:nvPr/>
          </p:nvSpPr>
          <p:spPr>
            <a:xfrm>
              <a:off x="1900780" y="1975315"/>
              <a:ext cx="41120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nabídka brigádnické spolupráce</a:t>
              </a:r>
            </a:p>
          </p:txBody>
        </p:sp>
      </p:grp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D0C90CB3-8716-2477-26D6-59D458EE6122}"/>
              </a:ext>
            </a:extLst>
          </p:cNvPr>
          <p:cNvGrpSpPr/>
          <p:nvPr/>
        </p:nvGrpSpPr>
        <p:grpSpPr>
          <a:xfrm>
            <a:off x="1762239" y="3216311"/>
            <a:ext cx="3328654" cy="461665"/>
            <a:chOff x="1756780" y="1975315"/>
            <a:chExt cx="3328654" cy="461665"/>
          </a:xfrm>
        </p:grpSpPr>
        <p:sp>
          <p:nvSpPr>
            <p:cNvPr id="27" name="Obdélník 26">
              <a:extLst>
                <a:ext uri="{FF2B5EF4-FFF2-40B4-BE49-F238E27FC236}">
                  <a16:creationId xmlns:a16="http://schemas.microsoft.com/office/drawing/2014/main" id="{2205305A-CE62-0989-B470-C8AB6DC487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>
              <a:extLst>
                <a:ext uri="{FF2B5EF4-FFF2-40B4-BE49-F238E27FC236}">
                  <a16:creationId xmlns:a16="http://schemas.microsoft.com/office/drawing/2014/main" id="{4714C6CD-AB33-3F6A-359E-FD7071C1E49A}"/>
                </a:ext>
              </a:extLst>
            </p:cNvPr>
            <p:cNvSpPr txBox="1"/>
            <p:nvPr/>
          </p:nvSpPr>
          <p:spPr>
            <a:xfrm>
              <a:off x="1900780" y="1975315"/>
              <a:ext cx="31846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přístup spolupracovníků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752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412 7.40741E-7 L 2.70833E-6 4.44444E-6 " pathEditMode="relative" rAng="0" ptsTypes="AA">
                                      <p:cBhvr>
                                        <p:cTn id="6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12 -0.00023 L -2.70833E-6 2.96296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938FA-F12C-A79A-3F96-5695999F3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16667"/>
            <a:ext cx="9144000" cy="1112752"/>
          </a:xfrm>
        </p:spPr>
        <p:txBody>
          <a:bodyPr>
            <a:normAutofit/>
          </a:bodyPr>
          <a:lstStyle/>
          <a:p>
            <a:r>
              <a:rPr lang="cs-CZ" sz="6600" b="1" dirty="0">
                <a:ea typeface="AppleGothic" pitchFamily="2" charset="-127"/>
              </a:rPr>
              <a:t>Děkuji za Vaši pozornost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767AB2-0DD7-C654-0CFF-30993479A92A}"/>
              </a:ext>
            </a:extLst>
          </p:cNvPr>
          <p:cNvSpPr/>
          <p:nvPr/>
        </p:nvSpPr>
        <p:spPr>
          <a:xfrm>
            <a:off x="9485870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EBB968-E72D-E053-9B45-E0832AD2905E}"/>
              </a:ext>
            </a:extLst>
          </p:cNvPr>
          <p:cNvSpPr/>
          <p:nvPr/>
        </p:nvSpPr>
        <p:spPr>
          <a:xfrm>
            <a:off x="11417643" y="5872323"/>
            <a:ext cx="774357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C1E288A0-D0F3-9AE0-72D4-C5E559DFFB5A}"/>
              </a:ext>
            </a:extLst>
          </p:cNvPr>
          <p:cNvSpPr/>
          <p:nvPr/>
        </p:nvSpPr>
        <p:spPr>
          <a:xfrm>
            <a:off x="-1" y="1120260"/>
            <a:ext cx="152400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F1A0C09-267C-DF0E-2BC9-6120B866F6C6}"/>
              </a:ext>
            </a:extLst>
          </p:cNvPr>
          <p:cNvCxnSpPr/>
          <p:nvPr/>
        </p:nvCxnSpPr>
        <p:spPr>
          <a:xfrm>
            <a:off x="3965448" y="3729419"/>
            <a:ext cx="4261104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1">
            <a:extLst>
              <a:ext uri="{FF2B5EF4-FFF2-40B4-BE49-F238E27FC236}">
                <a16:creationId xmlns:a16="http://schemas.microsoft.com/office/drawing/2014/main" id="{88E6CBDF-79D7-11E6-0F7B-8CEED8C57BE4}"/>
              </a:ext>
            </a:extLst>
          </p:cNvPr>
          <p:cNvSpPr txBox="1">
            <a:spLocks/>
          </p:cNvSpPr>
          <p:nvPr/>
        </p:nvSpPr>
        <p:spPr>
          <a:xfrm>
            <a:off x="1524000" y="3531827"/>
            <a:ext cx="9144000" cy="11127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5400" b="1" dirty="0">
              <a:ea typeface="AppleGothic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8879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767AB2-0DD7-C654-0CFF-30993479A92A}"/>
              </a:ext>
            </a:extLst>
          </p:cNvPr>
          <p:cNvSpPr/>
          <p:nvPr/>
        </p:nvSpPr>
        <p:spPr>
          <a:xfrm>
            <a:off x="9485870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EBB968-E72D-E053-9B45-E0832AD2905E}"/>
              </a:ext>
            </a:extLst>
          </p:cNvPr>
          <p:cNvSpPr/>
          <p:nvPr/>
        </p:nvSpPr>
        <p:spPr>
          <a:xfrm>
            <a:off x="11417643" y="5872323"/>
            <a:ext cx="774357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C1E288A0-D0F3-9AE0-72D4-C5E559DFFB5A}"/>
              </a:ext>
            </a:extLst>
          </p:cNvPr>
          <p:cNvSpPr/>
          <p:nvPr/>
        </p:nvSpPr>
        <p:spPr>
          <a:xfrm>
            <a:off x="-1" y="1120260"/>
            <a:ext cx="152400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8F28BFD-335B-0BD3-414A-61A295B874EB}"/>
              </a:ext>
            </a:extLst>
          </p:cNvPr>
          <p:cNvSpPr txBox="1"/>
          <p:nvPr/>
        </p:nvSpPr>
        <p:spPr>
          <a:xfrm>
            <a:off x="1693101" y="1441536"/>
            <a:ext cx="8805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OBSAH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4814D90-C7B1-C1E4-359F-EB6FA3DEC4F5}"/>
              </a:ext>
            </a:extLst>
          </p:cNvPr>
          <p:cNvSpPr txBox="1"/>
          <p:nvPr/>
        </p:nvSpPr>
        <p:spPr>
          <a:xfrm>
            <a:off x="1693101" y="2709757"/>
            <a:ext cx="8805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představení společnosti</a:t>
            </a:r>
            <a:endParaRPr lang="cs-CZ" sz="14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51ACCA7-734F-7AA4-CB84-CB5784D71BC3}"/>
              </a:ext>
            </a:extLst>
          </p:cNvPr>
          <p:cNvSpPr txBox="1"/>
          <p:nvPr/>
        </p:nvSpPr>
        <p:spPr>
          <a:xfrm>
            <a:off x="1693101" y="3530644"/>
            <a:ext cx="8805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vykonávané činnosti</a:t>
            </a:r>
            <a:endParaRPr lang="cs-CZ" sz="14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B7C0833-F651-B4F5-5B5D-61F75F0276D1}"/>
              </a:ext>
            </a:extLst>
          </p:cNvPr>
          <p:cNvSpPr txBox="1"/>
          <p:nvPr/>
        </p:nvSpPr>
        <p:spPr>
          <a:xfrm>
            <a:off x="1693101" y="4366953"/>
            <a:ext cx="8805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zhodnocení praxe</a:t>
            </a:r>
            <a:endParaRPr lang="cs-CZ" sz="1400" dirty="0"/>
          </a:p>
        </p:txBody>
      </p: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66D8B24A-05B0-5DB4-FA7C-EE7E4F1AD117}"/>
              </a:ext>
            </a:extLst>
          </p:cNvPr>
          <p:cNvCxnSpPr>
            <a:cxnSpLocks/>
          </p:cNvCxnSpPr>
          <p:nvPr/>
        </p:nvCxnSpPr>
        <p:spPr>
          <a:xfrm>
            <a:off x="5055776" y="2131841"/>
            <a:ext cx="2130552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>
            <a:extLst>
              <a:ext uri="{FF2B5EF4-FFF2-40B4-BE49-F238E27FC236}">
                <a16:creationId xmlns:a16="http://schemas.microsoft.com/office/drawing/2014/main" id="{463AF436-2F80-7CBF-D889-7690504AFE56}"/>
              </a:ext>
            </a:extLst>
          </p:cNvPr>
          <p:cNvSpPr>
            <a:spLocks noChangeAspect="1"/>
          </p:cNvSpPr>
          <p:nvPr/>
        </p:nvSpPr>
        <p:spPr>
          <a:xfrm>
            <a:off x="4174303" y="2917029"/>
            <a:ext cx="144000" cy="1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52D285F6-A541-6B6E-053B-3F325DD42C3D}"/>
              </a:ext>
            </a:extLst>
          </p:cNvPr>
          <p:cNvSpPr>
            <a:spLocks noChangeAspect="1"/>
          </p:cNvSpPr>
          <p:nvPr/>
        </p:nvSpPr>
        <p:spPr>
          <a:xfrm>
            <a:off x="4405985" y="3757832"/>
            <a:ext cx="144000" cy="1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2D7FB20B-E56B-0E05-154C-308B8645BFFF}"/>
              </a:ext>
            </a:extLst>
          </p:cNvPr>
          <p:cNvSpPr>
            <a:spLocks noChangeAspect="1"/>
          </p:cNvSpPr>
          <p:nvPr/>
        </p:nvSpPr>
        <p:spPr>
          <a:xfrm>
            <a:off x="4599193" y="4593346"/>
            <a:ext cx="144000" cy="14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515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767AB2-0DD7-C654-0CFF-30993479A92A}"/>
              </a:ext>
            </a:extLst>
          </p:cNvPr>
          <p:cNvSpPr/>
          <p:nvPr/>
        </p:nvSpPr>
        <p:spPr>
          <a:xfrm>
            <a:off x="9485870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EBB968-E72D-E053-9B45-E0832AD2905E}"/>
              </a:ext>
            </a:extLst>
          </p:cNvPr>
          <p:cNvSpPr/>
          <p:nvPr/>
        </p:nvSpPr>
        <p:spPr>
          <a:xfrm>
            <a:off x="11417643" y="5867832"/>
            <a:ext cx="774357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A02F5C3-15A3-2033-D620-DBFE41743678}"/>
              </a:ext>
            </a:extLst>
          </p:cNvPr>
          <p:cNvSpPr/>
          <p:nvPr/>
        </p:nvSpPr>
        <p:spPr>
          <a:xfrm>
            <a:off x="-5903496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PŘEDSTAVENÍ SPOLEČNOSTI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8975C46E-30E2-22B7-6E1D-1F4C9C14374C}"/>
              </a:ext>
            </a:extLst>
          </p:cNvPr>
          <p:cNvSpPr/>
          <p:nvPr/>
        </p:nvSpPr>
        <p:spPr>
          <a:xfrm>
            <a:off x="-1" y="1120260"/>
            <a:ext cx="152400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Grafický objekt 16" descr="Cestování se souvislou výplní">
            <a:extLst>
              <a:ext uri="{FF2B5EF4-FFF2-40B4-BE49-F238E27FC236}">
                <a16:creationId xmlns:a16="http://schemas.microsoft.com/office/drawing/2014/main" id="{1805CF31-7F4B-8D91-2657-65D4FD431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14011" y="6331272"/>
            <a:ext cx="419493" cy="419493"/>
          </a:xfrm>
          <a:prstGeom prst="rect">
            <a:avLst/>
          </a:prstGeom>
        </p:spPr>
      </p:pic>
      <p:pic>
        <p:nvPicPr>
          <p:cNvPr id="1026" name="Picture 2" descr="CK Roslo | Poznávací a pobytové zájezdy s odjezdem z Českých Budějovic">
            <a:extLst>
              <a:ext uri="{FF2B5EF4-FFF2-40B4-BE49-F238E27FC236}">
                <a16:creationId xmlns:a16="http://schemas.microsoft.com/office/drawing/2014/main" id="{7DAAA63B-2527-B3C4-96BD-F1B54B942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605" y="159018"/>
            <a:ext cx="2610899" cy="96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>
            <a:extLst>
              <a:ext uri="{FF2B5EF4-FFF2-40B4-BE49-F238E27FC236}">
                <a16:creationId xmlns:a16="http://schemas.microsoft.com/office/drawing/2014/main" id="{C7ECF61A-1F98-D084-54B0-2FFDCB565970}"/>
              </a:ext>
            </a:extLst>
          </p:cNvPr>
          <p:cNvGrpSpPr/>
          <p:nvPr/>
        </p:nvGrpSpPr>
        <p:grpSpPr>
          <a:xfrm>
            <a:off x="1756780" y="1975315"/>
            <a:ext cx="5414289" cy="461665"/>
            <a:chOff x="1756780" y="1975315"/>
            <a:chExt cx="5414289" cy="461665"/>
          </a:xfrm>
        </p:grpSpPr>
        <p:sp>
          <p:nvSpPr>
            <p:cNvPr id="2" name="Obdélník 1">
              <a:extLst>
                <a:ext uri="{FF2B5EF4-FFF2-40B4-BE49-F238E27FC236}">
                  <a16:creationId xmlns:a16="http://schemas.microsoft.com/office/drawing/2014/main" id="{16C0E9B9-AA94-F959-5E55-BAB9DD3EF8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TextovéPole 2">
              <a:extLst>
                <a:ext uri="{FF2B5EF4-FFF2-40B4-BE49-F238E27FC236}">
                  <a16:creationId xmlns:a16="http://schemas.microsoft.com/office/drawing/2014/main" id="{E5A133DA-6958-86C4-E326-D71B3EDB0F26}"/>
                </a:ext>
              </a:extLst>
            </p:cNvPr>
            <p:cNvSpPr txBox="1"/>
            <p:nvPr/>
          </p:nvSpPr>
          <p:spPr>
            <a:xfrm>
              <a:off x="1900780" y="1975315"/>
              <a:ext cx="52702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cestovní kancelář v Českých Budějovicích</a:t>
              </a:r>
            </a:p>
          </p:txBody>
        </p:sp>
      </p:grpSp>
      <p:grpSp>
        <p:nvGrpSpPr>
          <p:cNvPr id="9" name="Skupina 8">
            <a:extLst>
              <a:ext uri="{FF2B5EF4-FFF2-40B4-BE49-F238E27FC236}">
                <a16:creationId xmlns:a16="http://schemas.microsoft.com/office/drawing/2014/main" id="{10F99EC2-921C-7088-36C4-6004ADFA5A7C}"/>
              </a:ext>
            </a:extLst>
          </p:cNvPr>
          <p:cNvGrpSpPr/>
          <p:nvPr/>
        </p:nvGrpSpPr>
        <p:grpSpPr>
          <a:xfrm>
            <a:off x="1756780" y="2484529"/>
            <a:ext cx="2915721" cy="461665"/>
            <a:chOff x="1756780" y="1975315"/>
            <a:chExt cx="2915721" cy="461665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FA2AFE59-9B10-7C99-292E-D3E0F343DC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7A266297-960C-325A-BB25-57C711035EF6}"/>
                </a:ext>
              </a:extLst>
            </p:cNvPr>
            <p:cNvSpPr txBox="1"/>
            <p:nvPr/>
          </p:nvSpPr>
          <p:spPr>
            <a:xfrm>
              <a:off x="1900780" y="1975315"/>
              <a:ext cx="2771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založena v roce 1996</a:t>
              </a:r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E69BF07C-312B-B684-B05A-5DEB955B1673}"/>
              </a:ext>
            </a:extLst>
          </p:cNvPr>
          <p:cNvGrpSpPr/>
          <p:nvPr/>
        </p:nvGrpSpPr>
        <p:grpSpPr>
          <a:xfrm>
            <a:off x="1759625" y="3043442"/>
            <a:ext cx="5293167" cy="461665"/>
            <a:chOff x="1756780" y="1975315"/>
            <a:chExt cx="5293167" cy="461665"/>
          </a:xfrm>
        </p:grpSpPr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7D131E4D-2745-A98B-16C3-A469E65742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07CA9518-182C-AC3D-3011-67204E79A2E7}"/>
                </a:ext>
              </a:extLst>
            </p:cNvPr>
            <p:cNvSpPr txBox="1"/>
            <p:nvPr/>
          </p:nvSpPr>
          <p:spPr>
            <a:xfrm>
              <a:off x="1900780" y="1975315"/>
              <a:ext cx="51491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partner cestovní kanceláře </a:t>
              </a:r>
              <a:r>
                <a:rPr lang="cs-CZ" sz="2400" dirty="0" err="1"/>
                <a:t>Neckermann</a:t>
              </a:r>
              <a:endParaRPr lang="cs-CZ" sz="2400" dirty="0"/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6551321F-D7A8-1277-4866-1DB3AFC59237}"/>
              </a:ext>
            </a:extLst>
          </p:cNvPr>
          <p:cNvGrpSpPr/>
          <p:nvPr/>
        </p:nvGrpSpPr>
        <p:grpSpPr>
          <a:xfrm>
            <a:off x="1756780" y="3601229"/>
            <a:ext cx="4816369" cy="461665"/>
            <a:chOff x="1756780" y="1975315"/>
            <a:chExt cx="4816369" cy="461665"/>
          </a:xfrm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3D4F4986-29DE-4A54-4960-5FC0B0E78D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9F455ECC-E2A0-F658-D703-0498446A1344}"/>
                </a:ext>
              </a:extLst>
            </p:cNvPr>
            <p:cNvSpPr txBox="1"/>
            <p:nvPr/>
          </p:nvSpPr>
          <p:spPr>
            <a:xfrm>
              <a:off x="1900780" y="1975315"/>
              <a:ext cx="4672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nejvíce jednodenní poznávací výlety</a:t>
              </a:r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C6EB1BA0-B578-ED36-9A02-B44A8E10D0A9}"/>
              </a:ext>
            </a:extLst>
          </p:cNvPr>
          <p:cNvGrpSpPr/>
          <p:nvPr/>
        </p:nvGrpSpPr>
        <p:grpSpPr>
          <a:xfrm>
            <a:off x="1756780" y="4159016"/>
            <a:ext cx="9030087" cy="461665"/>
            <a:chOff x="1756780" y="1975315"/>
            <a:chExt cx="9030087" cy="461665"/>
          </a:xfrm>
        </p:grpSpPr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904D0813-F984-1B5D-0C01-FA17D9ECCC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>
              <a:extLst>
                <a:ext uri="{FF2B5EF4-FFF2-40B4-BE49-F238E27FC236}">
                  <a16:creationId xmlns:a16="http://schemas.microsoft.com/office/drawing/2014/main" id="{2EFFFAAE-57D6-C5AE-97D5-D1C5ED71D0F8}"/>
                </a:ext>
              </a:extLst>
            </p:cNvPr>
            <p:cNvSpPr txBox="1"/>
            <p:nvPr/>
          </p:nvSpPr>
          <p:spPr>
            <a:xfrm>
              <a:off x="1900780" y="1975315"/>
              <a:ext cx="888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vícedenní poznávací zájezdy, lázeňské pobyty, letecké exotické zájezdy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838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00023 L -0.15859 0.00023 " pathEditMode="relative" ptsTypes="AA"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12 -0.00023 L -2.70833E-6 2.96296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11107 4.81481E-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846 0 " pathEditMode="relative" ptsTypes="AA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A02F5C3-15A3-2033-D620-DBFE41743678}"/>
              </a:ext>
            </a:extLst>
          </p:cNvPr>
          <p:cNvSpPr/>
          <p:nvPr/>
        </p:nvSpPr>
        <p:spPr>
          <a:xfrm>
            <a:off x="-5903496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PŘEDSTAVENÍ SPOLEČNOSTI</a:t>
            </a:r>
          </a:p>
        </p:txBody>
      </p:sp>
      <p:pic>
        <p:nvPicPr>
          <p:cNvPr id="8" name="Grafický objekt 7" descr="Kontrolní seznam se souvislou výplní">
            <a:extLst>
              <a:ext uri="{FF2B5EF4-FFF2-40B4-BE49-F238E27FC236}">
                <a16:creationId xmlns:a16="http://schemas.microsoft.com/office/drawing/2014/main" id="{87510E05-1D1D-83D9-F563-6A7B6D448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08736" y="6353987"/>
            <a:ext cx="360000" cy="360000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DB4B8F5F-969C-6D88-186A-F5B63B3965DF}"/>
              </a:ext>
            </a:extLst>
          </p:cNvPr>
          <p:cNvGrpSpPr/>
          <p:nvPr/>
        </p:nvGrpSpPr>
        <p:grpSpPr>
          <a:xfrm>
            <a:off x="1756780" y="1975316"/>
            <a:ext cx="9851956" cy="830997"/>
            <a:chOff x="1756780" y="1975316"/>
            <a:chExt cx="9851956" cy="830997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EF137D3D-8EF4-FA59-FCC1-92EB76708A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1F897506-EEB7-FDB5-CB89-77955B13BA72}"/>
                </a:ext>
              </a:extLst>
            </p:cNvPr>
            <p:cNvSpPr txBox="1"/>
            <p:nvPr/>
          </p:nvSpPr>
          <p:spPr>
            <a:xfrm>
              <a:off x="1900780" y="1975316"/>
              <a:ext cx="97079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/>
                <a:t>seznámení se s majitelem a kolegy, s BOZP a PO společnosti a pracovním prostředím</a:t>
              </a:r>
            </a:p>
          </p:txBody>
        </p:sp>
      </p:grp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5428B3E0-C6A2-2C07-D883-28A003961D73}"/>
              </a:ext>
            </a:extLst>
          </p:cNvPr>
          <p:cNvGrpSpPr/>
          <p:nvPr/>
        </p:nvGrpSpPr>
        <p:grpSpPr>
          <a:xfrm>
            <a:off x="1756780" y="2813950"/>
            <a:ext cx="5724630" cy="461665"/>
            <a:chOff x="1756780" y="1975315"/>
            <a:chExt cx="5724630" cy="461665"/>
          </a:xfrm>
        </p:grpSpPr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A55E0E57-F05C-8B14-DD00-B418FA5334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9AF42AD5-35B1-DBAD-5BA8-44AD2AA605D7}"/>
                </a:ext>
              </a:extLst>
            </p:cNvPr>
            <p:cNvSpPr txBox="1"/>
            <p:nvPr/>
          </p:nvSpPr>
          <p:spPr>
            <a:xfrm>
              <a:off x="1900780" y="1975315"/>
              <a:ext cx="5580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třídění starých dokumentů a jejich skartace</a:t>
              </a:r>
            </a:p>
          </p:txBody>
        </p:sp>
      </p:grp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DDFED03C-E9F9-2A0E-0DAF-8ABEEDE72EA1}"/>
              </a:ext>
            </a:extLst>
          </p:cNvPr>
          <p:cNvGrpSpPr/>
          <p:nvPr/>
        </p:nvGrpSpPr>
        <p:grpSpPr>
          <a:xfrm>
            <a:off x="1756780" y="3429000"/>
            <a:ext cx="9158712" cy="461665"/>
            <a:chOff x="1756780" y="1975315"/>
            <a:chExt cx="9158712" cy="461665"/>
          </a:xfrm>
        </p:grpSpPr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8FA21AB9-5571-2E22-653C-EAECC2E4B1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B84C0882-AB28-A0F8-D63C-CEB20E1F8045}"/>
                </a:ext>
              </a:extLst>
            </p:cNvPr>
            <p:cNvSpPr txBox="1"/>
            <p:nvPr/>
          </p:nvSpPr>
          <p:spPr>
            <a:xfrm>
              <a:off x="1900780" y="1975315"/>
              <a:ext cx="90147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třídění, řazení a zakládání smluv o zájezdu, cestovním pojištění a faktur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56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412 7.40741E-7 L 2.70833E-6 4.44444E-6 " pathEditMode="relative" rAng="0" ptsTypes="AA">
                                      <p:cBhvr>
                                        <p:cTn id="6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412 -0.00023 L -2.70833E-6 2.96296E-6 " pathEditMode="relative" rAng="0" ptsTypes="AA">
                                      <p:cBhvr>
                                        <p:cTn id="9" dur="1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26B4D706-6267-F21A-AFEE-5C7850ED27F0}"/>
              </a:ext>
            </a:extLst>
          </p:cNvPr>
          <p:cNvGrpSpPr/>
          <p:nvPr/>
        </p:nvGrpSpPr>
        <p:grpSpPr>
          <a:xfrm>
            <a:off x="1756780" y="1975315"/>
            <a:ext cx="4523982" cy="461665"/>
            <a:chOff x="1756780" y="1975315"/>
            <a:chExt cx="4523982" cy="461665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CF765FE8-38A4-0328-F5A6-B7BE857047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28F43145-9671-0AC4-DA52-F0648033CBE3}"/>
                </a:ext>
              </a:extLst>
            </p:cNvPr>
            <p:cNvSpPr txBox="1"/>
            <p:nvPr/>
          </p:nvSpPr>
          <p:spPr>
            <a:xfrm>
              <a:off x="1900780" y="1975315"/>
              <a:ext cx="43799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tvorba průvodcovských materiálů</a:t>
              </a: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F6CCDF1B-F1FA-126D-3157-7653987540CF}"/>
              </a:ext>
            </a:extLst>
          </p:cNvPr>
          <p:cNvGrpSpPr/>
          <p:nvPr/>
        </p:nvGrpSpPr>
        <p:grpSpPr>
          <a:xfrm>
            <a:off x="2323070" y="2509094"/>
            <a:ext cx="3614117" cy="461665"/>
            <a:chOff x="1756780" y="1975315"/>
            <a:chExt cx="3614117" cy="461665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60979C67-1EA5-5C3A-238E-BAAD3E09B8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868E6ECB-1389-4304-4868-42E5BAED59D2}"/>
                </a:ext>
              </a:extLst>
            </p:cNvPr>
            <p:cNvSpPr txBox="1"/>
            <p:nvPr/>
          </p:nvSpPr>
          <p:spPr>
            <a:xfrm>
              <a:off x="1900780" y="1975315"/>
              <a:ext cx="34701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program na jednotlivé dny</a:t>
              </a:r>
            </a:p>
          </p:txBody>
        </p:sp>
      </p:grpSp>
      <p:grpSp>
        <p:nvGrpSpPr>
          <p:cNvPr id="37" name="Skupina 36">
            <a:extLst>
              <a:ext uri="{FF2B5EF4-FFF2-40B4-BE49-F238E27FC236}">
                <a16:creationId xmlns:a16="http://schemas.microsoft.com/office/drawing/2014/main" id="{078EDEC9-653F-AD05-7DF2-1B5B47B8957F}"/>
              </a:ext>
            </a:extLst>
          </p:cNvPr>
          <p:cNvGrpSpPr/>
          <p:nvPr/>
        </p:nvGrpSpPr>
        <p:grpSpPr>
          <a:xfrm>
            <a:off x="2323070" y="3129592"/>
            <a:ext cx="6316267" cy="461665"/>
            <a:chOff x="1756780" y="1975315"/>
            <a:chExt cx="6316267" cy="461665"/>
          </a:xfrm>
        </p:grpSpPr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4DA9F49C-0146-F0AE-1F7E-E7C570D2E8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956A6155-49DB-97E5-E54B-090067DFE423}"/>
                </a:ext>
              </a:extLst>
            </p:cNvPr>
            <p:cNvSpPr txBox="1"/>
            <p:nvPr/>
          </p:nvSpPr>
          <p:spPr>
            <a:xfrm>
              <a:off x="1900780" y="1975315"/>
              <a:ext cx="61722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seznamy účastníků, zasedací pořádky a itineráře</a:t>
              </a:r>
            </a:p>
          </p:txBody>
        </p: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6EFC4FBD-6020-01CE-55CB-22E40D949011}"/>
              </a:ext>
            </a:extLst>
          </p:cNvPr>
          <p:cNvGrpSpPr/>
          <p:nvPr/>
        </p:nvGrpSpPr>
        <p:grpSpPr>
          <a:xfrm>
            <a:off x="1756780" y="3750090"/>
            <a:ext cx="5462444" cy="461665"/>
            <a:chOff x="1756780" y="1975315"/>
            <a:chExt cx="5462444" cy="461665"/>
          </a:xfrm>
        </p:grpSpPr>
        <p:sp>
          <p:nvSpPr>
            <p:cNvPr id="41" name="Obdélník 40">
              <a:extLst>
                <a:ext uri="{FF2B5EF4-FFF2-40B4-BE49-F238E27FC236}">
                  <a16:creationId xmlns:a16="http://schemas.microsoft.com/office/drawing/2014/main" id="{025306AB-D983-2F0C-C3FA-EBE7D69B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52ADBBDC-3C47-3C07-D765-BB4F5A7A1BB6}"/>
                </a:ext>
              </a:extLst>
            </p:cNvPr>
            <p:cNvSpPr txBox="1"/>
            <p:nvPr/>
          </p:nvSpPr>
          <p:spPr>
            <a:xfrm>
              <a:off x="1900780" y="1975315"/>
              <a:ext cx="53184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vyhledávání informací k daným zájezdům</a:t>
              </a:r>
            </a:p>
          </p:txBody>
        </p:sp>
      </p:grpSp>
      <p:grpSp>
        <p:nvGrpSpPr>
          <p:cNvPr id="43" name="Skupina 42">
            <a:extLst>
              <a:ext uri="{FF2B5EF4-FFF2-40B4-BE49-F238E27FC236}">
                <a16:creationId xmlns:a16="http://schemas.microsoft.com/office/drawing/2014/main" id="{DAF030EA-89B0-F10C-32DF-5AD01CA3C3FA}"/>
              </a:ext>
            </a:extLst>
          </p:cNvPr>
          <p:cNvGrpSpPr/>
          <p:nvPr/>
        </p:nvGrpSpPr>
        <p:grpSpPr>
          <a:xfrm>
            <a:off x="2323070" y="4370588"/>
            <a:ext cx="7096865" cy="461665"/>
            <a:chOff x="1756780" y="1975315"/>
            <a:chExt cx="7096865" cy="461665"/>
          </a:xfrm>
        </p:grpSpPr>
        <p:sp>
          <p:nvSpPr>
            <p:cNvPr id="44" name="Obdélník 43">
              <a:extLst>
                <a:ext uri="{FF2B5EF4-FFF2-40B4-BE49-F238E27FC236}">
                  <a16:creationId xmlns:a16="http://schemas.microsoft.com/office/drawing/2014/main" id="{6783F5DD-03BA-EE51-02AB-3237CA288A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TextovéPole 44">
              <a:extLst>
                <a:ext uri="{FF2B5EF4-FFF2-40B4-BE49-F238E27FC236}">
                  <a16:creationId xmlns:a16="http://schemas.microsoft.com/office/drawing/2014/main" id="{576787D4-6FE4-1ACC-9291-475C8BF47FE0}"/>
                </a:ext>
              </a:extLst>
            </p:cNvPr>
            <p:cNvSpPr txBox="1"/>
            <p:nvPr/>
          </p:nvSpPr>
          <p:spPr>
            <a:xfrm>
              <a:off x="1900780" y="1975315"/>
              <a:ext cx="69528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ubytování, ceny vstupů a veřejné dopravy v dané zemi</a:t>
              </a:r>
            </a:p>
          </p:txBody>
        </p:sp>
      </p:grpSp>
      <p:pic>
        <p:nvPicPr>
          <p:cNvPr id="46" name="Grafický objekt 45" descr="Lupa se souvislou výplní">
            <a:extLst>
              <a:ext uri="{FF2B5EF4-FFF2-40B4-BE49-F238E27FC236}">
                <a16:creationId xmlns:a16="http://schemas.microsoft.com/office/drawing/2014/main" id="{26A5CB5C-0D92-BC61-F393-7DB386500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73023" y="6350062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79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26B4D706-6267-F21A-AFEE-5C7850ED27F0}"/>
              </a:ext>
            </a:extLst>
          </p:cNvPr>
          <p:cNvGrpSpPr/>
          <p:nvPr/>
        </p:nvGrpSpPr>
        <p:grpSpPr>
          <a:xfrm>
            <a:off x="1756780" y="1975315"/>
            <a:ext cx="3625722" cy="461665"/>
            <a:chOff x="1756780" y="1975315"/>
            <a:chExt cx="3625722" cy="461665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CF765FE8-38A4-0328-F5A6-B7BE857047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28F43145-9671-0AC4-DA52-F0648033CBE3}"/>
                </a:ext>
              </a:extLst>
            </p:cNvPr>
            <p:cNvSpPr txBox="1"/>
            <p:nvPr/>
          </p:nvSpPr>
          <p:spPr>
            <a:xfrm>
              <a:off x="1900780" y="1975315"/>
              <a:ext cx="34817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prodej a rezervace zájezdů</a:t>
              </a:r>
            </a:p>
          </p:txBody>
        </p:sp>
      </p:grpSp>
      <p:grpSp>
        <p:nvGrpSpPr>
          <p:cNvPr id="4" name="Skupina 3">
            <a:extLst>
              <a:ext uri="{FF2B5EF4-FFF2-40B4-BE49-F238E27FC236}">
                <a16:creationId xmlns:a16="http://schemas.microsoft.com/office/drawing/2014/main" id="{9DD8A9FD-B2C9-D82F-228C-7383AF4F8516}"/>
              </a:ext>
            </a:extLst>
          </p:cNvPr>
          <p:cNvGrpSpPr/>
          <p:nvPr/>
        </p:nvGrpSpPr>
        <p:grpSpPr>
          <a:xfrm>
            <a:off x="2323070" y="2509094"/>
            <a:ext cx="7351294" cy="461665"/>
            <a:chOff x="1756780" y="1975315"/>
            <a:chExt cx="7351294" cy="461665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86865CBE-0698-E68D-1107-F3C9A83D24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36434217-F5B6-192F-34B9-4F7419F136F1}"/>
                </a:ext>
              </a:extLst>
            </p:cNvPr>
            <p:cNvSpPr txBox="1"/>
            <p:nvPr/>
          </p:nvSpPr>
          <p:spPr>
            <a:xfrm>
              <a:off x="1900780" y="1975315"/>
              <a:ext cx="72072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vyřizování e-mailů a telefonátů, komunikace s dalšími CK</a:t>
              </a:r>
            </a:p>
          </p:txBody>
        </p: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3CD2DBE0-885A-819C-F0EE-8F9D43F07FA1}"/>
              </a:ext>
            </a:extLst>
          </p:cNvPr>
          <p:cNvGrpSpPr/>
          <p:nvPr/>
        </p:nvGrpSpPr>
        <p:grpSpPr>
          <a:xfrm>
            <a:off x="2323070" y="3129592"/>
            <a:ext cx="4291097" cy="461665"/>
            <a:chOff x="1756780" y="1975315"/>
            <a:chExt cx="4291097" cy="461665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AF3944CF-8A1A-A861-B16A-8E490C6FE1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E11EBA80-6E07-1317-1CB0-E7D9A1BBA3F9}"/>
                </a:ext>
              </a:extLst>
            </p:cNvPr>
            <p:cNvSpPr txBox="1"/>
            <p:nvPr/>
          </p:nvSpPr>
          <p:spPr>
            <a:xfrm>
              <a:off x="1900780" y="1975315"/>
              <a:ext cx="41470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sjednávání cestovního pojištění</a:t>
              </a:r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5FD7A23-62DE-28A1-A266-3C66E1AA32B9}"/>
              </a:ext>
            </a:extLst>
          </p:cNvPr>
          <p:cNvGrpSpPr/>
          <p:nvPr/>
        </p:nvGrpSpPr>
        <p:grpSpPr>
          <a:xfrm>
            <a:off x="2323070" y="3750090"/>
            <a:ext cx="5133186" cy="461665"/>
            <a:chOff x="1756780" y="1975315"/>
            <a:chExt cx="5133186" cy="461665"/>
          </a:xfrm>
        </p:grpSpPr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F23EED5C-0490-DB52-557A-2D2D58FE4A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B2B925CA-6E40-387D-A809-E5C7D3DD8D4E}"/>
                </a:ext>
              </a:extLst>
            </p:cNvPr>
            <p:cNvSpPr txBox="1"/>
            <p:nvPr/>
          </p:nvSpPr>
          <p:spPr>
            <a:xfrm>
              <a:off x="1900780" y="1975315"/>
              <a:ext cx="49891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sledování zaplacení vystavených faktur</a:t>
              </a:r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BED07271-8C00-ABC4-7505-8FC1672A2768}"/>
              </a:ext>
            </a:extLst>
          </p:cNvPr>
          <p:cNvGrpSpPr/>
          <p:nvPr/>
        </p:nvGrpSpPr>
        <p:grpSpPr>
          <a:xfrm>
            <a:off x="1756780" y="5586390"/>
            <a:ext cx="8869787" cy="461665"/>
            <a:chOff x="1756780" y="1975315"/>
            <a:chExt cx="8869787" cy="461665"/>
          </a:xfrm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03242F3F-2133-4C2E-3377-7E43120C65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CBCBAAD6-5430-044F-23FA-55C6F424F6FF}"/>
                </a:ext>
              </a:extLst>
            </p:cNvPr>
            <p:cNvSpPr txBox="1"/>
            <p:nvPr/>
          </p:nvSpPr>
          <p:spPr>
            <a:xfrm>
              <a:off x="1900780" y="1975315"/>
              <a:ext cx="8725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výpis peněžních toků týkajících se cestovního pojištění za daný měsíc</a:t>
              </a:r>
            </a:p>
          </p:txBody>
        </p: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EC790804-2F98-1A62-0327-CC223BC38848}"/>
              </a:ext>
            </a:extLst>
          </p:cNvPr>
          <p:cNvGrpSpPr/>
          <p:nvPr/>
        </p:nvGrpSpPr>
        <p:grpSpPr>
          <a:xfrm>
            <a:off x="2323070" y="4370588"/>
            <a:ext cx="5142484" cy="461665"/>
            <a:chOff x="1756780" y="1975315"/>
            <a:chExt cx="5142484" cy="461665"/>
          </a:xfrm>
        </p:grpSpPr>
        <p:sp>
          <p:nvSpPr>
            <p:cNvPr id="26" name="Obdélník 25">
              <a:extLst>
                <a:ext uri="{FF2B5EF4-FFF2-40B4-BE49-F238E27FC236}">
                  <a16:creationId xmlns:a16="http://schemas.microsoft.com/office/drawing/2014/main" id="{96E80883-361D-0176-927F-F674552724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TextovéPole 26">
              <a:extLst>
                <a:ext uri="{FF2B5EF4-FFF2-40B4-BE49-F238E27FC236}">
                  <a16:creationId xmlns:a16="http://schemas.microsoft.com/office/drawing/2014/main" id="{1622ABA8-75E4-F75E-7083-4601DB6C0DFA}"/>
                </a:ext>
              </a:extLst>
            </p:cNvPr>
            <p:cNvSpPr txBox="1"/>
            <p:nvPr/>
          </p:nvSpPr>
          <p:spPr>
            <a:xfrm>
              <a:off x="1900780" y="1975315"/>
              <a:ext cx="4998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kontrola a aktualizace údajů v systému</a:t>
              </a:r>
            </a:p>
          </p:txBody>
        </p: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D0792798-05F8-7329-9F48-0C381AEFAF54}"/>
              </a:ext>
            </a:extLst>
          </p:cNvPr>
          <p:cNvGrpSpPr/>
          <p:nvPr/>
        </p:nvGrpSpPr>
        <p:grpSpPr>
          <a:xfrm>
            <a:off x="2323070" y="4965892"/>
            <a:ext cx="2503813" cy="461665"/>
            <a:chOff x="1756780" y="1975315"/>
            <a:chExt cx="2503813" cy="461665"/>
          </a:xfrm>
        </p:grpSpPr>
        <p:sp>
          <p:nvSpPr>
            <p:cNvPr id="29" name="Obdélník 28">
              <a:extLst>
                <a:ext uri="{FF2B5EF4-FFF2-40B4-BE49-F238E27FC236}">
                  <a16:creationId xmlns:a16="http://schemas.microsoft.com/office/drawing/2014/main" id="{4C4B172C-FFA7-ABD2-AB91-EFE584276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TextovéPole 29">
              <a:extLst>
                <a:ext uri="{FF2B5EF4-FFF2-40B4-BE49-F238E27FC236}">
                  <a16:creationId xmlns:a16="http://schemas.microsoft.com/office/drawing/2014/main" id="{80D2A929-490E-20BF-B876-79A53CDEAD2E}"/>
                </a:ext>
              </a:extLst>
            </p:cNvPr>
            <p:cNvSpPr txBox="1"/>
            <p:nvPr/>
          </p:nvSpPr>
          <p:spPr>
            <a:xfrm>
              <a:off x="1900780" y="1975315"/>
              <a:ext cx="23598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prodej vstupenek</a:t>
              </a:r>
            </a:p>
          </p:txBody>
        </p:sp>
      </p:grpSp>
      <p:pic>
        <p:nvPicPr>
          <p:cNvPr id="31" name="Grafický objekt 30" descr="Potřesení rukou se souvislou výplní">
            <a:extLst>
              <a:ext uri="{FF2B5EF4-FFF2-40B4-BE49-F238E27FC236}">
                <a16:creationId xmlns:a16="http://schemas.microsoft.com/office/drawing/2014/main" id="{99F96B7A-C10C-2DE9-9B19-9C020AFC6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34126" y="6284436"/>
            <a:ext cx="504000" cy="504000"/>
          </a:xfrm>
          <a:prstGeom prst="rect">
            <a:avLst/>
          </a:prstGeom>
        </p:spPr>
      </p:pic>
      <p:sp>
        <p:nvSpPr>
          <p:cNvPr id="32" name="TextovéPole 31">
            <a:extLst>
              <a:ext uri="{FF2B5EF4-FFF2-40B4-BE49-F238E27FC236}">
                <a16:creationId xmlns:a16="http://schemas.microsoft.com/office/drawing/2014/main" id="{65DFA3FE-3B78-0A51-1143-6CA681D6E78A}"/>
              </a:ext>
            </a:extLst>
          </p:cNvPr>
          <p:cNvSpPr txBox="1"/>
          <p:nvPr/>
        </p:nvSpPr>
        <p:spPr>
          <a:xfrm>
            <a:off x="1102729" y="1466864"/>
            <a:ext cx="1292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FINANCE</a:t>
            </a:r>
          </a:p>
        </p:txBody>
      </p:sp>
    </p:spTree>
    <p:extLst>
      <p:ext uri="{BB962C8B-B14F-4D97-AF65-F5344CB8AC3E}">
        <p14:creationId xmlns:p14="http://schemas.microsoft.com/office/powerpoint/2010/main" val="173392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5D291048-EA87-15DC-1C20-02EAFE15822C}"/>
              </a:ext>
            </a:extLst>
          </p:cNvPr>
          <p:cNvGrpSpPr/>
          <p:nvPr/>
        </p:nvGrpSpPr>
        <p:grpSpPr>
          <a:xfrm>
            <a:off x="1756780" y="1975315"/>
            <a:ext cx="5387038" cy="461665"/>
            <a:chOff x="1756780" y="1975315"/>
            <a:chExt cx="5387038" cy="461665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09A98733-A862-95BC-530E-3993183C7D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9AB1A0A4-1159-B834-3843-7B15C565DA3D}"/>
                </a:ext>
              </a:extLst>
            </p:cNvPr>
            <p:cNvSpPr txBox="1"/>
            <p:nvPr/>
          </p:nvSpPr>
          <p:spPr>
            <a:xfrm>
              <a:off x="1900780" y="1975315"/>
              <a:ext cx="52430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příprava materiálů k vyúčtování pojištění</a:t>
              </a: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271B6467-8754-3A35-D3CC-C37F3553420E}"/>
              </a:ext>
            </a:extLst>
          </p:cNvPr>
          <p:cNvGrpSpPr/>
          <p:nvPr/>
        </p:nvGrpSpPr>
        <p:grpSpPr>
          <a:xfrm>
            <a:off x="2323070" y="2509094"/>
            <a:ext cx="2815501" cy="461665"/>
            <a:chOff x="1756780" y="1975315"/>
            <a:chExt cx="2815501" cy="461665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FEC4AD62-2D93-8301-2DBC-B83134DC4C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2ECF42E2-F25D-1BC8-BAA1-89F5324E1AF6}"/>
                </a:ext>
              </a:extLst>
            </p:cNvPr>
            <p:cNvSpPr txBox="1"/>
            <p:nvPr/>
          </p:nvSpPr>
          <p:spPr>
            <a:xfrm>
              <a:off x="1900780" y="1975315"/>
              <a:ext cx="26715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vyúčtování pojištění</a:t>
              </a: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3183D194-DA40-C11F-6A7F-DC8745E0A673}"/>
              </a:ext>
            </a:extLst>
          </p:cNvPr>
          <p:cNvGrpSpPr/>
          <p:nvPr/>
        </p:nvGrpSpPr>
        <p:grpSpPr>
          <a:xfrm>
            <a:off x="1756780" y="3129592"/>
            <a:ext cx="5941164" cy="461665"/>
            <a:chOff x="1756780" y="1975315"/>
            <a:chExt cx="5941164" cy="461665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DD94229A-D1B7-4FA1-1A68-975E26FF74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19C6550A-7A97-A773-EF78-E8C799EE8109}"/>
                </a:ext>
              </a:extLst>
            </p:cNvPr>
            <p:cNvSpPr txBox="1"/>
            <p:nvPr/>
          </p:nvSpPr>
          <p:spPr>
            <a:xfrm>
              <a:off x="1900780" y="1975315"/>
              <a:ext cx="57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příprava faktur a účetních dokladů pro účetní</a:t>
              </a:r>
            </a:p>
          </p:txBody>
        </p:sp>
      </p:grpSp>
      <p:grpSp>
        <p:nvGrpSpPr>
          <p:cNvPr id="37" name="Skupina 36">
            <a:extLst>
              <a:ext uri="{FF2B5EF4-FFF2-40B4-BE49-F238E27FC236}">
                <a16:creationId xmlns:a16="http://schemas.microsoft.com/office/drawing/2014/main" id="{AC010DE2-C5E1-7A6E-B771-2964279AB6B4}"/>
              </a:ext>
            </a:extLst>
          </p:cNvPr>
          <p:cNvGrpSpPr/>
          <p:nvPr/>
        </p:nvGrpSpPr>
        <p:grpSpPr>
          <a:xfrm>
            <a:off x="1756780" y="3750203"/>
            <a:ext cx="4476020" cy="461665"/>
            <a:chOff x="1756780" y="1975315"/>
            <a:chExt cx="4476020" cy="461665"/>
          </a:xfrm>
        </p:grpSpPr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81F84177-739E-43F5-5C0A-E182C908F1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273F7FE4-3790-654C-8ECE-8CF3309F0C09}"/>
                </a:ext>
              </a:extLst>
            </p:cNvPr>
            <p:cNvSpPr txBox="1"/>
            <p:nvPr/>
          </p:nvSpPr>
          <p:spPr>
            <a:xfrm>
              <a:off x="1900780" y="1975315"/>
              <a:ext cx="43320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inventarizace pokladny v Kč i EUR</a:t>
              </a:r>
            </a:p>
          </p:txBody>
        </p: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F1BA3A06-C1E0-B317-0E1D-231133F79A29}"/>
              </a:ext>
            </a:extLst>
          </p:cNvPr>
          <p:cNvGrpSpPr/>
          <p:nvPr/>
        </p:nvGrpSpPr>
        <p:grpSpPr>
          <a:xfrm>
            <a:off x="2323070" y="4370814"/>
            <a:ext cx="3967547" cy="461665"/>
            <a:chOff x="1756780" y="1975315"/>
            <a:chExt cx="3967547" cy="461665"/>
          </a:xfrm>
        </p:grpSpPr>
        <p:sp>
          <p:nvSpPr>
            <p:cNvPr id="41" name="Obdélník 40">
              <a:extLst>
                <a:ext uri="{FF2B5EF4-FFF2-40B4-BE49-F238E27FC236}">
                  <a16:creationId xmlns:a16="http://schemas.microsoft.com/office/drawing/2014/main" id="{E51FB44D-0EF7-B9F4-BCC5-F24BEB2260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TextovéPole 41">
              <a:extLst>
                <a:ext uri="{FF2B5EF4-FFF2-40B4-BE49-F238E27FC236}">
                  <a16:creationId xmlns:a16="http://schemas.microsoft.com/office/drawing/2014/main" id="{677FBAD4-CDA8-8E40-4E1F-944B89B8B084}"/>
                </a:ext>
              </a:extLst>
            </p:cNvPr>
            <p:cNvSpPr txBox="1"/>
            <p:nvPr/>
          </p:nvSpPr>
          <p:spPr>
            <a:xfrm>
              <a:off x="1900780" y="1975315"/>
              <a:ext cx="38235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vyřizování v bance a na poště</a:t>
              </a:r>
            </a:p>
          </p:txBody>
        </p:sp>
      </p:grpSp>
      <p:pic>
        <p:nvPicPr>
          <p:cNvPr id="43" name="Grafický objekt 42" descr="Doručená pošta – zaškrtnutí se souvislou výplní">
            <a:extLst>
              <a:ext uri="{FF2B5EF4-FFF2-40B4-BE49-F238E27FC236}">
                <a16:creationId xmlns:a16="http://schemas.microsoft.com/office/drawing/2014/main" id="{637E0075-50D9-D8E1-9CB8-1F6DF4341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5346" y="6320724"/>
            <a:ext cx="432000" cy="432000"/>
          </a:xfrm>
          <a:prstGeom prst="rect">
            <a:avLst/>
          </a:prstGeom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id="{B0CEFD24-BAAC-8C17-8FFA-9FE773ECEA00}"/>
              </a:ext>
            </a:extLst>
          </p:cNvPr>
          <p:cNvSpPr txBox="1"/>
          <p:nvPr/>
        </p:nvSpPr>
        <p:spPr>
          <a:xfrm>
            <a:off x="1102729" y="1466864"/>
            <a:ext cx="1689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ÚČETNICTVÍ</a:t>
            </a:r>
          </a:p>
        </p:txBody>
      </p:sp>
    </p:spTree>
    <p:extLst>
      <p:ext uri="{BB962C8B-B14F-4D97-AF65-F5344CB8AC3E}">
        <p14:creationId xmlns:p14="http://schemas.microsoft.com/office/powerpoint/2010/main" val="2650187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A3B2B904-C04C-5551-570D-EFA44238D5E9}"/>
              </a:ext>
            </a:extLst>
          </p:cNvPr>
          <p:cNvGrpSpPr/>
          <p:nvPr/>
        </p:nvGrpSpPr>
        <p:grpSpPr>
          <a:xfrm>
            <a:off x="1756780" y="1975315"/>
            <a:ext cx="8634338" cy="461665"/>
            <a:chOff x="1756780" y="1975315"/>
            <a:chExt cx="8634338" cy="461665"/>
          </a:xfrm>
        </p:grpSpPr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4349C523-66F0-0199-6683-93C1CC1ECC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F590240D-2D9A-3BBE-C20D-10CA30D54949}"/>
                </a:ext>
              </a:extLst>
            </p:cNvPr>
            <p:cNvSpPr txBox="1"/>
            <p:nvPr/>
          </p:nvSpPr>
          <p:spPr>
            <a:xfrm>
              <a:off x="1900780" y="1975315"/>
              <a:ext cx="8490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jak CK propaguje zájezdy na webových stránkách a sociálních sítích</a:t>
              </a:r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16DB5BA7-BF0A-C4D7-32CF-9CDD2474D9BF}"/>
              </a:ext>
            </a:extLst>
          </p:cNvPr>
          <p:cNvGrpSpPr/>
          <p:nvPr/>
        </p:nvGrpSpPr>
        <p:grpSpPr>
          <a:xfrm>
            <a:off x="1756780" y="2595813"/>
            <a:ext cx="4778474" cy="461665"/>
            <a:chOff x="1756780" y="1975315"/>
            <a:chExt cx="4778474" cy="461665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56133AE8-0666-02F9-C2F9-5B812916FB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TextovéPole 32">
              <a:extLst>
                <a:ext uri="{FF2B5EF4-FFF2-40B4-BE49-F238E27FC236}">
                  <a16:creationId xmlns:a16="http://schemas.microsoft.com/office/drawing/2014/main" id="{25A21ACE-01E7-9F0B-FF4D-AC39E2D8D826}"/>
                </a:ext>
              </a:extLst>
            </p:cNvPr>
            <p:cNvSpPr txBox="1"/>
            <p:nvPr/>
          </p:nvSpPr>
          <p:spPr>
            <a:xfrm>
              <a:off x="1900780" y="1975315"/>
              <a:ext cx="46344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letáky, katalogy, brožury v kanceláři</a:t>
              </a:r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F7CB72B1-A4CF-BCF7-1F25-F6345DDE9207}"/>
              </a:ext>
            </a:extLst>
          </p:cNvPr>
          <p:cNvGrpSpPr/>
          <p:nvPr/>
        </p:nvGrpSpPr>
        <p:grpSpPr>
          <a:xfrm>
            <a:off x="2323070" y="3216311"/>
            <a:ext cx="5887432" cy="461665"/>
            <a:chOff x="1756780" y="1975315"/>
            <a:chExt cx="5887432" cy="461665"/>
          </a:xfrm>
        </p:grpSpPr>
        <p:sp>
          <p:nvSpPr>
            <p:cNvPr id="35" name="Obdélník 34">
              <a:extLst>
                <a:ext uri="{FF2B5EF4-FFF2-40B4-BE49-F238E27FC236}">
                  <a16:creationId xmlns:a16="http://schemas.microsoft.com/office/drawing/2014/main" id="{9B96EB3C-5556-7941-58D2-6902A609AC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2D6B092F-9E7D-69AB-8B28-DC494569BAC0}"/>
                </a:ext>
              </a:extLst>
            </p:cNvPr>
            <p:cNvSpPr txBox="1"/>
            <p:nvPr/>
          </p:nvSpPr>
          <p:spPr>
            <a:xfrm>
              <a:off x="1900780" y="1975315"/>
              <a:ext cx="5743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tvorba brožur a letáků a aktualizace katalogů</a:t>
              </a:r>
            </a:p>
          </p:txBody>
        </p:sp>
      </p:grpSp>
      <p:grpSp>
        <p:nvGrpSpPr>
          <p:cNvPr id="37" name="Skupina 36">
            <a:extLst>
              <a:ext uri="{FF2B5EF4-FFF2-40B4-BE49-F238E27FC236}">
                <a16:creationId xmlns:a16="http://schemas.microsoft.com/office/drawing/2014/main" id="{07E3ED32-2C40-7965-2802-39788DFF5AA5}"/>
              </a:ext>
            </a:extLst>
          </p:cNvPr>
          <p:cNvGrpSpPr/>
          <p:nvPr/>
        </p:nvGrpSpPr>
        <p:grpSpPr>
          <a:xfrm>
            <a:off x="2323070" y="3836809"/>
            <a:ext cx="6863083" cy="461665"/>
            <a:chOff x="1756780" y="1975315"/>
            <a:chExt cx="6863083" cy="461665"/>
          </a:xfrm>
        </p:grpSpPr>
        <p:sp>
          <p:nvSpPr>
            <p:cNvPr id="38" name="Obdélník 37">
              <a:extLst>
                <a:ext uri="{FF2B5EF4-FFF2-40B4-BE49-F238E27FC236}">
                  <a16:creationId xmlns:a16="http://schemas.microsoft.com/office/drawing/2014/main" id="{F90AC646-7883-1A76-3E48-2D8866FA20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TextovéPole 38">
              <a:extLst>
                <a:ext uri="{FF2B5EF4-FFF2-40B4-BE49-F238E27FC236}">
                  <a16:creationId xmlns:a16="http://schemas.microsoft.com/office/drawing/2014/main" id="{74093DF5-9AAD-035B-462F-DA7EAC4E7A8F}"/>
                </a:ext>
              </a:extLst>
            </p:cNvPr>
            <p:cNvSpPr txBox="1"/>
            <p:nvPr/>
          </p:nvSpPr>
          <p:spPr>
            <a:xfrm>
              <a:off x="1900780" y="1975315"/>
              <a:ext cx="67190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úprava a aktualizace zájezdů na webových stránkách</a:t>
              </a:r>
            </a:p>
          </p:txBody>
        </p:sp>
      </p:grpSp>
      <p:pic>
        <p:nvPicPr>
          <p:cNvPr id="41" name="Grafický objekt 40" descr="Marketing se souvislou výplní">
            <a:extLst>
              <a:ext uri="{FF2B5EF4-FFF2-40B4-BE49-F238E27FC236}">
                <a16:creationId xmlns:a16="http://schemas.microsoft.com/office/drawing/2014/main" id="{FA640329-6A38-5B4A-E4BC-3F08D8A0B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07800" y="6340883"/>
            <a:ext cx="396000" cy="396000"/>
          </a:xfrm>
          <a:prstGeom prst="rect">
            <a:avLst/>
          </a:prstGeom>
        </p:spPr>
      </p:pic>
      <p:sp>
        <p:nvSpPr>
          <p:cNvPr id="42" name="TextovéPole 41">
            <a:extLst>
              <a:ext uri="{FF2B5EF4-FFF2-40B4-BE49-F238E27FC236}">
                <a16:creationId xmlns:a16="http://schemas.microsoft.com/office/drawing/2014/main" id="{A82FFF00-6110-63D7-1F92-FF00F1C362DF}"/>
              </a:ext>
            </a:extLst>
          </p:cNvPr>
          <p:cNvSpPr txBox="1"/>
          <p:nvPr/>
        </p:nvSpPr>
        <p:spPr>
          <a:xfrm>
            <a:off x="1102729" y="1466864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MARKETING</a:t>
            </a:r>
          </a:p>
        </p:txBody>
      </p:sp>
    </p:spTree>
    <p:extLst>
      <p:ext uri="{BB962C8B-B14F-4D97-AF65-F5344CB8AC3E}">
        <p14:creationId xmlns:p14="http://schemas.microsoft.com/office/powerpoint/2010/main" val="394916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62B17CE-AB24-F067-867F-F6DABE03A079}"/>
              </a:ext>
            </a:extLst>
          </p:cNvPr>
          <p:cNvSpPr/>
          <p:nvPr/>
        </p:nvSpPr>
        <p:spPr>
          <a:xfrm>
            <a:off x="11424398" y="6376086"/>
            <a:ext cx="2706130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A553258-91BD-D89A-EA7A-67A0F82530CF}"/>
              </a:ext>
            </a:extLst>
          </p:cNvPr>
          <p:cNvSpPr/>
          <p:nvPr/>
        </p:nvSpPr>
        <p:spPr>
          <a:xfrm>
            <a:off x="0" y="160638"/>
            <a:ext cx="2706129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38D5BB-0278-2E88-83F9-89B697D6E933}"/>
              </a:ext>
            </a:extLst>
          </p:cNvPr>
          <p:cNvSpPr/>
          <p:nvPr/>
        </p:nvSpPr>
        <p:spPr>
          <a:xfrm>
            <a:off x="0" y="640449"/>
            <a:ext cx="4646141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FCE1956-315D-DE68-7E6F-EAA5ADCAB060}"/>
              </a:ext>
            </a:extLst>
          </p:cNvPr>
          <p:cNvSpPr/>
          <p:nvPr/>
        </p:nvSpPr>
        <p:spPr>
          <a:xfrm>
            <a:off x="-1" y="1120260"/>
            <a:ext cx="5903495" cy="3212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VYKONÁVANÉ ČINNOSTI</a:t>
            </a:r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81C72E35-604A-6649-0D6E-006F2A0F072B}"/>
              </a:ext>
            </a:extLst>
          </p:cNvPr>
          <p:cNvGrpSpPr/>
          <p:nvPr/>
        </p:nvGrpSpPr>
        <p:grpSpPr>
          <a:xfrm>
            <a:off x="1756780" y="1975315"/>
            <a:ext cx="5832224" cy="461665"/>
            <a:chOff x="1756780" y="1975315"/>
            <a:chExt cx="5832224" cy="461665"/>
          </a:xfrm>
        </p:grpSpPr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F88C9588-05C5-65DB-751F-4FEFC9B4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1901C332-C534-039A-1192-BFC8D314AE8F}"/>
                </a:ext>
              </a:extLst>
            </p:cNvPr>
            <p:cNvSpPr txBox="1"/>
            <p:nvPr/>
          </p:nvSpPr>
          <p:spPr>
            <a:xfrm>
              <a:off x="1900780" y="1975315"/>
              <a:ext cx="56882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účast na přijímacím řízení nové praktikantky</a:t>
              </a:r>
            </a:p>
          </p:txBody>
        </p:sp>
      </p:grp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413C9141-A1C1-1847-7EF4-76DA441E5BB3}"/>
              </a:ext>
            </a:extLst>
          </p:cNvPr>
          <p:cNvGrpSpPr/>
          <p:nvPr/>
        </p:nvGrpSpPr>
        <p:grpSpPr>
          <a:xfrm>
            <a:off x="1756780" y="2595813"/>
            <a:ext cx="2883661" cy="461665"/>
            <a:chOff x="1756780" y="1975315"/>
            <a:chExt cx="2883661" cy="461665"/>
          </a:xfrm>
        </p:grpSpPr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2B28360D-9C5A-0E11-407F-76D552B771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56780" y="2134148"/>
              <a:ext cx="144000" cy="144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D11699CF-AEAA-78A1-9ACE-70627A6D33E4}"/>
                </a:ext>
              </a:extLst>
            </p:cNvPr>
            <p:cNvSpPr txBox="1"/>
            <p:nvPr/>
          </p:nvSpPr>
          <p:spPr>
            <a:xfrm>
              <a:off x="1900780" y="1975315"/>
              <a:ext cx="27396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/>
                <a:t>zaučení praktikantky</a:t>
              </a:r>
            </a:p>
          </p:txBody>
        </p:sp>
      </p:grpSp>
      <p:pic>
        <p:nvPicPr>
          <p:cNvPr id="16" name="Grafický objekt 15" descr="Uživatel se souvislou výplní">
            <a:extLst>
              <a:ext uri="{FF2B5EF4-FFF2-40B4-BE49-F238E27FC236}">
                <a16:creationId xmlns:a16="http://schemas.microsoft.com/office/drawing/2014/main" id="{8BE21BFA-5804-DB15-E4D0-63F2FDE1D7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74792" y="6338724"/>
            <a:ext cx="396000" cy="396000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1F346B23-D975-44F5-08BF-F11E8570DDFD}"/>
              </a:ext>
            </a:extLst>
          </p:cNvPr>
          <p:cNvSpPr txBox="1"/>
          <p:nvPr/>
        </p:nvSpPr>
        <p:spPr>
          <a:xfrm>
            <a:off x="1102729" y="1466864"/>
            <a:ext cx="377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PERSONÁLNÍ MANAGEMENT</a:t>
            </a:r>
          </a:p>
        </p:txBody>
      </p:sp>
    </p:spTree>
    <p:extLst>
      <p:ext uri="{BB962C8B-B14F-4D97-AF65-F5344CB8AC3E}">
        <p14:creationId xmlns:p14="http://schemas.microsoft.com/office/powerpoint/2010/main" val="4190702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257</Words>
  <Application>Microsoft Macintosh PowerPoint</Application>
  <PresentationFormat>Širokoúhlá obrazovka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ODBORNÁ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Vaši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CK ROSLO s.r.o.</dc:title>
  <dc:creator>Kateřina Mlsová</dc:creator>
  <cp:lastModifiedBy>Kateřina Mlsová</cp:lastModifiedBy>
  <cp:revision>25</cp:revision>
  <dcterms:created xsi:type="dcterms:W3CDTF">2023-05-05T09:49:13Z</dcterms:created>
  <dcterms:modified xsi:type="dcterms:W3CDTF">2023-05-11T12:11:27Z</dcterms:modified>
</cp:coreProperties>
</file>