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>
      <p:cViewPr>
        <p:scale>
          <a:sx n="55" d="100"/>
          <a:sy n="55" d="100"/>
        </p:scale>
        <p:origin x="276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67EF5-0A07-F7CC-5BFD-6F8552DE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E9DDAE-506D-588B-AC98-BAE38BF53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AE606-E9C1-F5FB-66E4-04D07541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7E7045-763A-01CB-BF4F-BDEF32D0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09F109-6F34-8292-72CE-5425CA9B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63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BDCF3-F604-93E2-CEDC-FCA3E705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48DE7C-70F7-45F3-654D-74F09CB56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FE06C8-8609-64AC-3408-F9530B46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82D900-1985-38CE-347E-91FA6AA5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E4560F-08B4-31BC-EEE5-9F7385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81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F7F8E7-93DB-8F81-13B0-0445CD09F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A527DB-1617-9997-0899-71E5FA251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9EC0F9-2B51-3576-97DE-07EB852C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45DB20-9E04-F604-0264-C21467DF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6456BC-8554-9556-163D-DDB7C8D5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49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26861-C3CB-8B54-1D55-C473A80E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48C194-2655-7641-EEF0-A7BA01A5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3E6B9F-FD63-7F3D-BA0F-9A79B04D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05D264-2FC2-E10B-9F3D-C3A4C1FB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5BEB6-46E7-B778-355B-F8D0E58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35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AC4FE-1398-71CC-7E6A-751DED23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8FFCEE-D4DB-7E4A-E9BA-7FAF16CE8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633FB5-C33B-0A4D-B713-B9D9F758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992964-5A3F-C9EE-B6D5-22470362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02705C-8D9A-E00E-6B01-2E171152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01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F7335-E9E2-187F-8BCB-BD1F6940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9ACC8-A996-ED8E-4110-F9FC7EDE6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AA6BBA-486D-23DA-C521-8AB7C2BA0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395CF8-C1C0-0DC6-BFE6-147861FF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AE26E8-6683-A66A-B2B4-2F42DE25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D6FE58-240F-AC31-A666-6CCCC2E8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4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52D36-05EF-D7EB-FBD6-4A2D54B0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EEF5DF-1DC7-59A4-5FB5-944E3CA63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816E8D-AF17-33A9-85E0-FA1F87F50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634267-61D8-0042-BE1C-08D442578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FE4B7B4-9B7A-5308-A934-54E35CCA8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364D70-E348-CCD6-0E17-C862209F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6F08630-D87A-2F54-FC01-3922A2EA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2C2D4BF-0F09-647D-EDA8-4EF1238F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20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37CD9-9E90-C1C3-F824-0EA8BC93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2CADB2-5D26-7728-C336-4ED9B1F5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2B87A4-A73C-5B37-9D03-2CD4AD16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AD7EDD-F4D8-A216-A733-3E31F9A0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4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6F0986-B316-7505-2DB9-BB616D0E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E86EF7-9D2E-C6C4-C3ED-0D7BC9EC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F9E1E2-8808-D383-5DFC-5DBD33FA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06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D054-B5F6-64A2-E42D-CD431946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6D746-E9C2-EBE6-F4B1-318ECE155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43AD26-EB8F-9567-5082-18D489E13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A5D0D5-9702-CCA5-8E6F-45881826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C4B997-2CF5-4BF5-1D6E-57C839A3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D6AD08-B64F-7F40-B4C2-6C093E6B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47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C1545-AE59-1D9D-CF1B-0290F18A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C5EC27-15B1-0D6F-0CDA-3A1FCC8C1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3739DA-8DC6-FE8C-DD21-57A0C5C68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BA1C9B-A0CA-673C-62FE-1DDF4827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9E487A-5F75-C833-A72D-0ED8D9E9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08E862-C31A-A10C-1B5F-E648290A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23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1C66CDC-D64E-D397-5B21-1C0D1084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6A0275-CF85-8D86-8020-5918CDA35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647F47-F29E-CCD6-6E51-F3C711F4C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D1D0-A723-924C-8CD2-20C75A2059BC}" type="datetimeFigureOut">
              <a:rPr lang="cs-CZ" smtClean="0"/>
              <a:t>11.05.2023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E44247-CB3C-9A3E-004D-CD01313EB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118078-31E3-920E-0DC5-1210467A5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B8B0-7D8C-F345-B35C-0006BFB07FB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0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AA08C32-3E2B-3F64-1920-7E39CBDB1C7A}"/>
              </a:ext>
            </a:extLst>
          </p:cNvPr>
          <p:cNvSpPr txBox="1"/>
          <p:nvPr/>
        </p:nvSpPr>
        <p:spPr>
          <a:xfrm>
            <a:off x="2852496" y="1098646"/>
            <a:ext cx="73080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600" b="1" dirty="0">
                <a:latin typeface="Segoe Print" panose="02000800000000000000" pitchFamily="2" charset="0"/>
                <a:ea typeface="STHupo" panose="02010800040101010101" pitchFamily="2" charset="-122"/>
                <a:cs typeface="Silom" pitchFamily="2" charset="-34"/>
              </a:rPr>
              <a:t>Odborná</a:t>
            </a:r>
            <a:r>
              <a:rPr lang="cs-CZ" sz="6600" b="1" dirty="0">
                <a:latin typeface="Segoe Print" panose="02000800000000000000" pitchFamily="2" charset="0"/>
                <a:ea typeface="STHupo" panose="02010800040101010101" pitchFamily="2" charset="-122"/>
              </a:rPr>
              <a:t> praxe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4772CB5-847B-3BAD-9BC7-1CDFA86E4F81}"/>
              </a:ext>
            </a:extLst>
          </p:cNvPr>
          <p:cNvSpPr txBox="1"/>
          <p:nvPr/>
        </p:nvSpPr>
        <p:spPr>
          <a:xfrm>
            <a:off x="3800502" y="2924982"/>
            <a:ext cx="54120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dirty="0">
                <a:latin typeface="Segoe Print" panose="02000800000000000000" pitchFamily="2" charset="0"/>
              </a:rPr>
              <a:t>Česká spořitelna a.s.</a:t>
            </a:r>
          </a:p>
          <a:p>
            <a:pPr algn="ctr"/>
            <a:endParaRPr lang="cs-CZ" sz="3600" dirty="0">
              <a:latin typeface="Segoe Print" panose="02000800000000000000" pitchFamily="2" charset="0"/>
            </a:endParaRPr>
          </a:p>
          <a:p>
            <a:pPr algn="ctr"/>
            <a:r>
              <a:rPr lang="cs-CZ" sz="1400" dirty="0">
                <a:latin typeface="Segoe Print" panose="02000800000000000000" pitchFamily="2" charset="0"/>
              </a:rPr>
              <a:t>Denisa Michutová</a:t>
            </a:r>
          </a:p>
          <a:p>
            <a:pPr algn="ctr"/>
            <a:r>
              <a:rPr lang="cs-CZ" sz="1400" dirty="0">
                <a:latin typeface="Segoe Print" panose="02000800000000000000" pitchFamily="2" charset="0"/>
              </a:rPr>
              <a:t>UČO: 26939</a:t>
            </a:r>
          </a:p>
        </p:txBody>
      </p:sp>
      <p:pic>
        <p:nvPicPr>
          <p:cNvPr id="8" name="Picture 22" descr="Page 12 | One Bank Images - Free Download on Freepik">
            <a:extLst>
              <a:ext uri="{FF2B5EF4-FFF2-40B4-BE49-F238E27FC236}">
                <a16:creationId xmlns:a16="http://schemas.microsoft.com/office/drawing/2014/main" id="{D248CD19-DE11-4461-C966-6E6524C6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41" y="4094200"/>
            <a:ext cx="2446561" cy="24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Česká spořitelna - varyada.cz">
            <a:extLst>
              <a:ext uri="{FF2B5EF4-FFF2-40B4-BE49-F238E27FC236}">
                <a16:creationId xmlns:a16="http://schemas.microsoft.com/office/drawing/2014/main" id="{E958D8C3-E983-313C-C7CD-E6F78283A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25644" r="13748" b="25586"/>
          <a:stretch/>
        </p:blipFill>
        <p:spPr bwMode="auto">
          <a:xfrm>
            <a:off x="5646081" y="5726562"/>
            <a:ext cx="1720886" cy="7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Money Images - Free Download on Freepik">
            <a:extLst>
              <a:ext uri="{FF2B5EF4-FFF2-40B4-BE49-F238E27FC236}">
                <a16:creationId xmlns:a16="http://schemas.microsoft.com/office/drawing/2014/main" id="{3A8BC4EF-51B0-92F0-58E2-D93CE555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14" y="4361662"/>
            <a:ext cx="2312829" cy="23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ge 3 | Big company Vectors &amp; Illustrations for Free Download | Freepik">
            <a:extLst>
              <a:ext uri="{FF2B5EF4-FFF2-40B4-BE49-F238E27FC236}">
                <a16:creationId xmlns:a16="http://schemas.microsoft.com/office/drawing/2014/main" id="{7FCDFCD2-4834-3E16-ECA7-E485EBD6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6" y="8401608"/>
            <a:ext cx="3447275" cy="34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eople Working Images - Free Download on Freepik">
            <a:extLst>
              <a:ext uri="{FF2B5EF4-FFF2-40B4-BE49-F238E27FC236}">
                <a16:creationId xmlns:a16="http://schemas.microsoft.com/office/drawing/2014/main" id="{1B76ABFD-516F-38CD-C4F3-6146D58D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28" y="8737745"/>
            <a:ext cx="4469174" cy="31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Page 2 | Feedback Illustration Images - Free Download on Freepik">
            <a:extLst>
              <a:ext uri="{FF2B5EF4-FFF2-40B4-BE49-F238E27FC236}">
                <a16:creationId xmlns:a16="http://schemas.microsoft.com/office/drawing/2014/main" id="{F6771121-D0CD-6E91-943B-25DBC171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572" y="8784895"/>
            <a:ext cx="4469174" cy="30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0F6B8C3-1B3B-24DE-BFAE-49BA0FB376DA}"/>
              </a:ext>
            </a:extLst>
          </p:cNvPr>
          <p:cNvSpPr/>
          <p:nvPr/>
        </p:nvSpPr>
        <p:spPr>
          <a:xfrm rot="1238707">
            <a:off x="15579700" y="-1942197"/>
            <a:ext cx="8675999" cy="115686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22B0AE4-AC84-E3D2-A328-AF8879ED5F24}"/>
              </a:ext>
            </a:extLst>
          </p:cNvPr>
          <p:cNvSpPr txBox="1"/>
          <p:nvPr/>
        </p:nvSpPr>
        <p:spPr>
          <a:xfrm>
            <a:off x="16001887" y="2993169"/>
            <a:ext cx="130159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největší banka v České republice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V ČR</a:t>
            </a:r>
            <a:r>
              <a:rPr lang="cs-CZ" sz="1800" dirty="0">
                <a:latin typeface="Segoe Print" panose="02000800000000000000" pitchFamily="2" charset="0"/>
              </a:rPr>
              <a:t> od roku 1825</a:t>
            </a:r>
          </a:p>
          <a:p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4,5 milionu klientů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365 poboček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1 738 bankomatů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10 032 zaměstnanců</a:t>
            </a:r>
          </a:p>
        </p:txBody>
      </p:sp>
    </p:spTree>
    <p:extLst>
      <p:ext uri="{BB962C8B-B14F-4D97-AF65-F5344CB8AC3E}">
        <p14:creationId xmlns:p14="http://schemas.microsoft.com/office/powerpoint/2010/main" val="44388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eople Working Images - Free Download on Freepik">
            <a:extLst>
              <a:ext uri="{FF2B5EF4-FFF2-40B4-BE49-F238E27FC236}">
                <a16:creationId xmlns:a16="http://schemas.microsoft.com/office/drawing/2014/main" id="{1B76ABFD-516F-38CD-C4F3-6146D58D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73" y="12208564"/>
            <a:ext cx="4469174" cy="31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ge 3 | Big company Vectors &amp; Illustrations for Free Download | Freepik">
            <a:extLst>
              <a:ext uri="{FF2B5EF4-FFF2-40B4-BE49-F238E27FC236}">
                <a16:creationId xmlns:a16="http://schemas.microsoft.com/office/drawing/2014/main" id="{7FCDFCD2-4834-3E16-ECA7-E485EBD6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"/>
          <a:stretch/>
        </p:blipFill>
        <p:spPr bwMode="auto">
          <a:xfrm>
            <a:off x="-74906" y="329773"/>
            <a:ext cx="5891675" cy="66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0F6B8C3-1B3B-24DE-BFAE-49BA0FB376DA}"/>
              </a:ext>
            </a:extLst>
          </p:cNvPr>
          <p:cNvSpPr/>
          <p:nvPr/>
        </p:nvSpPr>
        <p:spPr>
          <a:xfrm rot="1185108">
            <a:off x="6437756" y="-486455"/>
            <a:ext cx="7821937" cy="992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AA08C32-3E2B-3F64-1920-7E39CBDB1C7A}"/>
              </a:ext>
            </a:extLst>
          </p:cNvPr>
          <p:cNvSpPr txBox="1"/>
          <p:nvPr/>
        </p:nvSpPr>
        <p:spPr>
          <a:xfrm>
            <a:off x="2587483" y="13540219"/>
            <a:ext cx="73080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600" b="1" dirty="0">
                <a:latin typeface="Segoe Print" panose="02000800000000000000" pitchFamily="2" charset="0"/>
                <a:ea typeface="STHupo" panose="02010800040101010101" pitchFamily="2" charset="-122"/>
                <a:cs typeface="Silom" pitchFamily="2" charset="-34"/>
              </a:rPr>
              <a:t>Odborná</a:t>
            </a:r>
            <a:r>
              <a:rPr lang="cs-CZ" sz="6600" b="1" dirty="0">
                <a:latin typeface="Segoe Print" panose="02000800000000000000" pitchFamily="2" charset="0"/>
                <a:ea typeface="STHupo" panose="02010800040101010101" pitchFamily="2" charset="-122"/>
              </a:rPr>
              <a:t> praxe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4772CB5-847B-3BAD-9BC7-1CDFA86E4F81}"/>
              </a:ext>
            </a:extLst>
          </p:cNvPr>
          <p:cNvSpPr txBox="1"/>
          <p:nvPr/>
        </p:nvSpPr>
        <p:spPr>
          <a:xfrm>
            <a:off x="2336372" y="12362272"/>
            <a:ext cx="867199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latin typeface="Segoe Print" panose="02000800000000000000" pitchFamily="2" charset="0"/>
              </a:rPr>
              <a:t>Česká spořitelna a.s.</a:t>
            </a:r>
          </a:p>
          <a:p>
            <a:pPr algn="ctr"/>
            <a:endParaRPr lang="cs-CZ" sz="4400" dirty="0">
              <a:latin typeface="Segoe Print" panose="02000800000000000000" pitchFamily="2" charset="0"/>
            </a:endParaRPr>
          </a:p>
          <a:p>
            <a:pPr algn="ctr"/>
            <a:r>
              <a:rPr lang="cs-CZ" sz="1800" dirty="0">
                <a:latin typeface="Segoe Print" panose="02000800000000000000" pitchFamily="2" charset="0"/>
              </a:rPr>
              <a:t>Denisa </a:t>
            </a:r>
            <a:r>
              <a:rPr lang="cs-CZ" sz="1800" dirty="0" err="1">
                <a:latin typeface="Segoe Print" panose="02000800000000000000" pitchFamily="2" charset="0"/>
              </a:rPr>
              <a:t>Michutová</a:t>
            </a:r>
            <a:endParaRPr lang="cs-CZ" sz="1800" dirty="0">
              <a:latin typeface="Segoe Print" panose="02000800000000000000" pitchFamily="2" charset="0"/>
            </a:endParaRPr>
          </a:p>
          <a:p>
            <a:pPr algn="ctr"/>
            <a:r>
              <a:rPr lang="cs-CZ" sz="1800" dirty="0">
                <a:latin typeface="Segoe Print" panose="02000800000000000000" pitchFamily="2" charset="0"/>
              </a:rPr>
              <a:t>UČO: 26939</a:t>
            </a:r>
          </a:p>
        </p:txBody>
      </p:sp>
      <p:pic>
        <p:nvPicPr>
          <p:cNvPr id="8" name="Picture 22" descr="Page 12 | One Bank Images - Free Download on Freepik">
            <a:extLst>
              <a:ext uri="{FF2B5EF4-FFF2-40B4-BE49-F238E27FC236}">
                <a16:creationId xmlns:a16="http://schemas.microsoft.com/office/drawing/2014/main" id="{D248CD19-DE11-4461-C966-6E6524C6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15262128"/>
            <a:ext cx="2446561" cy="24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Česká spořitelna - varyada.cz">
            <a:extLst>
              <a:ext uri="{FF2B5EF4-FFF2-40B4-BE49-F238E27FC236}">
                <a16:creationId xmlns:a16="http://schemas.microsoft.com/office/drawing/2014/main" id="{E958D8C3-E983-313C-C7CD-E6F78283A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25644" r="13748" b="25586"/>
          <a:stretch/>
        </p:blipFill>
        <p:spPr bwMode="auto">
          <a:xfrm>
            <a:off x="4808865" y="10620058"/>
            <a:ext cx="2984456" cy="12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Money Images - Free Download on Freepik">
            <a:extLst>
              <a:ext uri="{FF2B5EF4-FFF2-40B4-BE49-F238E27FC236}">
                <a16:creationId xmlns:a16="http://schemas.microsoft.com/office/drawing/2014/main" id="{3A8BC4EF-51B0-92F0-58E2-D93CE555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031" y="18487628"/>
            <a:ext cx="2312829" cy="23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Page 2 | Feedback Illustration Images - Free Download on Freepik">
            <a:extLst>
              <a:ext uri="{FF2B5EF4-FFF2-40B4-BE49-F238E27FC236}">
                <a16:creationId xmlns:a16="http://schemas.microsoft.com/office/drawing/2014/main" id="{F6771121-D0CD-6E91-943B-25DBC171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13" y="18282739"/>
            <a:ext cx="4469174" cy="30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8BDC62-566F-853E-BF53-25035575E621}"/>
              </a:ext>
            </a:extLst>
          </p:cNvPr>
          <p:cNvSpPr txBox="1"/>
          <p:nvPr/>
        </p:nvSpPr>
        <p:spPr>
          <a:xfrm>
            <a:off x="7266980" y="2669236"/>
            <a:ext cx="130159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největší banka v České republice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v ČR od roku 1825</a:t>
            </a:r>
          </a:p>
          <a:p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4,5 milionu klientů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365 poboček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1 738 bankomatů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10 032 zaměstnanců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35089F-E47C-7024-3C40-E65C82204C29}"/>
              </a:ext>
            </a:extLst>
          </p:cNvPr>
          <p:cNvSpPr txBox="1"/>
          <p:nvPr/>
        </p:nvSpPr>
        <p:spPr>
          <a:xfrm>
            <a:off x="2033555" y="657064"/>
            <a:ext cx="9277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latin typeface="Segoe Print" panose="02000800000000000000" pitchFamily="2" charset="0"/>
                <a:ea typeface="Silom" pitchFamily="2" charset="-34"/>
                <a:cs typeface="Kailasa" panose="02000500000000020004" pitchFamily="2" charset="0"/>
              </a:rPr>
              <a:t>O společnosti</a:t>
            </a:r>
            <a:endParaRPr lang="cs-CZ" sz="6600" b="1" dirty="0">
              <a:latin typeface="Segoe Print" panose="02000800000000000000" pitchFamily="2" charset="0"/>
              <a:ea typeface="STHupo" panose="02010800040101010101" pitchFamily="2" charset="-122"/>
              <a:cs typeface="Kailasa" panose="02000500000000020004" pitchFamily="2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A107750-B2D1-7BC3-5799-C23B940C5D15}"/>
              </a:ext>
            </a:extLst>
          </p:cNvPr>
          <p:cNvSpPr txBox="1"/>
          <p:nvPr/>
        </p:nvSpPr>
        <p:spPr>
          <a:xfrm>
            <a:off x="9288549" y="15973691"/>
            <a:ext cx="101650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Segoe Print" panose="02000800000000000000" pitchFamily="2" charset="0"/>
              </a:rPr>
              <a:t>Marketing: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kampaň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reklamní předměty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webové stránky, sociální sítě</a:t>
            </a:r>
          </a:p>
          <a:p>
            <a:endParaRPr lang="cs-CZ" sz="1800" dirty="0">
              <a:latin typeface="Segoe Print" panose="02000800000000000000" pitchFamily="2" charset="0"/>
            </a:endParaRPr>
          </a:p>
          <a:p>
            <a:r>
              <a:rPr lang="cs-CZ" dirty="0">
                <a:latin typeface="Segoe Print" panose="02000800000000000000" pitchFamily="2" charset="0"/>
              </a:rPr>
              <a:t>Personální 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účast na poradě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účast při výběrovém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benefity, motivace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Segoe Print" panose="02000800000000000000" pitchFamily="2" charset="0"/>
            </a:endParaRPr>
          </a:p>
          <a:p>
            <a:r>
              <a:rPr lang="cs-CZ" dirty="0">
                <a:latin typeface="Segoe Print" panose="02000800000000000000" pitchFamily="2" charset="0"/>
              </a:rPr>
              <a:t>Účetnictví a finance podniku: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výroční zprávy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výkaz zisku a zrát</a:t>
            </a:r>
          </a:p>
          <a:p>
            <a:endParaRPr lang="cs-CZ" dirty="0">
              <a:latin typeface="Segoe Print" panose="02000800000000000000" pitchFamily="2" charset="0"/>
            </a:endParaRPr>
          </a:p>
          <a:p>
            <a:r>
              <a:rPr lang="cs-CZ" sz="1800" dirty="0">
                <a:latin typeface="Segoe Print" panose="02000800000000000000" pitchFamily="2" charset="0"/>
              </a:rPr>
              <a:t>Strategické řízení: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c</a:t>
            </a:r>
            <a:r>
              <a:rPr lang="cs-CZ" sz="1800" dirty="0">
                <a:latin typeface="Segoe Print" panose="02000800000000000000" pitchFamily="2" charset="0"/>
              </a:rPr>
              <a:t>íle a strategie společnosti</a:t>
            </a:r>
          </a:p>
          <a:p>
            <a:endParaRPr lang="cs-CZ" sz="18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67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eople Working Images - Free Download on Freepik">
            <a:extLst>
              <a:ext uri="{FF2B5EF4-FFF2-40B4-BE49-F238E27FC236}">
                <a16:creationId xmlns:a16="http://schemas.microsoft.com/office/drawing/2014/main" id="{1B76ABFD-516F-38CD-C4F3-6146D58D8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14253" b="7719"/>
          <a:stretch/>
        </p:blipFill>
        <p:spPr bwMode="auto">
          <a:xfrm>
            <a:off x="7349369" y="2644538"/>
            <a:ext cx="4842631" cy="280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ge 3 | Big company Vectors &amp; Illustrations for Free Download | Freepik">
            <a:extLst>
              <a:ext uri="{FF2B5EF4-FFF2-40B4-BE49-F238E27FC236}">
                <a16:creationId xmlns:a16="http://schemas.microsoft.com/office/drawing/2014/main" id="{7FCDFCD2-4834-3E16-ECA7-E485EBD6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"/>
          <a:stretch/>
        </p:blipFill>
        <p:spPr bwMode="auto">
          <a:xfrm>
            <a:off x="-59869" y="12286673"/>
            <a:ext cx="5891675" cy="66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0F6B8C3-1B3B-24DE-BFAE-49BA0FB376DA}"/>
              </a:ext>
            </a:extLst>
          </p:cNvPr>
          <p:cNvSpPr/>
          <p:nvPr/>
        </p:nvSpPr>
        <p:spPr>
          <a:xfrm rot="20637563">
            <a:off x="-793400" y="-735896"/>
            <a:ext cx="7821937" cy="992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Picture 18" descr="Page 2 | Feedback Illustration Images - Free Download on Freepik">
            <a:extLst>
              <a:ext uri="{FF2B5EF4-FFF2-40B4-BE49-F238E27FC236}">
                <a16:creationId xmlns:a16="http://schemas.microsoft.com/office/drawing/2014/main" id="{F6771121-D0CD-6E91-943B-25DBC171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13" y="18282739"/>
            <a:ext cx="4469174" cy="30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8BDC62-566F-853E-BF53-25035575E621}"/>
              </a:ext>
            </a:extLst>
          </p:cNvPr>
          <p:cNvSpPr txBox="1"/>
          <p:nvPr/>
        </p:nvSpPr>
        <p:spPr>
          <a:xfrm>
            <a:off x="3712032" y="8652795"/>
            <a:ext cx="130159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největší banka v České republice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v ČR od roku 1825</a:t>
            </a:r>
          </a:p>
          <a:p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4,5 milionu klientů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365 poboček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1 738 bankomatů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10 032 zaměstnanců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35089F-E47C-7024-3C40-E65C82204C29}"/>
              </a:ext>
            </a:extLst>
          </p:cNvPr>
          <p:cNvSpPr txBox="1"/>
          <p:nvPr/>
        </p:nvSpPr>
        <p:spPr>
          <a:xfrm>
            <a:off x="2033555" y="657064"/>
            <a:ext cx="9277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latin typeface="Segoe Print" panose="02000800000000000000" pitchFamily="2" charset="0"/>
                <a:ea typeface="Silom" pitchFamily="2" charset="-34"/>
                <a:cs typeface="Kailasa" panose="02000500000000020004" pitchFamily="2" charset="0"/>
              </a:rPr>
              <a:t>Náplň praxe</a:t>
            </a:r>
            <a:endParaRPr lang="cs-CZ" sz="6600" b="1" dirty="0">
              <a:latin typeface="Segoe Print" panose="02000800000000000000" pitchFamily="2" charset="0"/>
              <a:ea typeface="STHupo" panose="02010800040101010101" pitchFamily="2" charset="-122"/>
              <a:cs typeface="Kailasa" panose="02000500000000020004" pitchFamily="2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A107750-B2D1-7BC3-5799-C23B940C5D15}"/>
              </a:ext>
            </a:extLst>
          </p:cNvPr>
          <p:cNvSpPr txBox="1"/>
          <p:nvPr/>
        </p:nvSpPr>
        <p:spPr>
          <a:xfrm>
            <a:off x="1500271" y="1644759"/>
            <a:ext cx="583835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Segoe Print" panose="02000800000000000000" pitchFamily="2" charset="0"/>
              </a:rPr>
              <a:t>Marketing: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kampaň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reklamní předměty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webové stránky, sociální sítě</a:t>
            </a:r>
          </a:p>
          <a:p>
            <a:endParaRPr lang="cs-CZ" sz="1800" dirty="0">
              <a:latin typeface="Segoe Print" panose="02000800000000000000" pitchFamily="2" charset="0"/>
            </a:endParaRPr>
          </a:p>
          <a:p>
            <a:r>
              <a:rPr lang="cs-CZ" dirty="0">
                <a:latin typeface="Segoe Print" panose="02000800000000000000" pitchFamily="2" charset="0"/>
              </a:rPr>
              <a:t>Personální 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účast na poradě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účast při výběrovém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benefity, motivace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Segoe Print" panose="02000800000000000000" pitchFamily="2" charset="0"/>
            </a:endParaRPr>
          </a:p>
          <a:p>
            <a:r>
              <a:rPr lang="cs-CZ" dirty="0">
                <a:latin typeface="Segoe Print" panose="02000800000000000000" pitchFamily="2" charset="0"/>
              </a:rPr>
              <a:t>Účetnictví a finance podniku: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výroční zprávy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výkaz zisku a zrát</a:t>
            </a:r>
          </a:p>
          <a:p>
            <a:endParaRPr lang="cs-CZ" dirty="0">
              <a:latin typeface="Segoe Print" panose="02000800000000000000" pitchFamily="2" charset="0"/>
            </a:endParaRPr>
          </a:p>
          <a:p>
            <a:r>
              <a:rPr lang="cs-CZ" sz="1800" dirty="0">
                <a:latin typeface="Segoe Print" panose="02000800000000000000" pitchFamily="2" charset="0"/>
              </a:rPr>
              <a:t>Strategické řízení: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c</a:t>
            </a:r>
            <a:r>
              <a:rPr lang="cs-CZ" sz="1800" dirty="0">
                <a:latin typeface="Segoe Print" panose="02000800000000000000" pitchFamily="2" charset="0"/>
              </a:rPr>
              <a:t>íle a strategie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5AA773B-113A-2961-612E-F097ED31E558}"/>
              </a:ext>
            </a:extLst>
          </p:cNvPr>
          <p:cNvSpPr txBox="1"/>
          <p:nvPr/>
        </p:nvSpPr>
        <p:spPr>
          <a:xfrm>
            <a:off x="393848" y="9341286"/>
            <a:ext cx="100322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s</a:t>
            </a:r>
            <a:r>
              <a:rPr lang="cs-CZ" sz="1800" dirty="0">
                <a:latin typeface="Segoe Print" panose="02000800000000000000" pitchFamily="2" charset="0"/>
              </a:rPr>
              <a:t>eznámení s chodem bankovního sektoru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z</a:t>
            </a:r>
            <a:r>
              <a:rPr lang="cs-CZ" sz="1800" dirty="0">
                <a:latin typeface="Segoe Print" panose="02000800000000000000" pitchFamily="2" charset="0"/>
              </a:rPr>
              <a:t>ískání nových znalostí a zkušeností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zlepšení k</a:t>
            </a:r>
            <a:r>
              <a:rPr lang="cs-CZ" sz="1800" dirty="0">
                <a:latin typeface="Segoe Print" panose="02000800000000000000" pitchFamily="2" charset="0"/>
              </a:rPr>
              <a:t>omunikačních dovedností</a:t>
            </a:r>
          </a:p>
        </p:txBody>
      </p:sp>
    </p:spTree>
    <p:extLst>
      <p:ext uri="{BB962C8B-B14F-4D97-AF65-F5344CB8AC3E}">
        <p14:creationId xmlns:p14="http://schemas.microsoft.com/office/powerpoint/2010/main" val="36994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Page 2 | Feedback Illustration Images - Free Download on Freepik">
            <a:extLst>
              <a:ext uri="{FF2B5EF4-FFF2-40B4-BE49-F238E27FC236}">
                <a16:creationId xmlns:a16="http://schemas.microsoft.com/office/drawing/2014/main" id="{F6771121-D0CD-6E91-943B-25DBC171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" y="2163152"/>
            <a:ext cx="5544117" cy="38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eople Working Images - Free Download on Freepik">
            <a:extLst>
              <a:ext uri="{FF2B5EF4-FFF2-40B4-BE49-F238E27FC236}">
                <a16:creationId xmlns:a16="http://schemas.microsoft.com/office/drawing/2014/main" id="{1B76ABFD-516F-38CD-C4F3-6146D58D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86" y="8461408"/>
            <a:ext cx="5112158" cy="35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ge 3 | Big company Vectors &amp; Illustrations for Free Download | Freepik">
            <a:extLst>
              <a:ext uri="{FF2B5EF4-FFF2-40B4-BE49-F238E27FC236}">
                <a16:creationId xmlns:a16="http://schemas.microsoft.com/office/drawing/2014/main" id="{7FCDFCD2-4834-3E16-ECA7-E485EBD6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"/>
          <a:stretch/>
        </p:blipFill>
        <p:spPr bwMode="auto">
          <a:xfrm>
            <a:off x="-213360" y="17212897"/>
            <a:ext cx="5891675" cy="66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0F6B8C3-1B3B-24DE-BFAE-49BA0FB376DA}"/>
              </a:ext>
            </a:extLst>
          </p:cNvPr>
          <p:cNvSpPr/>
          <p:nvPr/>
        </p:nvSpPr>
        <p:spPr>
          <a:xfrm rot="1684186">
            <a:off x="5820444" y="-1290840"/>
            <a:ext cx="8675999" cy="115686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35089F-E47C-7024-3C40-E65C82204C29}"/>
              </a:ext>
            </a:extLst>
          </p:cNvPr>
          <p:cNvSpPr txBox="1"/>
          <p:nvPr/>
        </p:nvSpPr>
        <p:spPr>
          <a:xfrm>
            <a:off x="2033555" y="657064"/>
            <a:ext cx="9277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latin typeface="Segoe Print" panose="02000800000000000000" pitchFamily="2" charset="0"/>
                <a:ea typeface="Silom" pitchFamily="2" charset="-34"/>
                <a:cs typeface="Kailasa" panose="02000500000000020004" pitchFamily="2" charset="0"/>
              </a:rPr>
              <a:t>Zhodnocení praxe</a:t>
            </a:r>
            <a:endParaRPr lang="cs-CZ" sz="6600" b="1" dirty="0">
              <a:latin typeface="Segoe Print" panose="02000800000000000000" pitchFamily="2" charset="0"/>
              <a:ea typeface="STHupo" panose="02010800040101010101" pitchFamily="2" charset="-122"/>
              <a:cs typeface="Kailasa" panose="02000500000000020004" pitchFamily="2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D16429-C26D-C13E-0906-12E5C4042FA9}"/>
              </a:ext>
            </a:extLst>
          </p:cNvPr>
          <p:cNvSpPr txBox="1"/>
          <p:nvPr/>
        </p:nvSpPr>
        <p:spPr>
          <a:xfrm>
            <a:off x="5330757" y="8862747"/>
            <a:ext cx="92776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Segoe Print" panose="02000800000000000000" pitchFamily="2" charset="0"/>
              </a:rPr>
              <a:t>Marketing: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kampaň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reklamní předměty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webové stránky, sociální sítě</a:t>
            </a:r>
          </a:p>
          <a:p>
            <a:endParaRPr lang="cs-CZ" sz="1800" dirty="0">
              <a:latin typeface="Segoe Print" panose="02000800000000000000" pitchFamily="2" charset="0"/>
            </a:endParaRPr>
          </a:p>
          <a:p>
            <a:r>
              <a:rPr lang="cs-CZ" dirty="0">
                <a:latin typeface="Segoe Print" panose="02000800000000000000" pitchFamily="2" charset="0"/>
              </a:rPr>
              <a:t>Personální 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účast na poradě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účast při výběrovém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benefity, motivace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Segoe Print" panose="02000800000000000000" pitchFamily="2" charset="0"/>
            </a:endParaRPr>
          </a:p>
          <a:p>
            <a:r>
              <a:rPr lang="cs-CZ" dirty="0">
                <a:latin typeface="Segoe Print" panose="02000800000000000000" pitchFamily="2" charset="0"/>
              </a:rPr>
              <a:t>Účetnictví a finance podniku: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výroční zprávy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výkaz zisku a zrát</a:t>
            </a:r>
          </a:p>
          <a:p>
            <a:endParaRPr lang="cs-CZ" dirty="0">
              <a:latin typeface="Segoe Print" panose="02000800000000000000" pitchFamily="2" charset="0"/>
            </a:endParaRPr>
          </a:p>
          <a:p>
            <a:r>
              <a:rPr lang="cs-CZ" sz="1800" dirty="0">
                <a:latin typeface="Segoe Print" panose="02000800000000000000" pitchFamily="2" charset="0"/>
              </a:rPr>
              <a:t>Strategické řízení: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c</a:t>
            </a:r>
            <a:r>
              <a:rPr lang="cs-CZ" sz="1800" dirty="0">
                <a:latin typeface="Segoe Print" panose="02000800000000000000" pitchFamily="2" charset="0"/>
              </a:rPr>
              <a:t>íle a strategie společnosti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05C4E1E-791B-7570-5F72-3987115EC9E1}"/>
              </a:ext>
            </a:extLst>
          </p:cNvPr>
          <p:cNvSpPr txBox="1"/>
          <p:nvPr/>
        </p:nvSpPr>
        <p:spPr>
          <a:xfrm>
            <a:off x="6513686" y="3324963"/>
            <a:ext cx="84647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s</a:t>
            </a:r>
            <a:r>
              <a:rPr lang="cs-CZ" sz="1800" dirty="0">
                <a:latin typeface="Segoe Print" panose="02000800000000000000" pitchFamily="2" charset="0"/>
              </a:rPr>
              <a:t>eznámení s chodem bankovního sektoru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z</a:t>
            </a:r>
            <a:r>
              <a:rPr lang="cs-CZ" sz="1800" dirty="0">
                <a:latin typeface="Segoe Print" panose="02000800000000000000" pitchFamily="2" charset="0"/>
              </a:rPr>
              <a:t>ískání nových znalostí a zkušeností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zlepšení k</a:t>
            </a:r>
            <a:r>
              <a:rPr lang="cs-CZ" sz="1800" dirty="0">
                <a:latin typeface="Segoe Print" panose="02000800000000000000" pitchFamily="2" charset="0"/>
              </a:rPr>
              <a:t>omunikačních dovedností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C30CD00-FF25-FB8C-71CD-003581D8D4AE}"/>
              </a:ext>
            </a:extLst>
          </p:cNvPr>
          <p:cNvSpPr txBox="1"/>
          <p:nvPr/>
        </p:nvSpPr>
        <p:spPr>
          <a:xfrm>
            <a:off x="2558698" y="-1594097"/>
            <a:ext cx="84867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b="1" dirty="0">
                <a:latin typeface="Segoe Print" panose="02000800000000000000" pitchFamily="2" charset="0"/>
              </a:rPr>
              <a:t>Děkuji za pozornost</a:t>
            </a:r>
          </a:p>
        </p:txBody>
      </p:sp>
      <p:pic>
        <p:nvPicPr>
          <p:cNvPr id="8194" name="Picture 2" descr="Lecture Images - Free Download on Freepik">
            <a:extLst>
              <a:ext uri="{FF2B5EF4-FFF2-40B4-BE49-F238E27FC236}">
                <a16:creationId xmlns:a16="http://schemas.microsoft.com/office/drawing/2014/main" id="{0CE7E3DF-6A81-5511-76F1-2E2D5D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90" y="14085542"/>
            <a:ext cx="9499393" cy="46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83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Page 2 | Feedback Illustration Images - Free Download on Freepik">
            <a:extLst>
              <a:ext uri="{FF2B5EF4-FFF2-40B4-BE49-F238E27FC236}">
                <a16:creationId xmlns:a16="http://schemas.microsoft.com/office/drawing/2014/main" id="{F6771121-D0CD-6E91-943B-25DBC171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0035" y="2593000"/>
            <a:ext cx="5544117" cy="38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eople Working Images - Free Download on Freepik">
            <a:extLst>
              <a:ext uri="{FF2B5EF4-FFF2-40B4-BE49-F238E27FC236}">
                <a16:creationId xmlns:a16="http://schemas.microsoft.com/office/drawing/2014/main" id="{1B76ABFD-516F-38CD-C4F3-6146D58D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86" y="8461408"/>
            <a:ext cx="5112158" cy="35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ge 3 | Big company Vectors &amp; Illustrations for Free Download | Freepik">
            <a:extLst>
              <a:ext uri="{FF2B5EF4-FFF2-40B4-BE49-F238E27FC236}">
                <a16:creationId xmlns:a16="http://schemas.microsoft.com/office/drawing/2014/main" id="{7FCDFCD2-4834-3E16-ECA7-E485EBD6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"/>
          <a:stretch/>
        </p:blipFill>
        <p:spPr bwMode="auto">
          <a:xfrm>
            <a:off x="-213360" y="17212897"/>
            <a:ext cx="5891675" cy="66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0F6B8C3-1B3B-24DE-BFAE-49BA0FB376DA}"/>
              </a:ext>
            </a:extLst>
          </p:cNvPr>
          <p:cNvSpPr/>
          <p:nvPr/>
        </p:nvSpPr>
        <p:spPr>
          <a:xfrm rot="1684186">
            <a:off x="14466000" y="-551375"/>
            <a:ext cx="8675999" cy="115686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35089F-E47C-7024-3C40-E65C82204C29}"/>
              </a:ext>
            </a:extLst>
          </p:cNvPr>
          <p:cNvSpPr txBox="1"/>
          <p:nvPr/>
        </p:nvSpPr>
        <p:spPr>
          <a:xfrm>
            <a:off x="1941619" y="-1829416"/>
            <a:ext cx="9277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latin typeface="Segoe Print" panose="02000800000000000000" pitchFamily="2" charset="0"/>
                <a:ea typeface="Silom" pitchFamily="2" charset="-34"/>
                <a:cs typeface="Kailasa" panose="02000500000000020004" pitchFamily="2" charset="0"/>
              </a:rPr>
              <a:t>Zhodnocení praxe</a:t>
            </a:r>
            <a:endParaRPr lang="cs-CZ" sz="6600" b="1" dirty="0">
              <a:latin typeface="Segoe Print" panose="02000800000000000000" pitchFamily="2" charset="0"/>
              <a:ea typeface="STHupo" panose="02010800040101010101" pitchFamily="2" charset="-122"/>
              <a:cs typeface="Kailasa" panose="02000500000000020004" pitchFamily="2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D16429-C26D-C13E-0906-12E5C4042FA9}"/>
              </a:ext>
            </a:extLst>
          </p:cNvPr>
          <p:cNvSpPr txBox="1"/>
          <p:nvPr/>
        </p:nvSpPr>
        <p:spPr>
          <a:xfrm>
            <a:off x="4470794" y="9225116"/>
            <a:ext cx="92776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zajišťování plynulého provozu na hale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účast při náboru zaměstnance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účast při poradách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Segoe Print" panose="02000800000000000000" pitchFamily="2" charset="0"/>
              </a:rPr>
              <a:t>náslechy při schůzkách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05C4E1E-791B-7570-5F72-3987115EC9E1}"/>
              </a:ext>
            </a:extLst>
          </p:cNvPr>
          <p:cNvSpPr txBox="1"/>
          <p:nvPr/>
        </p:nvSpPr>
        <p:spPr>
          <a:xfrm>
            <a:off x="16272246" y="4339839"/>
            <a:ext cx="84647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s</a:t>
            </a:r>
            <a:r>
              <a:rPr lang="cs-CZ" sz="1800" dirty="0">
                <a:latin typeface="Segoe Print" panose="02000800000000000000" pitchFamily="2" charset="0"/>
              </a:rPr>
              <a:t>eznámení s chodem bankovního sektoru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z</a:t>
            </a:r>
            <a:r>
              <a:rPr lang="cs-CZ" sz="1800" dirty="0">
                <a:latin typeface="Segoe Print" panose="02000800000000000000" pitchFamily="2" charset="0"/>
              </a:rPr>
              <a:t>ískání nových znalostí a zkušeností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Segoe Print" panose="02000800000000000000" pitchFamily="2" charset="0"/>
              </a:rPr>
              <a:t>zlepšení k</a:t>
            </a:r>
            <a:r>
              <a:rPr lang="cs-CZ" sz="1800" dirty="0">
                <a:latin typeface="Segoe Print" panose="02000800000000000000" pitchFamily="2" charset="0"/>
              </a:rPr>
              <a:t>omunikačních dovedností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E60A06-B4D4-BED8-4402-4EA33120E9AD}"/>
              </a:ext>
            </a:extLst>
          </p:cNvPr>
          <p:cNvSpPr txBox="1"/>
          <p:nvPr/>
        </p:nvSpPr>
        <p:spPr>
          <a:xfrm>
            <a:off x="2629878" y="766958"/>
            <a:ext cx="84867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b="1" dirty="0">
                <a:latin typeface="Segoe Print" panose="02000800000000000000" pitchFamily="2" charset="0"/>
              </a:rPr>
              <a:t>Děkuji za pozornost</a:t>
            </a:r>
          </a:p>
        </p:txBody>
      </p:sp>
      <p:pic>
        <p:nvPicPr>
          <p:cNvPr id="9218" name="Picture 2" descr="Lecture Images - Free Download on Freepik">
            <a:extLst>
              <a:ext uri="{FF2B5EF4-FFF2-40B4-BE49-F238E27FC236}">
                <a16:creationId xmlns:a16="http://schemas.microsoft.com/office/drawing/2014/main" id="{13B25426-7F42-AEC5-2A68-8DA25868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78" y="3057050"/>
            <a:ext cx="7796820" cy="38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15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280</Words>
  <Application>Microsoft Macintosh PowerPoint</Application>
  <PresentationFormat>Širokoúhlá obrazovka</PresentationFormat>
  <Paragraphs>119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Print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Denisa Michutová</dc:creator>
  <cp:lastModifiedBy>Denisa Michutová</cp:lastModifiedBy>
  <cp:revision>4</cp:revision>
  <dcterms:created xsi:type="dcterms:W3CDTF">2023-05-11T13:57:31Z</dcterms:created>
  <dcterms:modified xsi:type="dcterms:W3CDTF">2023-05-11T19:10:57Z</dcterms:modified>
</cp:coreProperties>
</file>