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0" r:id="rId6"/>
    <p:sldId id="259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84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54B212-35A1-B1F5-9C1B-4C06F6F774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D48C343-7C92-C149-3E84-11F53F4278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01418EC-7D17-277D-8AE0-DCD825FAEF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BFB15-E2E4-D54E-BB27-C2E10311B039}" type="datetimeFigureOut">
              <a:rPr lang="cs-CZ" smtClean="0"/>
              <a:t>10.05.2023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75151B2-6C94-681A-E30F-F21B4F2CB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B9344FD-319A-1BB2-F89C-6FF0E1E691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7C30E-FF5B-5445-9089-9B8B354F18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07172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C291D9-A466-0CF9-A18C-95882C646C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3C50109-B6E5-9169-C808-38A0125A5A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624E3E0-0EF4-3A46-C9F9-EC99E0C2C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BFB15-E2E4-D54E-BB27-C2E10311B039}" type="datetimeFigureOut">
              <a:rPr lang="cs-CZ" smtClean="0"/>
              <a:t>10.05.2023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4B14C06-44EF-456F-75C3-562A2970A5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D261EDA-8435-3368-41D7-5439EBF390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7C30E-FF5B-5445-9089-9B8B354F18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1082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17261158-4792-0402-4A56-0CDBADD5E4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F4108AB-C2F3-A50C-3BD7-1C7A921C85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9667D59-3974-8757-1808-A50CC0B297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BFB15-E2E4-D54E-BB27-C2E10311B039}" type="datetimeFigureOut">
              <a:rPr lang="cs-CZ" smtClean="0"/>
              <a:t>10.05.2023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8AE4922-CC28-4006-C192-9F49E7E98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569B5E3-87D0-3A52-6A4B-F1CAEC8FA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7C30E-FF5B-5445-9089-9B8B354F18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4956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D7EEC4-A0A8-69FC-73E5-B54F3CE395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DFED80E-5B54-CD4E-BF3D-89C85F3CF2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B441481-25AD-1E9D-707A-24EB2345FE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BFB15-E2E4-D54E-BB27-C2E10311B039}" type="datetimeFigureOut">
              <a:rPr lang="cs-CZ" smtClean="0"/>
              <a:t>10.05.2023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9A908A5-6CE8-A7D9-E4B9-9CDC8D8B6D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2EB9615-ABF3-F45C-EBEB-E7C391ECB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7C30E-FF5B-5445-9089-9B8B354F18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1634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AA6AE7-5CAE-64E9-F74B-73A9BD4472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44EB503-00F2-2B38-A46B-4BA3E0A9DA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B1A6AB4-B315-BC96-3C27-62A2747181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BFB15-E2E4-D54E-BB27-C2E10311B039}" type="datetimeFigureOut">
              <a:rPr lang="cs-CZ" smtClean="0"/>
              <a:t>10.05.2023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FE8D727-92F5-CE40-274F-F8981E5A2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56B1035-521A-2162-358A-F68F55F778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7C30E-FF5B-5445-9089-9B8B354F18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9706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C2E591-E63C-470A-A6D2-D1AEED3AB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92C757D-3E79-74E1-A1F5-3514D12577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A4D4CCE-F252-E22E-B926-4C71B1D35E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18F975E-862E-8A6D-9764-C987641339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BFB15-E2E4-D54E-BB27-C2E10311B039}" type="datetimeFigureOut">
              <a:rPr lang="cs-CZ" smtClean="0"/>
              <a:t>10.05.2023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987126C-57D1-59D5-65A8-A51E364DE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5FF72FB-63C1-103D-10D9-0E8290716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7C30E-FF5B-5445-9089-9B8B354F18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2142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A08ED6-7AE8-EBA7-AD87-1FAFB2AA32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83387FC-FF57-4B7B-2212-50F6992305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620FB77-D0E3-3483-56EE-136635DC6F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C6E77AC-8A98-E103-9A44-3CD078CB92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D1A27908-FD43-FCF9-6A05-F78217CB1FA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7CD39DE-7BB1-B631-39AE-FD96D533B8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BFB15-E2E4-D54E-BB27-C2E10311B039}" type="datetimeFigureOut">
              <a:rPr lang="cs-CZ" smtClean="0"/>
              <a:t>10.05.2023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384BAED7-E633-A539-EF7B-867AABDD8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BE1EF4F2-029C-BC0E-07A9-1733E766E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7C30E-FF5B-5445-9089-9B8B354F18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4330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01E709-452A-2DF5-9268-759D3606F6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B187C36-298F-F11C-A92D-7EB0C4E5B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BFB15-E2E4-D54E-BB27-C2E10311B039}" type="datetimeFigureOut">
              <a:rPr lang="cs-CZ" smtClean="0"/>
              <a:t>10.05.2023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7151052-A644-C64E-5FCB-26D097CBC5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4B15980-DD63-44CA-0326-FC2985AC9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7C30E-FF5B-5445-9089-9B8B354F18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8990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8BBC7FD1-6335-9F2B-8D80-CD8EA6A85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BFB15-E2E4-D54E-BB27-C2E10311B039}" type="datetimeFigureOut">
              <a:rPr lang="cs-CZ" smtClean="0"/>
              <a:t>10.05.2023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74CF0F57-FC6A-5AD6-0AA6-791F32BA1E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A25B775-DBDE-CA2F-D66C-6161489462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7C30E-FF5B-5445-9089-9B8B354F18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6167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046317-6DBF-2EBB-C198-0DF7EC179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E1A4AD1-D90E-6A64-D07F-56CFC105F5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3351BA8-D2D3-F2A8-C80C-4B88F86042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4DA69DC-D397-1483-F267-D51214DC68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BFB15-E2E4-D54E-BB27-C2E10311B039}" type="datetimeFigureOut">
              <a:rPr lang="cs-CZ" smtClean="0"/>
              <a:t>10.05.2023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617FA62-3A8C-9852-CB23-B0B0FC48E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19B0B82-334E-6F08-AF32-445B1914EC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7C30E-FF5B-5445-9089-9B8B354F18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1398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B11326-3500-BF1C-1DED-B6C8686CA3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57D66188-D521-10AB-B8BD-9EC41D4927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12F5A7F-E40D-C84B-5976-1047C0CFAD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D06E39B-5B69-A2DF-ECE5-400B183B7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BFB15-E2E4-D54E-BB27-C2E10311B039}" type="datetimeFigureOut">
              <a:rPr lang="cs-CZ" smtClean="0"/>
              <a:t>10.05.2023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BC0FE30-D89E-A522-1377-8CED927B5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BEADBC7-4EDC-F110-5B5C-02C6AC5F8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7C30E-FF5B-5445-9089-9B8B354F18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9960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27A2FBB5-BB34-53E2-70EA-B5452863C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8BC854A-35F5-1D65-67E4-8B430089BE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C4CDD4C-060F-08F6-C2E2-892BFDDEC6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0BFB15-E2E4-D54E-BB27-C2E10311B039}" type="datetimeFigureOut">
              <a:rPr lang="cs-CZ" smtClean="0"/>
              <a:t>10.05.2023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C535072-82D7-7F3F-9F25-B674FCA6C4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FD43101-046E-FA6F-45BA-02DB3F017C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37C30E-FF5B-5445-9089-9B8B354F18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6071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998F1AAC-2AFE-6A15-CA8C-9D6DFA3F478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6602" r="2622" b="6358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6A923EE-E42B-E6E6-C621-8300619A24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anchor="ctr">
            <a:normAutofit/>
          </a:bodyPr>
          <a:lstStyle/>
          <a:p>
            <a:r>
              <a:rPr lang="cs-CZ" sz="5400" dirty="0"/>
              <a:t>Odborná praxe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6C20515-0221-1476-4999-8C3893CF68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0" y="4872922"/>
            <a:ext cx="4023359" cy="1208141"/>
          </a:xfrm>
        </p:spPr>
        <p:txBody>
          <a:bodyPr>
            <a:normAutofit/>
          </a:bodyPr>
          <a:lstStyle/>
          <a:p>
            <a:pPr algn="l"/>
            <a:r>
              <a:rPr lang="cs-CZ" dirty="0"/>
              <a:t>Zpracovala: Eliška Pešková, UČO: 25391</a:t>
            </a:r>
          </a:p>
          <a:p>
            <a:pPr algn="l"/>
            <a:r>
              <a:rPr lang="cs-CZ" dirty="0"/>
              <a:t>		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1861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D009D6D5-DAC2-4A8B-A17A-E206B9012D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2BE0D30-7A0E-8A01-FBE3-B380C13A9E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5"/>
            <a:ext cx="5895980" cy="2029174"/>
          </a:xfrm>
        </p:spPr>
        <p:txBody>
          <a:bodyPr>
            <a:normAutofit/>
          </a:bodyPr>
          <a:lstStyle/>
          <a:p>
            <a:r>
              <a:rPr lang="cs-CZ" sz="5400" dirty="0"/>
              <a:t>Obecní úřad </a:t>
            </a:r>
            <a:r>
              <a:rPr lang="cs-CZ" sz="5400" dirty="0" err="1"/>
              <a:t>Dříteň</a:t>
            </a:r>
            <a:endParaRPr lang="cs-CZ" sz="5400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76E642AA-5517-87F9-B256-9371096DBE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33297"/>
            <a:ext cx="4619621" cy="3843666"/>
          </a:xfrm>
        </p:spPr>
        <p:txBody>
          <a:bodyPr>
            <a:normAutofit/>
          </a:bodyPr>
          <a:lstStyle/>
          <a:p>
            <a:r>
              <a:rPr lang="cs-CZ" dirty="0"/>
              <a:t>Vznik v roce 1990</a:t>
            </a:r>
          </a:p>
          <a:p>
            <a:r>
              <a:rPr lang="cs-CZ" dirty="0"/>
              <a:t>9 přidružených částí</a:t>
            </a:r>
          </a:p>
          <a:p>
            <a:r>
              <a:rPr lang="cs-CZ" dirty="0"/>
              <a:t>Přenesená působnost</a:t>
            </a:r>
          </a:p>
          <a:p>
            <a:r>
              <a:rPr lang="cs-CZ" dirty="0"/>
              <a:t>Činnosti: správa a údržba zařízení ve vlastnictví obce, sestavování rozpočtu obce, zajišťování kulturních a sportovních akcí</a:t>
            </a:r>
            <a:endParaRPr lang="en-US" dirty="0"/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4F1DCF7D-1338-51CD-E8E8-C5CFB3CA08A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3054"/>
          <a:stretch/>
        </p:blipFill>
        <p:spPr>
          <a:xfrm>
            <a:off x="6229215" y="10"/>
            <a:ext cx="5962785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333113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Picture 49" descr="Graf v dokumentu a pero">
            <a:extLst>
              <a:ext uri="{FF2B5EF4-FFF2-40B4-BE49-F238E27FC236}">
                <a16:creationId xmlns:a16="http://schemas.microsoft.com/office/drawing/2014/main" id="{EEC82EC0-530C-E3C7-0314-6F08005E6F3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73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54" name="Rectangle 53">
            <a:extLst>
              <a:ext uri="{FF2B5EF4-FFF2-40B4-BE49-F238E27FC236}">
                <a16:creationId xmlns:a16="http://schemas.microsoft.com/office/drawing/2014/main" id="{257363FD-7E77-4145-9483-331A807ADF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6802" cy="6858000"/>
          </a:xfrm>
          <a:prstGeom prst="rect">
            <a:avLst/>
          </a:prstGeom>
          <a:gradFill flip="none" rotWithShape="1">
            <a:gsLst>
              <a:gs pos="28000">
                <a:schemeClr val="bg2">
                  <a:alpha val="84000"/>
                </a:schemeClr>
              </a:gs>
              <a:gs pos="74000">
                <a:schemeClr val="bg1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55AA916-BE9F-0D07-3438-C39BCF07F1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cs-CZ"/>
              <a:t>Náplň praxe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5EAE72-1865-06E7-B65C-F8D8945F3B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r>
              <a:rPr lang="cs-CZ" sz="2400" b="1" dirty="0"/>
              <a:t>Personální management</a:t>
            </a:r>
            <a:r>
              <a:rPr lang="cs-CZ" sz="2400" dirty="0"/>
              <a:t> – fungování a příprava voleb, matrika a matriční záležitosti, nahlížení a kontrola výkazů práce zaměstnanců</a:t>
            </a:r>
          </a:p>
          <a:p>
            <a:r>
              <a:rPr lang="cs-CZ" sz="2400" b="1" dirty="0"/>
              <a:t>Marketing</a:t>
            </a:r>
            <a:r>
              <a:rPr lang="cs-CZ" sz="2400" dirty="0"/>
              <a:t> – tvorba plakátů kulturních akcí, hlášení informací obecním rozhlasem, vkládání informací na webové stránky obce</a:t>
            </a:r>
          </a:p>
          <a:p>
            <a:r>
              <a:rPr lang="cs-CZ" sz="2400" b="1" dirty="0"/>
              <a:t>Strategické řízení </a:t>
            </a:r>
            <a:r>
              <a:rPr lang="cs-CZ" sz="2400" dirty="0"/>
              <a:t>– pomoc s přípravou dokumentů pro projekty, Program rozvoje obce na období let 2021-2027</a:t>
            </a:r>
          </a:p>
          <a:p>
            <a:r>
              <a:rPr lang="cs-CZ" sz="2400" b="1" dirty="0"/>
              <a:t>Finance podniku</a:t>
            </a:r>
            <a:r>
              <a:rPr lang="cs-CZ" sz="2400" dirty="0"/>
              <a:t> - kontrola vyúčtování dotací, seznámení se s probíhajícími veřejnými zakázkami</a:t>
            </a:r>
          </a:p>
          <a:p>
            <a:r>
              <a:rPr lang="cs-CZ" sz="2400" b="1" dirty="0"/>
              <a:t>Finanční účetnictví </a:t>
            </a:r>
            <a:r>
              <a:rPr lang="cs-CZ" sz="2400" dirty="0"/>
              <a:t>– třídění příjmových a výdajových pokladních dokladů a zápis do pokladní knihy, účtování podle paragrafů a položek v programu </a:t>
            </a:r>
            <a:r>
              <a:rPr lang="cs-CZ" sz="2400" dirty="0" err="1"/>
              <a:t>Keo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982556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8935438-104F-EACC-FAC5-B3F885D47F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r>
              <a:rPr lang="cs-CZ" sz="5400"/>
              <a:t>Přínosy praxe</a:t>
            </a:r>
          </a:p>
        </p:txBody>
      </p:sp>
      <p:sp>
        <p:nvSpPr>
          <p:cNvPr id="11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6BBB7D-3953-7EC2-CE8C-2E1F7A617F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872899"/>
            <a:ext cx="4243589" cy="3320668"/>
          </a:xfrm>
        </p:spPr>
        <p:txBody>
          <a:bodyPr>
            <a:normAutofit/>
          </a:bodyPr>
          <a:lstStyle/>
          <a:p>
            <a:r>
              <a:rPr lang="cs-CZ" sz="2200"/>
              <a:t>Poznání fungování obecního úřadu</a:t>
            </a:r>
          </a:p>
          <a:p>
            <a:r>
              <a:rPr lang="cs-CZ" sz="2200"/>
              <a:t>Získání nových zkušeností</a:t>
            </a:r>
          </a:p>
          <a:p>
            <a:r>
              <a:rPr lang="cs-CZ" sz="2200"/>
              <a:t>Využití teoretických znalostí do praxe</a:t>
            </a:r>
          </a:p>
          <a:p>
            <a:r>
              <a:rPr lang="cs-CZ" sz="2200"/>
              <a:t>Práce s programem Keo a Helios</a:t>
            </a:r>
          </a:p>
        </p:txBody>
      </p:sp>
      <p:pic>
        <p:nvPicPr>
          <p:cNvPr id="5" name="Picture 4" descr="Žárovka na žlutém pozadí s načrtnutými paprsky světla a kabelem">
            <a:extLst>
              <a:ext uri="{FF2B5EF4-FFF2-40B4-BE49-F238E27FC236}">
                <a16:creationId xmlns:a16="http://schemas.microsoft.com/office/drawing/2014/main" id="{711F1719-89EE-DD62-EE4B-E23CFDB7E9B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8314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0854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" name="Rectangle 34">
            <a:extLst>
              <a:ext uri="{FF2B5EF4-FFF2-40B4-BE49-F238E27FC236}">
                <a16:creationId xmlns:a16="http://schemas.microsoft.com/office/drawing/2014/main" id="{2B97F24A-32CE-4C1C-A50D-3016B394DC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E5CC9FD-E19F-E533-08DC-F8F73B80DD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39520"/>
            <a:ext cx="3429000" cy="1719072"/>
          </a:xfrm>
        </p:spPr>
        <p:txBody>
          <a:bodyPr anchor="b">
            <a:normAutofit/>
          </a:bodyPr>
          <a:lstStyle/>
          <a:p>
            <a:r>
              <a:rPr lang="cs-CZ" sz="5400"/>
              <a:t>Zhodnocení praxe</a:t>
            </a:r>
          </a:p>
        </p:txBody>
      </p:sp>
      <p:sp>
        <p:nvSpPr>
          <p:cNvPr id="37" name="sketch line">
            <a:extLst>
              <a:ext uri="{FF2B5EF4-FFF2-40B4-BE49-F238E27FC236}">
                <a16:creationId xmlns:a16="http://schemas.microsoft.com/office/drawing/2014/main" id="{CD8B4F24-440B-49E9-B85D-733523DC06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573756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648237F-2876-FADF-6AE8-9E29AB491C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2807208"/>
            <a:ext cx="3429000" cy="3410712"/>
          </a:xfrm>
        </p:spPr>
        <p:txBody>
          <a:bodyPr anchor="t">
            <a:normAutofit/>
          </a:bodyPr>
          <a:lstStyle/>
          <a:p>
            <a:r>
              <a:rPr lang="cs-CZ" sz="2200"/>
              <a:t>Přínosná</a:t>
            </a:r>
          </a:p>
          <a:p>
            <a:r>
              <a:rPr lang="cs-CZ" sz="2200"/>
              <a:t>Příjemné prostředí a kolektiv pracovníků</a:t>
            </a:r>
          </a:p>
          <a:p>
            <a:r>
              <a:rPr lang="cs-CZ" sz="2200"/>
              <a:t>Získání nových kontaktů</a:t>
            </a:r>
            <a:endParaRPr lang="cs-CZ" sz="2200" dirty="0"/>
          </a:p>
        </p:txBody>
      </p:sp>
      <p:pic>
        <p:nvPicPr>
          <p:cNvPr id="32" name="Graphic 31" descr="Zaškrtnutí">
            <a:extLst>
              <a:ext uri="{FF2B5EF4-FFF2-40B4-BE49-F238E27FC236}">
                <a16:creationId xmlns:a16="http://schemas.microsoft.com/office/drawing/2014/main" id="{2BAF1FC2-EC4A-04B7-D870-FC930B9D10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317236" y="640080"/>
            <a:ext cx="5577840" cy="5577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8459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289ED1AA-8684-4D37-B208-8777E1A778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Graphic 33">
            <a:extLst>
              <a:ext uri="{FF2B5EF4-FFF2-40B4-BE49-F238E27FC236}">
                <a16:creationId xmlns:a16="http://schemas.microsoft.com/office/drawing/2014/main" id="{4180E01B-B1F4-437C-807D-1C930718E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10784" y="0"/>
            <a:ext cx="9570431" cy="6858000"/>
          </a:xfrm>
          <a:custGeom>
            <a:avLst/>
            <a:gdLst>
              <a:gd name="connsiteX0" fmla="*/ 7178288 w 7187261"/>
              <a:gd name="connsiteY0" fmla="*/ 2604802 h 5150263"/>
              <a:gd name="connsiteX1" fmla="*/ 7169335 w 7187261"/>
              <a:gd name="connsiteY1" fmla="*/ 2328577 h 5150263"/>
              <a:gd name="connsiteX2" fmla="*/ 7060845 w 7187261"/>
              <a:gd name="connsiteY2" fmla="*/ 1661160 h 5150263"/>
              <a:gd name="connsiteX3" fmla="*/ 6212263 w 7187261"/>
              <a:gd name="connsiteY3" fmla="*/ 243840 h 5150263"/>
              <a:gd name="connsiteX4" fmla="*/ 5953564 w 7187261"/>
              <a:gd name="connsiteY4" fmla="*/ 0 h 5150263"/>
              <a:gd name="connsiteX5" fmla="*/ 1408615 w 7187261"/>
              <a:gd name="connsiteY5" fmla="*/ 0 h 5150263"/>
              <a:gd name="connsiteX6" fmla="*/ 805111 w 7187261"/>
              <a:gd name="connsiteY6" fmla="*/ 676275 h 5150263"/>
              <a:gd name="connsiteX7" fmla="*/ 104928 w 7187261"/>
              <a:gd name="connsiteY7" fmla="*/ 2183035 h 5150263"/>
              <a:gd name="connsiteX8" fmla="*/ 51588 w 7187261"/>
              <a:gd name="connsiteY8" fmla="*/ 2400014 h 5150263"/>
              <a:gd name="connsiteX9" fmla="*/ 41301 w 7187261"/>
              <a:gd name="connsiteY9" fmla="*/ 2424208 h 5150263"/>
              <a:gd name="connsiteX10" fmla="*/ 119692 w 7187261"/>
              <a:gd name="connsiteY10" fmla="*/ 1834801 h 5150263"/>
              <a:gd name="connsiteX11" fmla="*/ 870071 w 7187261"/>
              <a:gd name="connsiteY11" fmla="*/ 462248 h 5150263"/>
              <a:gd name="connsiteX12" fmla="*/ 1389279 w 7187261"/>
              <a:gd name="connsiteY12" fmla="*/ 476 h 5150263"/>
              <a:gd name="connsiteX13" fmla="*/ 1320223 w 7187261"/>
              <a:gd name="connsiteY13" fmla="*/ 476 h 5150263"/>
              <a:gd name="connsiteX14" fmla="*/ 423158 w 7187261"/>
              <a:gd name="connsiteY14" fmla="*/ 989743 h 5150263"/>
              <a:gd name="connsiteX15" fmla="*/ 25585 w 7187261"/>
              <a:gd name="connsiteY15" fmla="*/ 2113693 h 5150263"/>
              <a:gd name="connsiteX16" fmla="*/ 2344 w 7187261"/>
              <a:gd name="connsiteY16" fmla="*/ 2725865 h 5150263"/>
              <a:gd name="connsiteX17" fmla="*/ 447256 w 7187261"/>
              <a:gd name="connsiteY17" fmla="*/ 4210717 h 5150263"/>
              <a:gd name="connsiteX18" fmla="*/ 1138962 w 7187261"/>
              <a:gd name="connsiteY18" fmla="*/ 4988910 h 5150263"/>
              <a:gd name="connsiteX19" fmla="*/ 1348512 w 7187261"/>
              <a:gd name="connsiteY19" fmla="*/ 5146834 h 5150263"/>
              <a:gd name="connsiteX20" fmla="*/ 1422712 w 7187261"/>
              <a:gd name="connsiteY20" fmla="*/ 5146834 h 5150263"/>
              <a:gd name="connsiteX21" fmla="*/ 480594 w 7187261"/>
              <a:gd name="connsiteY21" fmla="*/ 4187952 h 5150263"/>
              <a:gd name="connsiteX22" fmla="*/ 398679 w 7187261"/>
              <a:gd name="connsiteY22" fmla="*/ 4046125 h 5150263"/>
              <a:gd name="connsiteX23" fmla="*/ 411823 w 7187261"/>
              <a:gd name="connsiteY23" fmla="*/ 4053078 h 5150263"/>
              <a:gd name="connsiteX24" fmla="*/ 1439380 w 7187261"/>
              <a:gd name="connsiteY24" fmla="*/ 5147405 h 5150263"/>
              <a:gd name="connsiteX25" fmla="*/ 5710010 w 7187261"/>
              <a:gd name="connsiteY25" fmla="*/ 5150263 h 5150263"/>
              <a:gd name="connsiteX26" fmla="*/ 5999665 w 7187261"/>
              <a:gd name="connsiteY26" fmla="*/ 4910900 h 5150263"/>
              <a:gd name="connsiteX27" fmla="*/ 6954165 w 7187261"/>
              <a:gd name="connsiteY27" fmla="*/ 3545777 h 5150263"/>
              <a:gd name="connsiteX28" fmla="*/ 7137712 w 7187261"/>
              <a:gd name="connsiteY28" fmla="*/ 2799207 h 5150263"/>
              <a:gd name="connsiteX29" fmla="*/ 7142951 w 7187261"/>
              <a:gd name="connsiteY29" fmla="*/ 2754535 h 5150263"/>
              <a:gd name="connsiteX30" fmla="*/ 7149428 w 7187261"/>
              <a:gd name="connsiteY30" fmla="*/ 2774823 h 5150263"/>
              <a:gd name="connsiteX31" fmla="*/ 7066465 w 7187261"/>
              <a:gd name="connsiteY31" fmla="*/ 3465672 h 5150263"/>
              <a:gd name="connsiteX32" fmla="*/ 6452578 w 7187261"/>
              <a:gd name="connsiteY32" fmla="*/ 4552760 h 5150263"/>
              <a:gd name="connsiteX33" fmla="*/ 5752110 w 7187261"/>
              <a:gd name="connsiteY33" fmla="*/ 5150263 h 5150263"/>
              <a:gd name="connsiteX34" fmla="*/ 5827643 w 7187261"/>
              <a:gd name="connsiteY34" fmla="*/ 5150263 h 5150263"/>
              <a:gd name="connsiteX35" fmla="*/ 6642793 w 7187261"/>
              <a:gd name="connsiteY35" fmla="*/ 4389406 h 5150263"/>
              <a:gd name="connsiteX36" fmla="*/ 7102469 w 7187261"/>
              <a:gd name="connsiteY36" fmla="*/ 3490817 h 5150263"/>
              <a:gd name="connsiteX37" fmla="*/ 7187242 w 7187261"/>
              <a:gd name="connsiteY37" fmla="*/ 2990183 h 5150263"/>
              <a:gd name="connsiteX38" fmla="*/ 7178288 w 7187261"/>
              <a:gd name="connsiteY38" fmla="*/ 2604802 h 5150263"/>
              <a:gd name="connsiteX39" fmla="*/ 6342565 w 7187261"/>
              <a:gd name="connsiteY39" fmla="*/ 441389 h 5150263"/>
              <a:gd name="connsiteX40" fmla="*/ 7126567 w 7187261"/>
              <a:gd name="connsiteY40" fmla="*/ 2355056 h 5150263"/>
              <a:gd name="connsiteX41" fmla="*/ 6342565 w 7187261"/>
              <a:gd name="connsiteY41" fmla="*/ 441389 h 5150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7187261" h="5150263">
                <a:moveTo>
                  <a:pt x="7178288" y="2604802"/>
                </a:moveTo>
                <a:cubicBezTo>
                  <a:pt x="7168763" y="2513076"/>
                  <a:pt x="7174478" y="2420684"/>
                  <a:pt x="7169335" y="2328577"/>
                </a:cubicBezTo>
                <a:cubicBezTo>
                  <a:pt x="7156952" y="2102882"/>
                  <a:pt x="7120586" y="1879149"/>
                  <a:pt x="7060845" y="1661160"/>
                </a:cubicBezTo>
                <a:cubicBezTo>
                  <a:pt x="6910588" y="1121007"/>
                  <a:pt x="6617428" y="631374"/>
                  <a:pt x="6212263" y="243840"/>
                </a:cubicBezTo>
                <a:cubicBezTo>
                  <a:pt x="6126538" y="162496"/>
                  <a:pt x="6040813" y="80201"/>
                  <a:pt x="5953564" y="0"/>
                </a:cubicBezTo>
                <a:lnTo>
                  <a:pt x="1408615" y="0"/>
                </a:lnTo>
                <a:cubicBezTo>
                  <a:pt x="1180967" y="200316"/>
                  <a:pt x="978332" y="427387"/>
                  <a:pt x="805111" y="676275"/>
                </a:cubicBezTo>
                <a:cubicBezTo>
                  <a:pt x="481261" y="1136523"/>
                  <a:pt x="252089" y="1640872"/>
                  <a:pt x="104928" y="2183035"/>
                </a:cubicBezTo>
                <a:cubicBezTo>
                  <a:pt x="85878" y="2254853"/>
                  <a:pt x="69495" y="2327720"/>
                  <a:pt x="51588" y="2400014"/>
                </a:cubicBezTo>
                <a:cubicBezTo>
                  <a:pt x="49683" y="2407634"/>
                  <a:pt x="51588" y="2416969"/>
                  <a:pt x="41301" y="2424208"/>
                </a:cubicBezTo>
                <a:cubicBezTo>
                  <a:pt x="45900" y="2225469"/>
                  <a:pt x="72186" y="2027834"/>
                  <a:pt x="119692" y="1834801"/>
                </a:cubicBezTo>
                <a:cubicBezTo>
                  <a:pt x="247993" y="1310926"/>
                  <a:pt x="506121" y="857726"/>
                  <a:pt x="870071" y="462248"/>
                </a:cubicBezTo>
                <a:cubicBezTo>
                  <a:pt x="1027729" y="291823"/>
                  <a:pt x="1201617" y="137169"/>
                  <a:pt x="1389279" y="476"/>
                </a:cubicBezTo>
                <a:lnTo>
                  <a:pt x="1320223" y="476"/>
                </a:lnTo>
                <a:cubicBezTo>
                  <a:pt x="960844" y="274320"/>
                  <a:pt x="656330" y="599123"/>
                  <a:pt x="423158" y="989743"/>
                </a:cubicBezTo>
                <a:cubicBezTo>
                  <a:pt x="215608" y="1337596"/>
                  <a:pt x="80258" y="1711357"/>
                  <a:pt x="25585" y="2113693"/>
                </a:cubicBezTo>
                <a:cubicBezTo>
                  <a:pt x="-2705" y="2316480"/>
                  <a:pt x="-2228" y="2521077"/>
                  <a:pt x="2344" y="2725865"/>
                </a:cubicBezTo>
                <a:cubicBezTo>
                  <a:pt x="14155" y="3261932"/>
                  <a:pt x="170650" y="3754565"/>
                  <a:pt x="447256" y="4210717"/>
                </a:cubicBezTo>
                <a:cubicBezTo>
                  <a:pt x="629851" y="4511612"/>
                  <a:pt x="866356" y="4767167"/>
                  <a:pt x="1138962" y="4988910"/>
                </a:cubicBezTo>
                <a:cubicBezTo>
                  <a:pt x="1207161" y="5044345"/>
                  <a:pt x="1277008" y="5096990"/>
                  <a:pt x="1348512" y="5146834"/>
                </a:cubicBezTo>
                <a:lnTo>
                  <a:pt x="1422712" y="5146834"/>
                </a:lnTo>
                <a:cubicBezTo>
                  <a:pt x="1043426" y="4892802"/>
                  <a:pt x="724720" y="4577334"/>
                  <a:pt x="480594" y="4187952"/>
                </a:cubicBezTo>
                <a:cubicBezTo>
                  <a:pt x="452019" y="4141851"/>
                  <a:pt x="423444" y="4095179"/>
                  <a:pt x="398679" y="4046125"/>
                </a:cubicBezTo>
                <a:cubicBezTo>
                  <a:pt x="407442" y="4043267"/>
                  <a:pt x="409156" y="4048982"/>
                  <a:pt x="411823" y="4053078"/>
                </a:cubicBezTo>
                <a:cubicBezTo>
                  <a:pt x="683572" y="4484656"/>
                  <a:pt x="1033139" y="4842701"/>
                  <a:pt x="1439380" y="5147405"/>
                </a:cubicBezTo>
                <a:lnTo>
                  <a:pt x="5710010" y="5150263"/>
                </a:lnTo>
                <a:cubicBezTo>
                  <a:pt x="5810594" y="5075482"/>
                  <a:pt x="5907272" y="4995587"/>
                  <a:pt x="5999665" y="4910900"/>
                </a:cubicBezTo>
                <a:cubicBezTo>
                  <a:pt x="6418765" y="4526661"/>
                  <a:pt x="6746901" y="4078129"/>
                  <a:pt x="6954165" y="3545777"/>
                </a:cubicBezTo>
                <a:cubicBezTo>
                  <a:pt x="7048234" y="3306175"/>
                  <a:pt x="7109956" y="3055115"/>
                  <a:pt x="7137712" y="2799207"/>
                </a:cubicBezTo>
                <a:cubicBezTo>
                  <a:pt x="7139236" y="2784920"/>
                  <a:pt x="7141046" y="2770632"/>
                  <a:pt x="7142951" y="2754535"/>
                </a:cubicBezTo>
                <a:cubicBezTo>
                  <a:pt x="7151714" y="2760440"/>
                  <a:pt x="7149237" y="2768441"/>
                  <a:pt x="7149428" y="2774823"/>
                </a:cubicBezTo>
                <a:cubicBezTo>
                  <a:pt x="7156743" y="3007967"/>
                  <a:pt x="7128777" y="3240881"/>
                  <a:pt x="7066465" y="3465672"/>
                </a:cubicBezTo>
                <a:cubicBezTo>
                  <a:pt x="6952165" y="3878580"/>
                  <a:pt x="6737948" y="4235863"/>
                  <a:pt x="6452578" y="4552760"/>
                </a:cubicBezTo>
                <a:cubicBezTo>
                  <a:pt x="6244553" y="4783836"/>
                  <a:pt x="6008809" y="4980242"/>
                  <a:pt x="5752110" y="5150263"/>
                </a:cubicBezTo>
                <a:lnTo>
                  <a:pt x="5827643" y="5150263"/>
                </a:lnTo>
                <a:cubicBezTo>
                  <a:pt x="6136539" y="4938904"/>
                  <a:pt x="6412192" y="4689348"/>
                  <a:pt x="6642793" y="4389406"/>
                </a:cubicBezTo>
                <a:cubicBezTo>
                  <a:pt x="6851295" y="4118324"/>
                  <a:pt x="7009125" y="3820859"/>
                  <a:pt x="7102469" y="3490817"/>
                </a:cubicBezTo>
                <a:cubicBezTo>
                  <a:pt x="7148646" y="3327473"/>
                  <a:pt x="7177069" y="3159624"/>
                  <a:pt x="7187242" y="2990183"/>
                </a:cubicBezTo>
                <a:cubicBezTo>
                  <a:pt x="7187623" y="2984087"/>
                  <a:pt x="7182384" y="2642330"/>
                  <a:pt x="7178288" y="2604802"/>
                </a:cubicBezTo>
                <a:close/>
                <a:moveTo>
                  <a:pt x="6342565" y="441389"/>
                </a:moveTo>
                <a:cubicBezTo>
                  <a:pt x="6829797" y="986533"/>
                  <a:pt x="7091135" y="1624422"/>
                  <a:pt x="7126567" y="2355056"/>
                </a:cubicBezTo>
                <a:cubicBezTo>
                  <a:pt x="7001123" y="1661827"/>
                  <a:pt x="6756426" y="1017365"/>
                  <a:pt x="6342565" y="441389"/>
                </a:cubicBezTo>
                <a:close/>
              </a:path>
            </a:pathLst>
          </a:custGeom>
          <a:solidFill>
            <a:schemeClr val="accent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5DDB576-48D1-6F0F-4186-4E9B247B79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8716" y="955309"/>
            <a:ext cx="7074568" cy="289897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8000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DĚKUJI ZA POZORNOST!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41F77738-2AF0-4750-A0C7-F97C2C1759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173498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563791 w 4243589"/>
              <a:gd name="connsiteY1" fmla="*/ 0 h 18288"/>
              <a:gd name="connsiteX2" fmla="*/ 1042710 w 4243589"/>
              <a:gd name="connsiteY2" fmla="*/ 0 h 18288"/>
              <a:gd name="connsiteX3" fmla="*/ 1564066 w 4243589"/>
              <a:gd name="connsiteY3" fmla="*/ 0 h 18288"/>
              <a:gd name="connsiteX4" fmla="*/ 2212729 w 4243589"/>
              <a:gd name="connsiteY4" fmla="*/ 0 h 18288"/>
              <a:gd name="connsiteX5" fmla="*/ 2776520 w 4243589"/>
              <a:gd name="connsiteY5" fmla="*/ 0 h 18288"/>
              <a:gd name="connsiteX6" fmla="*/ 3297875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637362 w 4243589"/>
              <a:gd name="connsiteY9" fmla="*/ 18288 h 18288"/>
              <a:gd name="connsiteX10" fmla="*/ 3116007 w 4243589"/>
              <a:gd name="connsiteY10" fmla="*/ 18288 h 18288"/>
              <a:gd name="connsiteX11" fmla="*/ 2424908 w 4243589"/>
              <a:gd name="connsiteY11" fmla="*/ 18288 h 18288"/>
              <a:gd name="connsiteX12" fmla="*/ 1861117 w 4243589"/>
              <a:gd name="connsiteY12" fmla="*/ 18288 h 18288"/>
              <a:gd name="connsiteX13" fmla="*/ 1382198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3987" y="7429"/>
                  <a:pt x="4243569" y="10822"/>
                  <a:pt x="4243589" y="18288"/>
                </a:cubicBezTo>
                <a:cubicBezTo>
                  <a:pt x="4112949" y="-2855"/>
                  <a:pt x="3928037" y="1831"/>
                  <a:pt x="3637362" y="18288"/>
                </a:cubicBezTo>
                <a:cubicBezTo>
                  <a:pt x="3346687" y="34745"/>
                  <a:pt x="3254446" y="26669"/>
                  <a:pt x="3116007" y="18288"/>
                </a:cubicBezTo>
                <a:cubicBezTo>
                  <a:pt x="2977569" y="9907"/>
                  <a:pt x="2620228" y="28873"/>
                  <a:pt x="2424908" y="18288"/>
                </a:cubicBezTo>
                <a:cubicBezTo>
                  <a:pt x="2229588" y="7703"/>
                  <a:pt x="2088287" y="-3854"/>
                  <a:pt x="1861117" y="18288"/>
                </a:cubicBezTo>
                <a:cubicBezTo>
                  <a:pt x="1633947" y="40430"/>
                  <a:pt x="1502447" y="-871"/>
                  <a:pt x="1382198" y="18288"/>
                </a:cubicBezTo>
                <a:cubicBezTo>
                  <a:pt x="1261949" y="37447"/>
                  <a:pt x="1045440" y="28353"/>
                  <a:pt x="733535" y="18288"/>
                </a:cubicBezTo>
                <a:cubicBezTo>
                  <a:pt x="421630" y="8223"/>
                  <a:pt x="341257" y="-18359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2703" y="5429"/>
                  <a:pt x="4244410" y="14046"/>
                  <a:pt x="4243589" y="18288"/>
                </a:cubicBezTo>
                <a:cubicBezTo>
                  <a:pt x="4130424" y="-1240"/>
                  <a:pt x="3932803" y="42249"/>
                  <a:pt x="3722234" y="18288"/>
                </a:cubicBezTo>
                <a:cubicBezTo>
                  <a:pt x="3511665" y="-5673"/>
                  <a:pt x="3269903" y="45994"/>
                  <a:pt x="3116007" y="18288"/>
                </a:cubicBezTo>
                <a:cubicBezTo>
                  <a:pt x="2962111" y="-9418"/>
                  <a:pt x="2744280" y="23224"/>
                  <a:pt x="2509780" y="18288"/>
                </a:cubicBezTo>
                <a:cubicBezTo>
                  <a:pt x="2275280" y="13352"/>
                  <a:pt x="2066059" y="43664"/>
                  <a:pt x="1945989" y="18288"/>
                </a:cubicBezTo>
                <a:cubicBezTo>
                  <a:pt x="1825919" y="-7088"/>
                  <a:pt x="1407329" y="12616"/>
                  <a:pt x="1254890" y="18288"/>
                </a:cubicBezTo>
                <a:cubicBezTo>
                  <a:pt x="1102451" y="23960"/>
                  <a:pt x="837950" y="31673"/>
                  <a:pt x="563791" y="18288"/>
                </a:cubicBezTo>
                <a:cubicBezTo>
                  <a:pt x="289632" y="4903"/>
                  <a:pt x="132768" y="7105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rgbClr val="FFFFFF"/>
          </a:solidFill>
          <a:ln w="41275" cap="rnd">
            <a:solidFill>
              <a:srgbClr val="FFFFFF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317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170</Words>
  <Application>Microsoft Office PowerPoint</Application>
  <PresentationFormat>Širokoúhlá obrazovka</PresentationFormat>
  <Paragraphs>24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Motiv Office</vt:lpstr>
      <vt:lpstr>Odborná praxe</vt:lpstr>
      <vt:lpstr>Obecní úřad Dříteň</vt:lpstr>
      <vt:lpstr>Náplň praxe</vt:lpstr>
      <vt:lpstr>Přínosy praxe</vt:lpstr>
      <vt:lpstr>Zhodnocení praxe</vt:lpstr>
      <vt:lpstr>DĚKUJI ZA POZORNOST!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Odborná praxe</dc:title>
  <dc:creator>Eliška Pešková</dc:creator>
  <cp:lastModifiedBy>Eliška Pešková</cp:lastModifiedBy>
  <cp:revision>2</cp:revision>
  <dcterms:created xsi:type="dcterms:W3CDTF">2023-05-10T14:32:53Z</dcterms:created>
  <dcterms:modified xsi:type="dcterms:W3CDTF">2023-05-10T19:49:42Z</dcterms:modified>
</cp:coreProperties>
</file>