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3" r:id="rId4"/>
    <p:sldId id="264" r:id="rId5"/>
    <p:sldId id="267" r:id="rId6"/>
    <p:sldId id="258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AAA22-8A6E-1618-E1CC-59EA72BE03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882090" cy="2677648"/>
          </a:xfrm>
        </p:spPr>
        <p:txBody>
          <a:bodyPr/>
          <a:lstStyle/>
          <a:p>
            <a:r>
              <a:rPr lang="cs-CZ" dirty="0"/>
              <a:t>Odborná praxe</a:t>
            </a:r>
            <a:br>
              <a:rPr lang="cs-CZ" dirty="0"/>
            </a:br>
            <a:r>
              <a:rPr lang="cs-CZ" dirty="0"/>
              <a:t>Odbor školství a tělovýchovy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9C65C5-BFC3-1A24-186E-C3C7CE34C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Michaela Juhaňáková</a:t>
            </a:r>
          </a:p>
          <a:p>
            <a:r>
              <a:rPr lang="cs-CZ" dirty="0"/>
              <a:t>26934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0DD29A0-B9B9-4551-32E0-B5D00F6AF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491" y="1238314"/>
            <a:ext cx="3227111" cy="239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85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C6D84-01B5-1F8B-AEC3-8BB10547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907" y="2206516"/>
            <a:ext cx="4015252" cy="1735668"/>
          </a:xfrm>
        </p:spPr>
        <p:txBody>
          <a:bodyPr>
            <a:normAutofit/>
          </a:bodyPr>
          <a:lstStyle/>
          <a:p>
            <a:r>
              <a:rPr lang="cs-CZ" dirty="0"/>
              <a:t>Odbor školství a tělovýchovy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950122-8852-70EC-E185-351952E14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46928" y="1043401"/>
            <a:ext cx="5640272" cy="5338115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Magistrát města České Budějovice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Sídlo: náměstí Přemysla Otakara II.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Počet zaměstnanců: 10 + 1 </a:t>
            </a:r>
          </a:p>
          <a:p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Hlavní činnosti: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dirty="0"/>
              <a:t>výkon státní správy a samosprávy v oblasti školství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dirty="0"/>
              <a:t>veškerá školská agenda města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dirty="0"/>
              <a:t>předškolní a základní povinné vzdělávání (MŠ, ZŠ, ZUŠ)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dirty="0"/>
              <a:t>správa veřejně přístupných sportovišť města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dirty="0"/>
              <a:t>agenda školních dotací v oblasti sportu a tělovýchovy, volnočasových aktivit dětí a mládeže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pic>
        <p:nvPicPr>
          <p:cNvPr id="1028" name="Picture 4" descr="undefined">
            <a:extLst>
              <a:ext uri="{FF2B5EF4-FFF2-40B4-BE49-F238E27FC236}">
                <a16:creationId xmlns:a16="http://schemas.microsoft.com/office/drawing/2014/main" id="{1D15EF64-2E95-9217-70E1-505BE84BC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288" y="3537826"/>
            <a:ext cx="2132109" cy="284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97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F6A18-23E0-FA3F-6F7E-771B304C4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a průběh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FD529C-C0D3-DF2F-1B9D-C18F52345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4" y="2453029"/>
            <a:ext cx="4825157" cy="57626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Personální management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BE8B42-B6E9-D91D-A8AF-58609C00EE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Konkursní řízení</a:t>
            </a:r>
          </a:p>
          <a:p>
            <a:r>
              <a:rPr lang="cs-CZ" dirty="0"/>
              <a:t>Zápisy z porad OŠT</a:t>
            </a:r>
          </a:p>
          <a:p>
            <a:r>
              <a:rPr lang="cs-CZ" dirty="0"/>
              <a:t>Kontrola docházky zaměstnanců OŠT</a:t>
            </a:r>
          </a:p>
          <a:p>
            <a:r>
              <a:rPr lang="cs-CZ" dirty="0"/>
              <a:t>Porady s řediteli ZŠ a MŠ</a:t>
            </a:r>
          </a:p>
          <a:p>
            <a:r>
              <a:rPr lang="cs-CZ" dirty="0"/>
              <a:t>Zpracování personálních dokumentů (odměny ředitelům ZŠ a MŠ)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AA85902-6BAD-0CC0-FA2D-F8A1ED141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2453029"/>
            <a:ext cx="4825159" cy="57626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Finanční účetnictví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7B49DCC-4843-E2F0-A3CE-15B2853E891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Předepisované platební poukazy (adaptační třídy, dotační program)</a:t>
            </a:r>
          </a:p>
          <a:p>
            <a:r>
              <a:rPr lang="cs-CZ" dirty="0"/>
              <a:t>Kontrola účetních závěrek (ZŠ a ŠJ)</a:t>
            </a:r>
          </a:p>
          <a:p>
            <a:r>
              <a:rPr lang="cs-CZ" dirty="0"/>
              <a:t>Kontrola odpisových plánů, běžný a kapitálový výdaj pro rok 2023</a:t>
            </a:r>
          </a:p>
          <a:p>
            <a:r>
              <a:rPr lang="cs-CZ" dirty="0"/>
              <a:t>Kontrola výkazů (P1-04, M3A)</a:t>
            </a:r>
          </a:p>
          <a:p>
            <a:r>
              <a:rPr lang="cs-CZ" dirty="0"/>
              <a:t>Kontrola inventarizace majetku ZŠ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45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F6A18-23E0-FA3F-6F7E-771B304C4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a průběh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FD529C-C0D3-DF2F-1B9D-C18F52345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3" y="2429880"/>
            <a:ext cx="4825157" cy="57626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Finance podniku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BE8B42-B6E9-D91D-A8AF-58609C00E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3" y="3044293"/>
            <a:ext cx="4825158" cy="2840039"/>
          </a:xfrm>
        </p:spPr>
        <p:txBody>
          <a:bodyPr>
            <a:normAutofit fontScale="92500" lnSpcReduction="20000"/>
          </a:bodyPr>
          <a:lstStyle/>
          <a:p>
            <a:r>
              <a:rPr lang="cs-CZ" sz="1900" dirty="0"/>
              <a:t>Rozpočtové opatření (investiční odbor, adaptační třídy)</a:t>
            </a:r>
          </a:p>
          <a:p>
            <a:r>
              <a:rPr lang="cs-CZ" sz="1900" dirty="0"/>
              <a:t>Sportovní dotace dětí a mládeže (1-12/22)</a:t>
            </a:r>
          </a:p>
          <a:p>
            <a:r>
              <a:rPr lang="cs-CZ" sz="1900" dirty="0"/>
              <a:t>Korespondence se ZŠ (státní prostředky 2023)</a:t>
            </a:r>
          </a:p>
          <a:p>
            <a:r>
              <a:rPr lang="cs-CZ" sz="1900" dirty="0"/>
              <a:t>Kontrola čerpání rezervního fondu a fondů investic</a:t>
            </a:r>
          </a:p>
          <a:p>
            <a:r>
              <a:rPr lang="cs-CZ" sz="1900" dirty="0"/>
              <a:t>Položkový rozpočet (smlouva č.1, dotace sport č. 3)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AA85902-6BAD-0CC0-FA2D-F8A1ED141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709" y="2429880"/>
            <a:ext cx="4825159" cy="57626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Marketing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7B49DCC-4843-E2F0-A3CE-15B2853E8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09" y="3044293"/>
            <a:ext cx="4825159" cy="2840039"/>
          </a:xfrm>
        </p:spPr>
        <p:txBody>
          <a:bodyPr>
            <a:normAutofit fontScale="92500" lnSpcReduction="20000"/>
          </a:bodyPr>
          <a:lstStyle/>
          <a:p>
            <a:r>
              <a:rPr lang="cs-CZ" sz="1900" dirty="0"/>
              <a:t>Vzpomínková akce Olgy Havlové</a:t>
            </a:r>
          </a:p>
          <a:p>
            <a:r>
              <a:rPr lang="cs-CZ" sz="1900" dirty="0"/>
              <a:t>Tvorba a rozeslání pozvánek </a:t>
            </a:r>
          </a:p>
          <a:p>
            <a:r>
              <a:rPr lang="cs-CZ" sz="1900" dirty="0"/>
              <a:t>Objednávka zvukaře, cateringu, květin</a:t>
            </a:r>
          </a:p>
          <a:p>
            <a:r>
              <a:rPr lang="cs-CZ" sz="1900" dirty="0"/>
              <a:t>„Píseň pro Olgu“ v podání žáků ZŠ</a:t>
            </a:r>
          </a:p>
          <a:p>
            <a:r>
              <a:rPr lang="cs-CZ" sz="1900" dirty="0"/>
              <a:t>Tvorba žádosti o přepravu výstavy</a:t>
            </a:r>
          </a:p>
          <a:p>
            <a:r>
              <a:rPr lang="cs-CZ" sz="1900" dirty="0"/>
              <a:t>Schůzky s vedoucím marketingu a komunikace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44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25AD1-D202-EE7C-A6BB-EA3B4DD0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a průběh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9BFD23-CAD0-8281-9520-22F4B4074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3" y="2346817"/>
            <a:ext cx="4825157" cy="57626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Strategické řízení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1BA2E4-1B0A-9FCA-BB63-AA853134F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3" y="3027402"/>
            <a:ext cx="4825158" cy="2840039"/>
          </a:xfrm>
        </p:spPr>
        <p:txBody>
          <a:bodyPr>
            <a:normAutofit fontScale="92500"/>
          </a:bodyPr>
          <a:lstStyle/>
          <a:p>
            <a:r>
              <a:rPr lang="cs-CZ" dirty="0">
                <a:solidFill>
                  <a:schemeClr val="tx1"/>
                </a:solidFill>
              </a:rPr>
              <a:t>Účast na jednání Zastupitelstva města Českých Budějovic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A1D16CD-3AE1-0E52-DC16-1197B798F5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710" y="2346817"/>
            <a:ext cx="5308098" cy="576262"/>
          </a:xfrm>
        </p:spPr>
        <p:txBody>
          <a:bodyPr/>
          <a:lstStyle/>
          <a:p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Administrativní  a odborné činnosti 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5F6E6C-441B-AD81-417D-E25667D22A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0" y="2923079"/>
            <a:ext cx="4825159" cy="3269377"/>
          </a:xfrm>
        </p:spPr>
        <p:txBody>
          <a:bodyPr>
            <a:normAutofit fontScale="92500"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Práce se spisovou službou EZOP</a:t>
            </a:r>
          </a:p>
          <a:p>
            <a:r>
              <a:rPr lang="cs-CZ" sz="1800" dirty="0">
                <a:solidFill>
                  <a:schemeClr val="tx1"/>
                </a:solidFill>
              </a:rPr>
              <a:t>Archivace mzdových listů (ZŠ, MŠ a ŠJ)</a:t>
            </a:r>
          </a:p>
          <a:p>
            <a:r>
              <a:rPr lang="cs-CZ" sz="1800" dirty="0">
                <a:solidFill>
                  <a:schemeClr val="tx1"/>
                </a:solidFill>
              </a:rPr>
              <a:t>Příprava materiálů do RM, ZM, kolegia</a:t>
            </a:r>
          </a:p>
          <a:p>
            <a:r>
              <a:rPr lang="cs-CZ" sz="1800" dirty="0">
                <a:solidFill>
                  <a:schemeClr val="tx1"/>
                </a:solidFill>
              </a:rPr>
              <a:t>Kontrola spádovosti ZŠ dle Obecně závazné vyhlášky</a:t>
            </a:r>
          </a:p>
          <a:p>
            <a:r>
              <a:rPr lang="cs-CZ" sz="1800" dirty="0">
                <a:solidFill>
                  <a:schemeClr val="tx1"/>
                </a:solidFill>
              </a:rPr>
              <a:t>Generování přihlášek k zápisu do ZŠ a MŠ</a:t>
            </a:r>
          </a:p>
          <a:p>
            <a:r>
              <a:rPr lang="cs-CZ" sz="1800" dirty="0">
                <a:solidFill>
                  <a:schemeClr val="tx1"/>
                </a:solidFill>
              </a:rPr>
              <a:t>Korespondence se starosty okolních obcí (spádové obvody)</a:t>
            </a:r>
          </a:p>
          <a:p>
            <a:r>
              <a:rPr lang="cs-CZ" sz="1800" dirty="0">
                <a:solidFill>
                  <a:schemeClr val="tx1"/>
                </a:solidFill>
              </a:rPr>
              <a:t>Zpracování stížnosti na ZŠ</a:t>
            </a: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E5EB4A4-61D5-E362-EC7B-952FA1B35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676" y="4769433"/>
            <a:ext cx="202882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7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9F6F0-DE2C-DD69-13A8-E9EE001F9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2677645"/>
            <a:ext cx="5187971" cy="2283824"/>
          </a:xfrm>
        </p:spPr>
        <p:txBody>
          <a:bodyPr/>
          <a:lstStyle/>
          <a:p>
            <a:r>
              <a:rPr lang="cs-CZ" sz="3600" dirty="0"/>
              <a:t>Zhodnocení a přínos praxe</a:t>
            </a:r>
          </a:p>
        </p:txBody>
      </p:sp>
      <p:sp>
        <p:nvSpPr>
          <p:cNvPr id="4" name="Zástupný obsah 5">
            <a:extLst>
              <a:ext uri="{FF2B5EF4-FFF2-40B4-BE49-F238E27FC236}">
                <a16:creationId xmlns:a16="http://schemas.microsoft.com/office/drawing/2014/main" id="{268AE4A1-ABD4-29F6-DC5C-2867D194743D}"/>
              </a:ext>
            </a:extLst>
          </p:cNvPr>
          <p:cNvSpPr txBox="1">
            <a:spLocks/>
          </p:cNvSpPr>
          <p:nvPr/>
        </p:nvSpPr>
        <p:spPr>
          <a:xfrm>
            <a:off x="6443700" y="2118167"/>
            <a:ext cx="5084685" cy="3878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Velmi kladně</a:t>
            </a:r>
          </a:p>
          <a:p>
            <a:r>
              <a:rPr lang="cs-CZ" dirty="0"/>
              <a:t>Milý a ochotný kolektiv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Komunikační dovednosti</a:t>
            </a:r>
          </a:p>
          <a:p>
            <a:r>
              <a:rPr lang="cs-CZ" dirty="0"/>
              <a:t>Samostatnost, odpovědnost</a:t>
            </a:r>
          </a:p>
          <a:p>
            <a:r>
              <a:rPr lang="cs-CZ" dirty="0"/>
              <a:t>Znalost nových PC programů 			(EZOP, IKOS, GINIS)</a:t>
            </a:r>
          </a:p>
          <a:p>
            <a:r>
              <a:rPr lang="cs-CZ" dirty="0"/>
              <a:t>Základní orientace v odborných činnostech OŠT</a:t>
            </a:r>
          </a:p>
          <a:p>
            <a:endParaRPr lang="cs-CZ" sz="1900" dirty="0"/>
          </a:p>
          <a:p>
            <a:endParaRPr lang="cs-CZ" sz="1900" dirty="0"/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688443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85C44-B59B-4602-C585-CDD3D1518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1078" y="1073366"/>
            <a:ext cx="8825658" cy="2677648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171333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síň]]</Template>
  <TotalTime>190</TotalTime>
  <Words>344</Words>
  <Application>Microsoft Office PowerPoint</Application>
  <PresentationFormat>Širokoúhlá obrazovka</PresentationFormat>
  <Paragraphs>63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Odborná praxe Odbor školství a tělovýchovy</vt:lpstr>
      <vt:lpstr>Odbor školství a tělovýchovy</vt:lpstr>
      <vt:lpstr>Náplň a průběh praxe</vt:lpstr>
      <vt:lpstr>Náplň a průběh praxe</vt:lpstr>
      <vt:lpstr>Náplň a průběh praxe</vt:lpstr>
      <vt:lpstr>Zhodnocení a přínos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Odbor školství a tělovýchovy</dc:title>
  <dc:creator>Michaela Juhaňáková</dc:creator>
  <cp:lastModifiedBy>Honza Vodička</cp:lastModifiedBy>
  <cp:revision>18</cp:revision>
  <dcterms:created xsi:type="dcterms:W3CDTF">2023-05-11T17:48:13Z</dcterms:created>
  <dcterms:modified xsi:type="dcterms:W3CDTF">2023-05-11T21:01:27Z</dcterms:modified>
</cp:coreProperties>
</file>