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9" r:id="rId1"/>
  </p:sldMasterIdLst>
  <p:notesMasterIdLst>
    <p:notesMasterId r:id="rId8"/>
  </p:notesMasterIdLst>
  <p:sldIdLst>
    <p:sldId id="272" r:id="rId2"/>
    <p:sldId id="266" r:id="rId3"/>
    <p:sldId id="260" r:id="rId4"/>
    <p:sldId id="265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37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D63BA-D276-7D40-8062-592EB34544E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52F7A-0F14-1E46-BDC6-4010B5702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126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52F7A-0F14-1E46-BDC6-4010B5702AD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17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7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7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9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5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9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2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8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6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8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3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F2F0B63-D715-4F97-B9A7-5D83DA735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FFB960-CE0D-4352-A1F3-F5595B2F2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B92381-E38F-E044-85D4-C72F07C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6005"/>
            <a:ext cx="5257800" cy="28067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Odborné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praxe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 </a:t>
            </a:r>
            <a:b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Granteum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s.r.o.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Graphic 9">
            <a:extLst>
              <a:ext uri="{FF2B5EF4-FFF2-40B4-BE49-F238E27FC236}">
                <a16:creationId xmlns:a16="http://schemas.microsoft.com/office/drawing/2014/main" id="{0C7282EA-5D8E-4C6B-B6B2-67AA8E12D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3C4C562-37CC-8E43-91AB-B2B8C0229B19}"/>
              </a:ext>
            </a:extLst>
          </p:cNvPr>
          <p:cNvSpPr txBox="1"/>
          <p:nvPr/>
        </p:nvSpPr>
        <p:spPr>
          <a:xfrm>
            <a:off x="2657230" y="5424494"/>
            <a:ext cx="1619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Anna Hodinová</a:t>
            </a:r>
          </a:p>
          <a:p>
            <a:pPr algn="ctr"/>
            <a:r>
              <a:rPr lang="cs-CZ" dirty="0"/>
              <a:t>26674</a:t>
            </a:r>
          </a:p>
        </p:txBody>
      </p:sp>
      <p:pic>
        <p:nvPicPr>
          <p:cNvPr id="4" name="Obrázek 3" descr="Obsah obrázku venku, tráva, strom&#10;&#10;Popis byl vytvořen automaticky">
            <a:extLst>
              <a:ext uri="{FF2B5EF4-FFF2-40B4-BE49-F238E27FC236}">
                <a16:creationId xmlns:a16="http://schemas.microsoft.com/office/drawing/2014/main" id="{8AC9ADEB-2E40-C742-9985-CDC559626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199" y="3286844"/>
            <a:ext cx="4760519" cy="317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1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B92381-E38F-E044-85D4-C72F07C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cs-CZ" dirty="0"/>
              <a:t>O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E8646-B069-AB4D-82F3-505B077DB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6" name="Zástupný obsah 4" descr="Obsah obrázku logo&#10;&#10;Popis byl vytvořen automaticky">
            <a:extLst>
              <a:ext uri="{FF2B5EF4-FFF2-40B4-BE49-F238E27FC236}">
                <a16:creationId xmlns:a16="http://schemas.microsoft.com/office/drawing/2014/main" id="{083ECF0E-B694-CD40-9941-FCED86DDE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76" y="568476"/>
            <a:ext cx="4715079" cy="1049996"/>
          </a:xfrm>
          <a:prstGeom prst="rect">
            <a:avLst/>
          </a:prstGeom>
          <a:effectLst>
            <a:outerShdw blurRad="798484" dist="50800" dir="5400000" sx="5000" sy="5000" algn="ctr" rotWithShape="0">
              <a:srgbClr val="000000">
                <a:alpha val="12000"/>
              </a:srgbClr>
            </a:outerShdw>
          </a:effectLst>
          <a:scene3d>
            <a:camera prst="orthographicFront"/>
            <a:lightRig rig="threePt" dir="t"/>
          </a:scene3d>
          <a:sp3d prstMaterial="dkEdge"/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D24BEBF-ED23-5F4A-BB6F-149A35D1EB7F}"/>
              </a:ext>
            </a:extLst>
          </p:cNvPr>
          <p:cNvSpPr txBox="1"/>
          <p:nvPr/>
        </p:nvSpPr>
        <p:spPr>
          <a:xfrm>
            <a:off x="6493142" y="1763308"/>
            <a:ext cx="47150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cs-CZ" dirty="0"/>
              <a:t>společnost s ručením omezením</a:t>
            </a:r>
          </a:p>
          <a:p>
            <a:pPr marL="285750" lvl="0" indent="-285750">
              <a:buFont typeface="Wingdings" pitchFamily="2" charset="2"/>
              <a:buChar char="Ø"/>
            </a:pPr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cs-CZ" dirty="0"/>
              <a:t>poradenská společnost při VŠTE v Českých Budějovicích</a:t>
            </a:r>
          </a:p>
          <a:p>
            <a:pPr marL="285750" lvl="0" indent="-285750">
              <a:buFont typeface="Wingdings" pitchFamily="2" charset="2"/>
              <a:buChar char="Ø"/>
            </a:pPr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cs-CZ" dirty="0"/>
              <a:t>založena 18.12.2019</a:t>
            </a:r>
          </a:p>
          <a:p>
            <a:pPr lvl="0"/>
            <a:endParaRPr lang="en-US" dirty="0"/>
          </a:p>
          <a:p>
            <a:pPr lvl="0"/>
            <a:r>
              <a:rPr lang="cs-CZ" dirty="0"/>
              <a:t>Služby, které společnost </a:t>
            </a:r>
            <a:r>
              <a:rPr lang="cs-CZ" dirty="0" err="1"/>
              <a:t>Granteum</a:t>
            </a:r>
            <a:r>
              <a:rPr lang="cs-CZ" dirty="0"/>
              <a:t> s.r.o. nabízí:</a:t>
            </a:r>
            <a:endParaRPr lang="en-US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cs-CZ" dirty="0"/>
              <a:t>Dotační poradenství </a:t>
            </a:r>
            <a:endParaRPr lang="en-US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cs-CZ" dirty="0"/>
              <a:t>Zpracování žádosti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cs-CZ" dirty="0"/>
              <a:t>Projektové řízení a controlling </a:t>
            </a:r>
          </a:p>
          <a:p>
            <a:pPr lvl="1"/>
            <a:endParaRPr lang="en-US" dirty="0"/>
          </a:p>
          <a:p>
            <a:pPr lvl="0"/>
            <a:r>
              <a:rPr lang="cs-CZ" dirty="0"/>
              <a:t>Společnost pracuje na projektech pro soukromé, veřejné i státní subjekty. 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09027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5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B92381-E38F-E044-85D4-C72F07C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Autofit/>
          </a:bodyPr>
          <a:lstStyle/>
          <a:p>
            <a:br>
              <a:rPr lang="cs-CZ" sz="2400" dirty="0"/>
            </a:br>
            <a:br>
              <a:rPr lang="cs-CZ" sz="2400" dirty="0"/>
            </a:br>
            <a:br>
              <a:rPr lang="cs-CZ" dirty="0"/>
            </a:br>
            <a:r>
              <a:rPr lang="cs-CZ" dirty="0"/>
              <a:t>Náplň práce</a:t>
            </a:r>
            <a:endParaRPr lang="cs-CZ" sz="2400" dirty="0"/>
          </a:p>
        </p:txBody>
      </p:sp>
      <p:pic>
        <p:nvPicPr>
          <p:cNvPr id="18" name="Zástupný obsah 2" descr="Obsah obrázku text, nádobí, talíř, vektorová grafika&#10;&#10;Popis byl vytvořen automaticky">
            <a:extLst>
              <a:ext uri="{FF2B5EF4-FFF2-40B4-BE49-F238E27FC236}">
                <a16:creationId xmlns:a16="http://schemas.microsoft.com/office/drawing/2014/main" id="{8F61DC92-4C64-3049-BB3F-1115D9775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603" y="2782956"/>
            <a:ext cx="3553259" cy="344903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E8646-B069-AB4D-82F3-505B077DB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1700" dirty="0">
                <a:ea typeface="Times New Roman" panose="02020603050405020304" pitchFamily="18" charset="0"/>
              </a:rPr>
              <a:t>P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říprava podkladů pro projektové žádosti: </a:t>
            </a:r>
          </a:p>
          <a:p>
            <a:pPr>
              <a:buFont typeface="Wingdings" pitchFamily="2" charset="2"/>
              <a:buChar char="Ø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rešerše o dostupných řešení na trhu</a:t>
            </a:r>
          </a:p>
          <a:p>
            <a:pPr>
              <a:buFont typeface="Wingdings" pitchFamily="2" charset="2"/>
              <a:buChar char="Ø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 dotační náležitosti</a:t>
            </a:r>
            <a:endParaRPr lang="cs-CZ" sz="1700" dirty="0">
              <a:ea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příprava projektové žádosti pro žadatele</a:t>
            </a:r>
            <a:endParaRPr lang="cs-CZ" sz="1700" dirty="0">
              <a:ea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700" dirty="0">
                <a:ea typeface="Times New Roman" panose="02020603050405020304" pitchFamily="18" charset="0"/>
              </a:rPr>
              <a:t>i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dentifikační údaje žadatele o podporu (základní údaje, popis podnikatelských aktivit, majetková struktura, rizika a jejich řešení, základní údaje o Znalostní organizaci, dopady na životní prostředí atd.)</a:t>
            </a:r>
          </a:p>
          <a:p>
            <a:pPr>
              <a:buFont typeface="Wingdings" pitchFamily="2" charset="2"/>
              <a:buChar char="Ø"/>
            </a:pPr>
            <a:r>
              <a:rPr lang="cs-CZ" sz="1700" dirty="0"/>
              <a:t>rešerše podkladů pro zaměstnance (mzdy, benefity)</a:t>
            </a:r>
          </a:p>
          <a:p>
            <a:pPr>
              <a:buFont typeface="Wingdings" pitchFamily="2" charset="2"/>
              <a:buChar char="Ø"/>
            </a:pPr>
            <a:r>
              <a:rPr lang="cs-CZ" sz="1700" dirty="0"/>
              <a:t>příprava podkladů pro jednání</a:t>
            </a:r>
          </a:p>
          <a:p>
            <a:pPr>
              <a:buFont typeface="Wingdings" pitchFamily="2" charset="2"/>
              <a:buChar char="Ø"/>
            </a:pPr>
            <a:r>
              <a:rPr lang="cs-CZ" sz="1700" dirty="0"/>
              <a:t>systém CRM</a:t>
            </a:r>
          </a:p>
          <a:p>
            <a:pPr>
              <a:buFont typeface="Wingdings" pitchFamily="2" charset="2"/>
              <a:buChar char="Ø"/>
            </a:pPr>
            <a:r>
              <a:rPr lang="cs-CZ" sz="1700" dirty="0"/>
              <a:t>aktualizace seznamu partnerů</a:t>
            </a:r>
          </a:p>
          <a:p>
            <a:pPr>
              <a:buFont typeface="Wingdings" pitchFamily="2" charset="2"/>
              <a:buChar char="Ø"/>
            </a:pPr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39685668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34100BD-773A-4822-A05B-AEB7D41E9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B92381-E38F-E044-85D4-C72F07C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Splnění výstupů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39AD00-7B0D-9643-A736-5DB54E265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dirty="0"/>
              <a:t>Strategické řízení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Personální management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Finance podniku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Marketing</a:t>
            </a:r>
            <a:endParaRPr lang="cs-CZ" sz="2000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A2AEA56-4902-4CC1-A43B-1AC27C88C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1338" y="2015168"/>
            <a:ext cx="5283866" cy="4210442"/>
          </a:xfrm>
          <a:custGeom>
            <a:avLst/>
            <a:gdLst>
              <a:gd name="connsiteX0" fmla="*/ 839883 w 5283866"/>
              <a:gd name="connsiteY0" fmla="*/ 18 h 4210442"/>
              <a:gd name="connsiteX1" fmla="*/ 875727 w 5283866"/>
              <a:gd name="connsiteY1" fmla="*/ 6050 h 4210442"/>
              <a:gd name="connsiteX2" fmla="*/ 1624617 w 5283866"/>
              <a:gd name="connsiteY2" fmla="*/ 99799 h 4210442"/>
              <a:gd name="connsiteX3" fmla="*/ 2328012 w 5283866"/>
              <a:gd name="connsiteY3" fmla="*/ 148051 h 4210442"/>
              <a:gd name="connsiteX4" fmla="*/ 3177820 w 5283866"/>
              <a:gd name="connsiteY4" fmla="*/ 228566 h 4210442"/>
              <a:gd name="connsiteX5" fmla="*/ 3770646 w 5283866"/>
              <a:gd name="connsiteY5" fmla="*/ 252831 h 4210442"/>
              <a:gd name="connsiteX6" fmla="*/ 3800149 w 5283866"/>
              <a:gd name="connsiteY6" fmla="*/ 251727 h 4210442"/>
              <a:gd name="connsiteX7" fmla="*/ 4102076 w 5283866"/>
              <a:gd name="connsiteY7" fmla="*/ 288400 h 4210442"/>
              <a:gd name="connsiteX8" fmla="*/ 3904377 w 5283866"/>
              <a:gd name="connsiteY8" fmla="*/ 446120 h 4210442"/>
              <a:gd name="connsiteX9" fmla="*/ 4188933 w 5283866"/>
              <a:gd name="connsiteY9" fmla="*/ 520843 h 4210442"/>
              <a:gd name="connsiteX10" fmla="*/ 4465492 w 5283866"/>
              <a:gd name="connsiteY10" fmla="*/ 626449 h 4210442"/>
              <a:gd name="connsiteX11" fmla="*/ 4517606 w 5283866"/>
              <a:gd name="connsiteY11" fmla="*/ 670015 h 4210442"/>
              <a:gd name="connsiteX12" fmla="*/ 4948576 w 5283866"/>
              <a:gd name="connsiteY12" fmla="*/ 954847 h 4210442"/>
              <a:gd name="connsiteX13" fmla="*/ 4866132 w 5283866"/>
              <a:gd name="connsiteY13" fmla="*/ 1015233 h 4210442"/>
              <a:gd name="connsiteX14" fmla="*/ 5019164 w 5283866"/>
              <a:gd name="connsiteY14" fmla="*/ 1087474 h 4210442"/>
              <a:gd name="connsiteX15" fmla="*/ 5053630 w 5283866"/>
              <a:gd name="connsiteY15" fmla="*/ 1117806 h 4210442"/>
              <a:gd name="connsiteX16" fmla="*/ 5024404 w 5283866"/>
              <a:gd name="connsiteY16" fmla="*/ 1154202 h 4210442"/>
              <a:gd name="connsiteX17" fmla="*/ 4960984 w 5283866"/>
              <a:gd name="connsiteY17" fmla="*/ 1179569 h 4210442"/>
              <a:gd name="connsiteX18" fmla="*/ 4876887 w 5283866"/>
              <a:gd name="connsiteY18" fmla="*/ 1243814 h 4210442"/>
              <a:gd name="connsiteX19" fmla="*/ 4880195 w 5283866"/>
              <a:gd name="connsiteY19" fmla="*/ 1293998 h 4210442"/>
              <a:gd name="connsiteX20" fmla="*/ 4930104 w 5283866"/>
              <a:gd name="connsiteY20" fmla="*/ 1384991 h 4210442"/>
              <a:gd name="connsiteX21" fmla="*/ 4855103 w 5283866"/>
              <a:gd name="connsiteY21" fmla="*/ 1480119 h 4210442"/>
              <a:gd name="connsiteX22" fmla="*/ 4816500 w 5283866"/>
              <a:gd name="connsiteY22" fmla="*/ 1508242 h 4210442"/>
              <a:gd name="connsiteX23" fmla="*/ 4890949 w 5283866"/>
              <a:gd name="connsiteY23" fmla="*/ 1517893 h 4210442"/>
              <a:gd name="connsiteX24" fmla="*/ 4916868 w 5283866"/>
              <a:gd name="connsiteY24" fmla="*/ 1557599 h 4210442"/>
              <a:gd name="connsiteX25" fmla="*/ 4928448 w 5283866"/>
              <a:gd name="connsiteY25" fmla="*/ 1577453 h 4210442"/>
              <a:gd name="connsiteX26" fmla="*/ 4998760 w 5283866"/>
              <a:gd name="connsiteY26" fmla="*/ 1701809 h 4210442"/>
              <a:gd name="connsiteX27" fmla="*/ 4986903 w 5283866"/>
              <a:gd name="connsiteY27" fmla="*/ 1736550 h 4210442"/>
              <a:gd name="connsiteX28" fmla="*/ 4869716 w 5283866"/>
              <a:gd name="connsiteY28" fmla="*/ 1904472 h 4210442"/>
              <a:gd name="connsiteX29" fmla="*/ 4994348 w 5283866"/>
              <a:gd name="connsiteY29" fmla="*/ 1951346 h 4210442"/>
              <a:gd name="connsiteX30" fmla="*/ 5001792 w 5283866"/>
              <a:gd name="connsiteY30" fmla="*/ 2030756 h 4210442"/>
              <a:gd name="connsiteX31" fmla="*/ 5065212 w 5283866"/>
              <a:gd name="connsiteY31" fmla="*/ 2119543 h 4210442"/>
              <a:gd name="connsiteX32" fmla="*/ 5204732 w 5283866"/>
              <a:gd name="connsiteY32" fmla="*/ 2244450 h 4210442"/>
              <a:gd name="connsiteX33" fmla="*/ 5283866 w 5283866"/>
              <a:gd name="connsiteY33" fmla="*/ 2328272 h 4210442"/>
              <a:gd name="connsiteX34" fmla="*/ 5147380 w 5283866"/>
              <a:gd name="connsiteY34" fmla="*/ 2350606 h 4210442"/>
              <a:gd name="connsiteX35" fmla="*/ 5126148 w 5283866"/>
              <a:gd name="connsiteY35" fmla="*/ 2363566 h 4210442"/>
              <a:gd name="connsiteX36" fmla="*/ 5142417 w 5283866"/>
              <a:gd name="connsiteY36" fmla="*/ 2407682 h 4210442"/>
              <a:gd name="connsiteX37" fmla="*/ 5164200 w 5283866"/>
              <a:gd name="connsiteY37" fmla="*/ 2451526 h 4210442"/>
              <a:gd name="connsiteX38" fmla="*/ 5149034 w 5283866"/>
              <a:gd name="connsiteY38" fmla="*/ 2485992 h 4210442"/>
              <a:gd name="connsiteX39" fmla="*/ 5042601 w 5283866"/>
              <a:gd name="connsiteY39" fmla="*/ 2635164 h 4210442"/>
              <a:gd name="connsiteX40" fmla="*/ 4955194 w 5283866"/>
              <a:gd name="connsiteY40" fmla="*/ 2694445 h 4210442"/>
              <a:gd name="connsiteX41" fmla="*/ 4756116 w 5283866"/>
              <a:gd name="connsiteY41" fmla="*/ 2963836 h 4210442"/>
              <a:gd name="connsiteX42" fmla="*/ 4693523 w 5283866"/>
              <a:gd name="connsiteY42" fmla="*/ 3051244 h 4210442"/>
              <a:gd name="connsiteX43" fmla="*/ 4739848 w 5283866"/>
              <a:gd name="connsiteY43" fmla="*/ 3082125 h 4210442"/>
              <a:gd name="connsiteX44" fmla="*/ 4651060 w 5283866"/>
              <a:gd name="connsiteY44" fmla="*/ 3173670 h 4210442"/>
              <a:gd name="connsiteX45" fmla="*/ 4546556 w 5283866"/>
              <a:gd name="connsiteY45" fmla="*/ 3275413 h 4210442"/>
              <a:gd name="connsiteX46" fmla="*/ 4519261 w 5283866"/>
              <a:gd name="connsiteY46" fmla="*/ 3302437 h 4210442"/>
              <a:gd name="connsiteX47" fmla="*/ 2364961 w 5283866"/>
              <a:gd name="connsiteY47" fmla="*/ 4209597 h 4210442"/>
              <a:gd name="connsiteX48" fmla="*/ 1796951 w 5283866"/>
              <a:gd name="connsiteY48" fmla="*/ 4075867 h 4210442"/>
              <a:gd name="connsiteX49" fmla="*/ 1572227 w 5283866"/>
              <a:gd name="connsiteY49" fmla="*/ 3971917 h 4210442"/>
              <a:gd name="connsiteX50" fmla="*/ 1284364 w 5283866"/>
              <a:gd name="connsiteY50" fmla="*/ 3805097 h 4210442"/>
              <a:gd name="connsiteX51" fmla="*/ 976645 w 5283866"/>
              <a:gd name="connsiteY51" fmla="*/ 3670815 h 4210442"/>
              <a:gd name="connsiteX52" fmla="*/ 871866 w 5283866"/>
              <a:gd name="connsiteY52" fmla="*/ 3547839 h 4210442"/>
              <a:gd name="connsiteX53" fmla="*/ 835195 w 5283866"/>
              <a:gd name="connsiteY53" fmla="*/ 3513373 h 4210442"/>
              <a:gd name="connsiteX54" fmla="*/ 743375 w 5283866"/>
              <a:gd name="connsiteY54" fmla="*/ 3468427 h 4210442"/>
              <a:gd name="connsiteX55" fmla="*/ 583175 w 5283866"/>
              <a:gd name="connsiteY55" fmla="*/ 3371370 h 4210442"/>
              <a:gd name="connsiteX56" fmla="*/ 641906 w 5283866"/>
              <a:gd name="connsiteY56" fmla="*/ 3349311 h 4210442"/>
              <a:gd name="connsiteX57" fmla="*/ 810930 w 5283866"/>
              <a:gd name="connsiteY57" fmla="*/ 3408042 h 4210442"/>
              <a:gd name="connsiteX58" fmla="*/ 933908 w 5283866"/>
              <a:gd name="connsiteY58" fmla="*/ 3423758 h 4210442"/>
              <a:gd name="connsiteX59" fmla="*/ 760747 w 5283866"/>
              <a:gd name="connsiteY59" fmla="*/ 3321187 h 4210442"/>
              <a:gd name="connsiteX60" fmla="*/ 593101 w 5283866"/>
              <a:gd name="connsiteY60" fmla="*/ 3187731 h 4210442"/>
              <a:gd name="connsiteX61" fmla="*/ 722419 w 5283866"/>
              <a:gd name="connsiteY61" fmla="*/ 3213374 h 4210442"/>
              <a:gd name="connsiteX62" fmla="*/ 727934 w 5283866"/>
              <a:gd name="connsiteY62" fmla="*/ 3195451 h 4210442"/>
              <a:gd name="connsiteX63" fmla="*/ 615987 w 5283866"/>
              <a:gd name="connsiteY63" fmla="*/ 3036630 h 4210442"/>
              <a:gd name="connsiteX64" fmla="*/ 560564 w 5283866"/>
              <a:gd name="connsiteY64" fmla="*/ 2972660 h 4210442"/>
              <a:gd name="connsiteX65" fmla="*/ 311302 w 5283866"/>
              <a:gd name="connsiteY65" fmla="*/ 2779924 h 4210442"/>
              <a:gd name="connsiteX66" fmla="*/ 547882 w 5283866"/>
              <a:gd name="connsiteY66" fmla="*/ 2865952 h 4210442"/>
              <a:gd name="connsiteX67" fmla="*/ 303582 w 5283866"/>
              <a:gd name="connsiteY67" fmla="*/ 2678453 h 4210442"/>
              <a:gd name="connsiteX68" fmla="*/ 185016 w 5283866"/>
              <a:gd name="connsiteY68" fmla="*/ 2609244 h 4210442"/>
              <a:gd name="connsiteX69" fmla="*/ 154963 w 5283866"/>
              <a:gd name="connsiteY69" fmla="*/ 2568435 h 4210442"/>
              <a:gd name="connsiteX70" fmla="*/ 207627 w 5283866"/>
              <a:gd name="connsiteY70" fmla="*/ 2559612 h 4210442"/>
              <a:gd name="connsiteX71" fmla="*/ 369207 w 5283866"/>
              <a:gd name="connsiteY71" fmla="*/ 2575330 h 4210442"/>
              <a:gd name="connsiteX72" fmla="*/ 169852 w 5283866"/>
              <a:gd name="connsiteY72" fmla="*/ 2449319 h 4210442"/>
              <a:gd name="connsiteX73" fmla="*/ 319299 w 5283866"/>
              <a:gd name="connsiteY73" fmla="*/ 2468619 h 4210442"/>
              <a:gd name="connsiteX74" fmla="*/ 362313 w 5283866"/>
              <a:gd name="connsiteY74" fmla="*/ 2418988 h 4210442"/>
              <a:gd name="connsiteX75" fmla="*/ 431798 w 5283866"/>
              <a:gd name="connsiteY75" fmla="*/ 2338750 h 4210442"/>
              <a:gd name="connsiteX76" fmla="*/ 479775 w 5283866"/>
              <a:gd name="connsiteY76" fmla="*/ 2294082 h 4210442"/>
              <a:gd name="connsiteX77" fmla="*/ 499903 w 5283866"/>
              <a:gd name="connsiteY77" fmla="*/ 2153458 h 4210442"/>
              <a:gd name="connsiteX78" fmla="*/ 458544 w 5283866"/>
              <a:gd name="connsiteY78" fmla="*/ 1999599 h 4210442"/>
              <a:gd name="connsiteX79" fmla="*/ 346596 w 5283866"/>
              <a:gd name="connsiteY79" fmla="*/ 1921843 h 4210442"/>
              <a:gd name="connsiteX80" fmla="*/ 378857 w 5283866"/>
              <a:gd name="connsiteY80" fmla="*/ 1834435 h 4210442"/>
              <a:gd name="connsiteX81" fmla="*/ 617091 w 5283866"/>
              <a:gd name="connsiteY81" fmla="*/ 1887376 h 4210442"/>
              <a:gd name="connsiteX82" fmla="*/ 260568 w 5283866"/>
              <a:gd name="connsiteY82" fmla="*/ 1679198 h 4210442"/>
              <a:gd name="connsiteX83" fmla="*/ 320402 w 5283866"/>
              <a:gd name="connsiteY83" fmla="*/ 1668720 h 4210442"/>
              <a:gd name="connsiteX84" fmla="*/ 317920 w 5283866"/>
              <a:gd name="connsiteY84" fmla="*/ 1652452 h 4210442"/>
              <a:gd name="connsiteX85" fmla="*/ 321779 w 5283866"/>
              <a:gd name="connsiteY85" fmla="*/ 1552359 h 4210442"/>
              <a:gd name="connsiteX86" fmla="*/ 331707 w 5283866"/>
              <a:gd name="connsiteY86" fmla="*/ 1506313 h 4210442"/>
              <a:gd name="connsiteX87" fmla="*/ 315990 w 5283866"/>
              <a:gd name="connsiteY87" fmla="*/ 1453371 h 4210442"/>
              <a:gd name="connsiteX88" fmla="*/ 583450 w 5283866"/>
              <a:gd name="connsiteY88" fmla="*/ 1474052 h 4210442"/>
              <a:gd name="connsiteX89" fmla="*/ 699809 w 5283866"/>
              <a:gd name="connsiteY89" fmla="*/ 1461919 h 4210442"/>
              <a:gd name="connsiteX90" fmla="*/ 902750 w 5283866"/>
              <a:gd name="connsiteY90" fmla="*/ 1458612 h 4210442"/>
              <a:gd name="connsiteX91" fmla="*/ 996774 w 5283866"/>
              <a:gd name="connsiteY91" fmla="*/ 1468814 h 4210442"/>
              <a:gd name="connsiteX92" fmla="*/ 1077012 w 5283866"/>
              <a:gd name="connsiteY92" fmla="*/ 1455578 h 4210442"/>
              <a:gd name="connsiteX93" fmla="*/ 1000083 w 5283866"/>
              <a:gd name="connsiteY93" fmla="*/ 1393262 h 4210442"/>
              <a:gd name="connsiteX94" fmla="*/ 891720 w 5283866"/>
              <a:gd name="connsiteY94" fmla="*/ 1394089 h 4210442"/>
              <a:gd name="connsiteX95" fmla="*/ 814515 w 5283866"/>
              <a:gd name="connsiteY95" fmla="*/ 1353557 h 4210442"/>
              <a:gd name="connsiteX96" fmla="*/ 740895 w 5283866"/>
              <a:gd name="connsiteY96" fmla="*/ 1280211 h 4210442"/>
              <a:gd name="connsiteX97" fmla="*/ 481154 w 5283866"/>
              <a:gd name="connsiteY97" fmla="*/ 1163301 h 4210442"/>
              <a:gd name="connsiteX98" fmla="*/ 433728 w 5283866"/>
              <a:gd name="connsiteY98" fmla="*/ 1118909 h 4210442"/>
              <a:gd name="connsiteX99" fmla="*/ 1176276 w 5283866"/>
              <a:gd name="connsiteY99" fmla="*/ 1288484 h 4210442"/>
              <a:gd name="connsiteX100" fmla="*/ 946867 w 5283866"/>
              <a:gd name="connsiteY100" fmla="*/ 1217344 h 4210442"/>
              <a:gd name="connsiteX101" fmla="*/ 1102104 w 5283866"/>
              <a:gd name="connsiteY101" fmla="*/ 1230304 h 4210442"/>
              <a:gd name="connsiteX102" fmla="*/ 1188133 w 5283866"/>
              <a:gd name="connsiteY102" fmla="*/ 1182603 h 4210442"/>
              <a:gd name="connsiteX103" fmla="*/ 1187030 w 5283866"/>
              <a:gd name="connsiteY103" fmla="*/ 1169092 h 4210442"/>
              <a:gd name="connsiteX104" fmla="*/ 1123887 w 5283866"/>
              <a:gd name="connsiteY104" fmla="*/ 1124698 h 4210442"/>
              <a:gd name="connsiteX105" fmla="*/ 1086938 w 5283866"/>
              <a:gd name="connsiteY105" fmla="*/ 1096023 h 4210442"/>
              <a:gd name="connsiteX106" fmla="*/ 985744 w 5283866"/>
              <a:gd name="connsiteY106" fmla="*/ 992622 h 4210442"/>
              <a:gd name="connsiteX107" fmla="*/ 1057987 w 5283866"/>
              <a:gd name="connsiteY107" fmla="*/ 981594 h 4210442"/>
              <a:gd name="connsiteX108" fmla="*/ 1084733 w 5283866"/>
              <a:gd name="connsiteY108" fmla="*/ 960086 h 4210442"/>
              <a:gd name="connsiteX109" fmla="*/ 1064605 w 5283866"/>
              <a:gd name="connsiteY109" fmla="*/ 929756 h 4210442"/>
              <a:gd name="connsiteX110" fmla="*/ 840985 w 5283866"/>
              <a:gd name="connsiteY110" fmla="*/ 836558 h 4210442"/>
              <a:gd name="connsiteX111" fmla="*/ 823615 w 5283866"/>
              <a:gd name="connsiteY111" fmla="*/ 764315 h 4210442"/>
              <a:gd name="connsiteX112" fmla="*/ 865526 w 5283866"/>
              <a:gd name="connsiteY112" fmla="*/ 753562 h 4210442"/>
              <a:gd name="connsiteX113" fmla="*/ 914331 w 5283866"/>
              <a:gd name="connsiteY113" fmla="*/ 758525 h 4210442"/>
              <a:gd name="connsiteX114" fmla="*/ 875452 w 5283866"/>
              <a:gd name="connsiteY114" fmla="*/ 701724 h 4210442"/>
              <a:gd name="connsiteX115" fmla="*/ 717181 w 5283866"/>
              <a:gd name="connsiteY115" fmla="*/ 644371 h 4210442"/>
              <a:gd name="connsiteX116" fmla="*/ 755783 w 5283866"/>
              <a:gd name="connsiteY116" fmla="*/ 591707 h 4210442"/>
              <a:gd name="connsiteX117" fmla="*/ 0 w 5283866"/>
              <a:gd name="connsiteY117" fmla="*/ 352370 h 4210442"/>
              <a:gd name="connsiteX118" fmla="*/ 135937 w 5283866"/>
              <a:gd name="connsiteY118" fmla="*/ 349889 h 4210442"/>
              <a:gd name="connsiteX119" fmla="*/ 421595 w 5283866"/>
              <a:gd name="connsiteY119" fmla="*/ 385458 h 4210442"/>
              <a:gd name="connsiteX120" fmla="*/ 564424 w 5283866"/>
              <a:gd name="connsiteY120" fmla="*/ 379393 h 4210442"/>
              <a:gd name="connsiteX121" fmla="*/ 698432 w 5283866"/>
              <a:gd name="connsiteY121" fmla="*/ 398694 h 4210442"/>
              <a:gd name="connsiteX122" fmla="*/ 815067 w 5283866"/>
              <a:gd name="connsiteY122" fmla="*/ 398694 h 4210442"/>
              <a:gd name="connsiteX123" fmla="*/ 705876 w 5283866"/>
              <a:gd name="connsiteY123" fmla="*/ 370568 h 4210442"/>
              <a:gd name="connsiteX124" fmla="*/ 775360 w 5283866"/>
              <a:gd name="connsiteY124" fmla="*/ 345477 h 4210442"/>
              <a:gd name="connsiteX125" fmla="*/ 787493 w 5283866"/>
              <a:gd name="connsiteY125" fmla="*/ 315146 h 4210442"/>
              <a:gd name="connsiteX126" fmla="*/ 819202 w 5283866"/>
              <a:gd name="connsiteY126" fmla="*/ 291709 h 4210442"/>
              <a:gd name="connsiteX127" fmla="*/ 998705 w 5283866"/>
              <a:gd name="connsiteY127" fmla="*/ 303291 h 4210442"/>
              <a:gd name="connsiteX128" fmla="*/ 880139 w 5283866"/>
              <a:gd name="connsiteY128" fmla="*/ 206783 h 4210442"/>
              <a:gd name="connsiteX129" fmla="*/ 804037 w 5283866"/>
              <a:gd name="connsiteY129" fmla="*/ 190790 h 4210442"/>
              <a:gd name="connsiteX130" fmla="*/ 786666 w 5283866"/>
              <a:gd name="connsiteY130" fmla="*/ 149707 h 4210442"/>
              <a:gd name="connsiteX131" fmla="*/ 821960 w 5283866"/>
              <a:gd name="connsiteY131" fmla="*/ 140884 h 4210442"/>
              <a:gd name="connsiteX132" fmla="*/ 997325 w 5283866"/>
              <a:gd name="connsiteY132" fmla="*/ 174800 h 4210442"/>
              <a:gd name="connsiteX133" fmla="*/ 1026829 w 5283866"/>
              <a:gd name="connsiteY133" fmla="*/ 161287 h 4210442"/>
              <a:gd name="connsiteX134" fmla="*/ 696777 w 5283866"/>
              <a:gd name="connsiteY134" fmla="*/ 73604 h 4210442"/>
              <a:gd name="connsiteX135" fmla="*/ 701741 w 5283866"/>
              <a:gd name="connsiteY135" fmla="*/ 50444 h 4210442"/>
              <a:gd name="connsiteX136" fmla="*/ 992362 w 5283866"/>
              <a:gd name="connsiteY136" fmla="*/ 86289 h 4210442"/>
              <a:gd name="connsiteX137" fmla="*/ 806519 w 5283866"/>
              <a:gd name="connsiteY137" fmla="*/ 18183 h 4210442"/>
              <a:gd name="connsiteX138" fmla="*/ 839883 w 5283866"/>
              <a:gd name="connsiteY138" fmla="*/ 18 h 421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AA73BB6D-86DA-3649-B055-DEA24D21B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4837" y="2766817"/>
            <a:ext cx="2492686" cy="275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725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B92381-E38F-E044-85D4-C72F07C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cs-CZ" dirty="0"/>
              <a:t>Zhodnocení praxe studentem </a:t>
            </a:r>
          </a:p>
        </p:txBody>
      </p:sp>
      <p:pic>
        <p:nvPicPr>
          <p:cNvPr id="14" name="Graphic 13" descr="Zaškrtnutí">
            <a:extLst>
              <a:ext uri="{FF2B5EF4-FFF2-40B4-BE49-F238E27FC236}">
                <a16:creationId xmlns:a16="http://schemas.microsoft.com/office/drawing/2014/main" id="{A1CC96D2-FA51-FE4F-36D1-4F60A6DF0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17" y="2782956"/>
            <a:ext cx="3449030" cy="3449030"/>
          </a:xfrm>
          <a:prstGeom prst="rect">
            <a:avLst/>
          </a:prstGeom>
        </p:spPr>
      </p:pic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1040A065-5A46-9346-9E55-9FD0B662759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  <a:prstGeom prst="rect">
            <a:avLst/>
          </a:prstGeom>
        </p:spPr>
        <p:txBody>
          <a:bodyPr rtlCol="0" anchor="t">
            <a:normAutofit/>
          </a:bodyPr>
          <a:lstStyle/>
          <a:p>
            <a:pPr algn="just"/>
            <a:r>
              <a:rPr lang="cs-CZ" sz="1700" dirty="0">
                <a:effectLst/>
                <a:ea typeface="Times New Roman" panose="02020603050405020304" pitchFamily="18" charset="0"/>
              </a:rPr>
              <a:t>Absolvování tříměsíční praxe u společnosti </a:t>
            </a:r>
            <a:r>
              <a:rPr lang="cs-CZ" sz="1700" dirty="0" err="1">
                <a:effectLst/>
                <a:ea typeface="Times New Roman" panose="02020603050405020304" pitchFamily="18" charset="0"/>
              </a:rPr>
              <a:t>Granteum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 s.r.o. mi přineslo několik nových poznatků v oblasti mého dosavadního studia. Jsem ráda, že jsem měla možnost nahlédnout do tvorby projektových žádostí a mohla se podílet na tvorbě podnikatelských plánů, které se budou v budoucnu realizovat. </a:t>
            </a:r>
          </a:p>
          <a:p>
            <a:endParaRPr lang="cs-CZ" sz="1700" dirty="0">
              <a:ea typeface="Times New Roman" panose="02020603050405020304" pitchFamily="18" charset="0"/>
            </a:endParaRPr>
          </a:p>
          <a:p>
            <a:endParaRPr lang="cs-CZ" sz="1700" dirty="0">
              <a:effectLst/>
              <a:ea typeface="Times New Roman" panose="02020603050405020304" pitchFamily="18" charset="0"/>
            </a:endParaRPr>
          </a:p>
          <a:p>
            <a:endParaRPr lang="cs-CZ" sz="1700" dirty="0">
              <a:ea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700" dirty="0"/>
              <a:t>propojení teoretických znalostí s praxí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700" dirty="0">
                <a:ea typeface="Times New Roman" panose="02020603050405020304" pitchFamily="18" charset="0"/>
              </a:rPr>
              <a:t>o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chotný přístup vedoucího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700" dirty="0"/>
              <a:t>nové zkušenosti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700" dirty="0">
                <a:ea typeface="Times New Roman" panose="02020603050405020304" pitchFamily="18" charset="0"/>
              </a:rPr>
              <a:t>pr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axe bych vřele doporučila studentům, kteří se na ní chystají</a:t>
            </a:r>
          </a:p>
          <a:p>
            <a:endParaRPr lang="cs-CZ" sz="1700" dirty="0">
              <a:effectLst/>
              <a:ea typeface="Times New Roman" panose="02020603050405020304" pitchFamily="18" charset="0"/>
            </a:endParaRP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2945553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2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: Shape 103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9B92381-E38F-E044-85D4-C72F07C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25" y="1872660"/>
            <a:ext cx="4614333" cy="17982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8E88329-5C5B-0F47-8F7F-B5BF3C116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015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2183</TotalTime>
  <Words>227</Words>
  <Application>Microsoft Macintosh PowerPoint</Application>
  <PresentationFormat>Širokoúhlá obrazovka</PresentationFormat>
  <Paragraphs>47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Odborné praxe  u  Granteum s.r.o.</vt:lpstr>
      <vt:lpstr>O společnosti</vt:lpstr>
      <vt:lpstr>   Náplň práce</vt:lpstr>
      <vt:lpstr>Splnění výstupů</vt:lpstr>
      <vt:lpstr>Zhodnocení praxe studentem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Oborné praxe u Granteum s.r.o.</dc:title>
  <dc:creator>Anna Hodinová</dc:creator>
  <cp:lastModifiedBy>Anna Hodinová</cp:lastModifiedBy>
  <cp:revision>9</cp:revision>
  <dcterms:created xsi:type="dcterms:W3CDTF">2023-05-08T09:50:26Z</dcterms:created>
  <dcterms:modified xsi:type="dcterms:W3CDTF">2023-05-10T16:04:51Z</dcterms:modified>
</cp:coreProperties>
</file>