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20:22:53.4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1517 157 24575,'-1386'0'0,"1755"18"0,-194-9 0,18 2 0,50 18 0,-175-23 0,-1-3 0,110-9 0,-155 2 0,-22 4 0,1 0 0,-1 0 0,0 0 0,0-1 0,0 1 0,0 0 0,0 0 0,0 0 0,0 0 0,1 0 0,-1 0 0,0 0 0,0 0 0,0 0 0,0-1 0,0 1 0,0 0 0,0 0 0,0 0 0,0 0 0,0 0 0,0 0 0,0-1 0,0 1 0,1 0 0,-1 0 0,0 0 0,0 0 0,0 0 0,0-1 0,0 1 0,-1 0 0,1 0 0,0 0 0,0 0 0,0 0 0,0-1 0,0 1 0,0 0 0,0 0 0,0 0 0,0 0 0,0 0 0,0 0 0,0-1 0,0 1 0,-1 0 0,1 0 0,0 0 0,0 0 0,0 0 0,0 0 0,0 0 0,0 0 0,0 0 0,-1 0 0,-2-2 0,-1 0 0,1 1 0,-1 0 0,0 0 0,1 0 0,-1 0 0,0 1 0,-4-1 0,-439-4 0,243 8 0,-366-3 0,561-1 0,0 1 0,0 1 0,0 0 0,0 0 0,0 0 0,0 1 0,0 0 0,1 1 0,-1 0 0,-11 6 0,20-9 0,-1 1 0,1-1 0,0 0 0,-1 1 0,1-1 0,0 0 0,-1 0 0,1 1 0,0-1 0,0 0 0,0 1 0,-1-1 0,1 1 0,0-1 0,0 0 0,0 1 0,0-1 0,-1 1 0,1-1 0,0 0 0,0 1 0,0-1 0,0 1 0,0-1 0,0 0 0,0 1 0,0-1 0,0 1 0,1-1 0,-1 1 0,0-1 0,0 0 0,0 1 0,0-1 0,1 0 0,-1 1 0,0-1 0,0 1 0,1-1 0,-1 0 0,0 0 0,0 1 0,1-1 0,-1 0 0,0 1 0,1-1 0,-1 0 0,0 0 0,1 0 0,-1 1 0,1-1 0,-1 0 0,0 0 0,1 0 0,-1 0 0,1 0 0,-1 0 0,1 0 0,-1 0 0,0 0 0,1 0 0,0 0 0,29 6 0,137-3 0,-118-4 0,-39-1 0,-10-2 0,-24-7 0,-36-9 0,51 17 0,1 0 0,0 0 0,0-1 0,0 0 0,0-1 0,1 1 0,-1-2 0,1 1 0,1-1 0,-1 0 0,1 0 0,0 0 0,0-1 0,1 0 0,-1-1 0,2 1 0,-1-1 0,1 0 0,0 0 0,1 0 0,-5-16 0,6 17 0,-13-31 0,14 36 0,0 0 0,0 1 0,0-1 0,0 1 0,0-1 0,0 1 0,0-1 0,-1 1 0,1 0 0,0-1 0,-1 1 0,1 0 0,-1 0 0,1 0 0,-1 0 0,0 0 0,-1-1 0,2 3 0,1-1 0,-1 1 0,0-1 0,1 1 0,-1-1 0,1 1 0,-1-1 0,1 1 0,-1-1 0,1 1 0,-1-1 0,1 1 0,0 0 0,-1-1 0,1 1 0,0 0 0,-1 0 0,1-1 0,0 1 0,0 0 0,0-1 0,0 1 0,0 0 0,0 0 0,0-1 0,0 1 0,0 0 0,0 0 0,0 0 0,0 31 0,0-29 0,1 3 0,-1 0 0,-1-1 0,1 1 0,-1 0 0,0 0 0,0 0 0,-1-1 0,0 1 0,-2 5 0,3-9 0,0-1 0,0 1 0,1-1 0,-1 1 0,-1-1 0,1 0 0,0 1 0,0-1 0,0 0 0,-1 0 0,1 0 0,-1 0 0,1 0 0,-1 0 0,1 0 0,-1 0 0,1 0 0,-1-1 0,0 1 0,1-1 0,-1 1 0,0-1 0,0 0 0,1 0 0,-1 0 0,0 0 0,0 0 0,1 0 0,-1 0 0,0 0 0,0-1 0,-1 0 0,3 4 0,1 0 0,-1-1 0,1 1 0,-1 0 0,1-1 0,0 1 0,0-1 0,0 1 0,1-1 0,-1 1 0,4 3 0,-3-1 0,17 45 0,-18-48 0,0 1 0,0 0 0,0 0 0,-1-1 0,0 1 0,1 0 0,-1 0 0,0 0 0,0 0 0,-1-1 0,1 1 0,-1 0 0,1 0 0,-1 0 0,-2 5 0,3-8 0,0 0 0,-1 0 0,1 0 0,0 0 0,-1 0 0,1 0 0,0 0 0,0 0 0,-1 0 0,1 0 0,0 0 0,0 0 0,-1 0 0,1-1 0,0 1 0,0 0 0,-1 0 0,1 0 0,0 0 0,0 0 0,0 0 0,-1-1 0,1 1 0,0 0 0,0 0 0,0 0 0,-1 0 0,1-1 0,0 1 0,0 0 0,0 0 0,0-1 0,0 1 0,0 0 0,-1 0 0,1-1 0,0 1 0,0 0 0,0 0 0,0-1 0,0 1 0,0 0 0,0 0 0,0-1 0,0 1 0,0 0 0,0 0 0,0-1 0,0 1 0,1-1 0,-6-17 0,5 17 0,-10-35 0,7 26 0,0 1 0,0 0 0,1-1 0,0 0 0,1 0 0,0 1 0,0-1 0,1 0 0,1 0 0,2-18 0,-2 26 0,0-1 0,1 1 0,-1 1 0,1-1 0,-1 0 0,1 0 0,0 0 0,0 1 0,0-1 0,0 1 0,0 0 0,0-1 0,0 1 0,0 0 0,0 0 0,1 0 0,-1 1 0,0-1 0,1 0 0,3 0 0,56-3 0,-49 4 0,16-1 0,0 1 0,0 1 0,0 2 0,0 0 0,0 2 0,0 2 0,32 11 0,-40-12 0,2-1 0,-1-1 0,0 0 0,1-2 0,-1-1 0,41-2 0,-35-1 0,0 2 0,0 2 0,50 8 0,7 3 0,-59-10 0,-1 1 0,34 10 0,-12-2 0,81 10 0,-73-14 0,-9-2 0,0-3 0,1-2 0,67-7 0,-113 6 0,0 1 0,0-1 0,-1 0 0,1 0 0,0 0 0,0 0 0,-1 0 0,1 0 0,0 0 0,0 0 0,-1-1 0,1 1 0,0 0 0,-1 0 0,1 0 0,0-1 0,-1 1 0,1 0 0,0-1 0,-1 1 0,1-1 0,0 1 0,-1-1 0,1 1 0,-1-1 0,1 1 0,-1-1 0,1 1 0,-1-1 0,0 0 0,1 1 0,-1-1 0,0 0 0,1 1 0,-1-1 0,0 0 0,0 1 0,0-1 0,0 0 0,1-1 0,-2 1 0,0 0 0,0-1 0,0 1 0,0 0 0,0-1 0,0 1 0,-1 0 0,1 0 0,0 0 0,0 0 0,-1 0 0,1 0 0,-1 0 0,1 1 0,-1-1 0,1 0 0,-1 1 0,1 0 0,-3-1 0,-210-48 0,86 22 0,105 22 0,-1 1 0,1 2 0,-1 0 0,0 2 0,1 0 0,-1 2 0,1 0 0,-1 2 0,1 0 0,0 2 0,-39 14 0,62-20 0,-1 0 0,1 1 0,0-1 0,0 0 0,0 0 0,0 0 0,0 0 0,-1 0 0,1 0 0,0 0 0,0 0 0,0 0 0,0 0 0,0 1 0,0-1 0,-1 0 0,1 0 0,0 0 0,0 0 0,0 0 0,0 1 0,0-1 0,0 0 0,0 0 0,0 0 0,0 0 0,0 1 0,0-1 0,0 0 0,0 0 0,0 0 0,0 0 0,0 1 0,0-1 0,0 0 0,0 0 0,0 0 0,0 0 0,0 1 0,0-1 0,0 0 0,0 0 0,0 0 0,0 0 0,0 0 0,0 1 0,1-1 0,-1 0 0,0 0 0,0 0 0,0 0 0,0 0 0,0 0 0,0 0 0,1 1 0,-1-1 0,0 0 0,0 0 0,0 0 0,18 8 0,26 6 0,-41-14 0,45 11 0,0-2 0,90 5 0,103-14 0,-111-1 0,-113 2 0,-1 1 0,0 1 0,1 1 0,-1 0 0,0 1 0,15 7 0,-11-5 0,-20-7 0,0 0 0,0 0 0,0 0 0,-1 0 0,1 0 0,0 0 0,0 0 0,0 0 0,0 0 0,0 0 0,0 0 0,0 0 0,-1 0 0,1 0 0,0 0 0,0 0 0,0 0 0,0 0 0,0 0 0,0 0 0,0 0 0,-1 1 0,1-1 0,0 0 0,0 0 0,0 0 0,0 0 0,0 0 0,0 0 0,0 0 0,0 0 0,0 0 0,0 0 0,0 1 0,-1-1 0,1 0 0,0 0 0,0 0 0,0 0 0,0 0 0,0 0 0,0 0 0,0 0 0,0 1 0,0-1 0,0 0 0,0 0 0,0 0 0,0 0 0,0 0 0,0 0 0,0 0 0,0 1 0,0-1 0,0 0 0,0 0 0,1 0 0,-24 4 0,-39 2 0,51-5 0,-256 17-1365,231-17-5461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20:23:17.9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554 25 24575,'-1'-2'0,"1"1"0,-1 0 0,1 0 0,-1 0 0,1 0 0,-1 0 0,0 0 0,0 0 0,0 0 0,1 0 0,-1 0 0,0 0 0,0 0 0,0 1 0,0-1 0,-1 0 0,1 1 0,0-1 0,0 1 0,0-1 0,0 1 0,-1 0 0,1-1 0,0 1 0,0 0 0,-1 0 0,1 0 0,-1 0 0,-45-4 0,41 4 0,-359 0 0,356 1 0,1 1 0,0-1 0,0 1 0,1 1 0,-1 0 0,0 0 0,1 0 0,-1 1 0,1 0 0,0 1 0,-10 8 0,17-13 0,-1 1 0,1-1 0,-1 1 0,1-1 0,0 1 0,-1-1 0,1 1 0,0-1 0,-1 1 0,1 0 0,0-1 0,0 1 0,-1-1 0,1 1 0,0 0 0,0-1 0,0 1 0,0 0 0,0-1 0,0 1 0,0 0 0,0-1 0,0 1 0,1 0 0,-1-1 0,0 1 0,0 0 0,0-1 0,1 1 0,-1-1 0,0 1 0,1-1 0,-1 1 0,1 0 0,-1-1 0,0 1 0,1-1 0,-1 0 0,1 1 0,0-1 0,-1 1 0,1-1 0,-1 0 0,1 1 0,-1-1 0,2 0 0,36 19 0,-28-15 0,33 17 0,-19-9 0,1 0 0,28 8 0,-46-18 0,1 0 0,-1 0 0,1-1 0,0 0 0,-1 0 0,1-1 0,0 0 0,0 0 0,0-1 0,0 0 0,13-3 0,16-7-1365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20:23:21.7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1132 0 24575,'-1132'0'-1365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20:23:27.8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2652 1 24575,'-1'0'0,"-60"-1"0,0 3 0,0 2 0,-98 19 0,94-12 0,0-3 0,-1-2 0,1-4 0,-73-6 0,1 1 0,79 3 0,4-2 0,0 4 0,-92 13 0,87-8 0,-1-1 0,0-4 0,-68-5 0,10 0 0,-30 1 0,-155 5 0,219 8 0,48-6 0,-58 2 0,-13-5 0,-118-5 0,187-6-1365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20:23:41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20:23:42.7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20:23:52.6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20:23:53.2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4263B93-9219-4553-A3C9-EE0BA362974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917B8C4-3A9D-4361-8159-EA2BA9D8A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17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3B93-9219-4553-A3C9-EE0BA362974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8C4-3A9D-4361-8159-EA2BA9D8A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73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4263B93-9219-4553-A3C9-EE0BA362974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917B8C4-3A9D-4361-8159-EA2BA9D8A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9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3B93-9219-4553-A3C9-EE0BA362974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917B8C4-3A9D-4361-8159-EA2BA9D8A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4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4263B93-9219-4553-A3C9-EE0BA362974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917B8C4-3A9D-4361-8159-EA2BA9D8A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58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3B93-9219-4553-A3C9-EE0BA362974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8C4-3A9D-4361-8159-EA2BA9D8A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77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3B93-9219-4553-A3C9-EE0BA362974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8C4-3A9D-4361-8159-EA2BA9D8A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05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3B93-9219-4553-A3C9-EE0BA362974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8C4-3A9D-4361-8159-EA2BA9D8A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39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3B93-9219-4553-A3C9-EE0BA362974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8C4-3A9D-4361-8159-EA2BA9D8A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4263B93-9219-4553-A3C9-EE0BA362974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917B8C4-3A9D-4361-8159-EA2BA9D8A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72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3B93-9219-4553-A3C9-EE0BA362974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8C4-3A9D-4361-8159-EA2BA9D8A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27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4263B93-9219-4553-A3C9-EE0BA362974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917B8C4-3A9D-4361-8159-EA2BA9D8AB3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541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customXml" Target="../ink/ink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90189F-BC8C-6A80-4C74-1EBE3EA0D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2" y="2580147"/>
            <a:ext cx="10993549" cy="1475013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</a:rPr>
              <a:t>Odborná praxe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177D83-B943-0FF7-278F-B83E9DA91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2" y="4176614"/>
            <a:ext cx="10993546" cy="59032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Iveta Čochnářová</a:t>
            </a:r>
          </a:p>
          <a:p>
            <a:pPr algn="ctr"/>
            <a:r>
              <a:rPr lang="cs-CZ" dirty="0">
                <a:solidFill>
                  <a:schemeClr val="bg1"/>
                </a:solidFill>
              </a:rPr>
              <a:t>28092</a:t>
            </a:r>
          </a:p>
        </p:txBody>
      </p:sp>
      <p:pic>
        <p:nvPicPr>
          <p:cNvPr id="3074" name="Picture 2" descr="O nás | Finance &amp; Reality Lorenc s.r.o.">
            <a:extLst>
              <a:ext uri="{FF2B5EF4-FFF2-40B4-BE49-F238E27FC236}">
                <a16:creationId xmlns:a16="http://schemas.microsoft.com/office/drawing/2014/main" id="{C4D2AD42-3B98-ED5B-E8A6-7E1F6416F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267" y="1252108"/>
            <a:ext cx="5170150" cy="14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14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9944FC-37B8-D313-A788-A3CE9FD1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4fin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together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27D188-1CCF-18EB-71DF-3DF05A779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2000" dirty="0"/>
              <a:t>Majetkové poradenství</a:t>
            </a:r>
          </a:p>
          <a:p>
            <a:r>
              <a:rPr lang="cs-CZ" sz="2000" dirty="0"/>
              <a:t>Duben 2017</a:t>
            </a:r>
          </a:p>
          <a:p>
            <a:r>
              <a:rPr lang="cs-CZ" sz="2000" dirty="0"/>
              <a:t>Pod správou více než 15 mld. klientských prostředků</a:t>
            </a:r>
          </a:p>
          <a:p>
            <a:endParaRPr lang="cs-CZ" sz="2000" dirty="0"/>
          </a:p>
          <a:p>
            <a:r>
              <a:rPr lang="cs-CZ" sz="2000" dirty="0"/>
              <a:t>Manažer Jan Procházka</a:t>
            </a:r>
          </a:p>
          <a:p>
            <a:r>
              <a:rPr lang="cs-CZ" sz="2000" dirty="0"/>
              <a:t>Únor 2022</a:t>
            </a:r>
          </a:p>
          <a:p>
            <a:r>
              <a:rPr lang="cs-CZ" sz="2000" dirty="0"/>
              <a:t>Praxe: 1.2. 2023 – 18.4.2023</a:t>
            </a:r>
            <a:endParaRPr lang="cs-CZ" dirty="0"/>
          </a:p>
        </p:txBody>
      </p:sp>
      <p:pic>
        <p:nvPicPr>
          <p:cNvPr id="1026" name="Picture 2" descr="O nás | Finance &amp; Reality Lorenc s.r.o.">
            <a:extLst>
              <a:ext uri="{FF2B5EF4-FFF2-40B4-BE49-F238E27FC236}">
                <a16:creationId xmlns:a16="http://schemas.microsoft.com/office/drawing/2014/main" id="{EE435FA9-D1BE-D81C-7DFD-70DCB64DE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128" y="4392386"/>
            <a:ext cx="4550229" cy="129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82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0F3FD3-89DB-392E-C704-1D77FD78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osobních financí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2C6428-1D75-2B6D-3020-E86DC1BD4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9" t="25754" r="12861" b="22800"/>
          <a:stretch/>
        </p:blipFill>
        <p:spPr>
          <a:xfrm>
            <a:off x="1678806" y="2353218"/>
            <a:ext cx="8834387" cy="367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2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9DBD5-AA4A-5957-A534-A6B93FC9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Finance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21540D-8CB8-C9A5-B126-A9A9AB162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Tvorba finančních plánů na krátkodobý/dlouhodobý horizont</a:t>
            </a:r>
          </a:p>
          <a:p>
            <a:r>
              <a:rPr lang="cs-CZ" dirty="0"/>
              <a:t>Tvorba investičních portfolií</a:t>
            </a:r>
          </a:p>
          <a:p>
            <a:r>
              <a:rPr lang="cs-CZ" dirty="0"/>
              <a:t>Kalkulace a výběr nejvhodnějších produktů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77F25B-CF36-432F-3EE9-B6CDBB996F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53" t="32882" r="12738" b="41535"/>
          <a:stretch/>
        </p:blipFill>
        <p:spPr>
          <a:xfrm>
            <a:off x="5341121" y="3852527"/>
            <a:ext cx="5969921" cy="26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9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734A4B-330C-0DEE-AF7D-5997AD9CF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Strategické 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3055D2-411B-BDB3-C0A4-BE814BAA5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Náslech porady managementu zaměřené na budoucí vývoj pobočky</a:t>
            </a:r>
          </a:p>
          <a:p>
            <a:r>
              <a:rPr lang="cs-CZ" dirty="0"/>
              <a:t>Informační a optimalizační workshop „Jak zvýšit výkonnost svého týmu?“</a:t>
            </a:r>
          </a:p>
          <a:p>
            <a:r>
              <a:rPr lang="cs-CZ" dirty="0"/>
              <a:t>Stanovení si vlastní Vize a Mise podnikání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5334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F13D3-EF50-CDAE-05CC-CD5B975F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Účetnictví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4BF1B5-5FA3-67E0-F932-32693A89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Daňová evidence v účetním programu Pohoda</a:t>
            </a:r>
          </a:p>
          <a:p>
            <a:r>
              <a:rPr lang="cs-CZ" dirty="0"/>
              <a:t>Podání daňového přiznání za rok 2022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B75BF37-BD1F-816A-3654-495C992B6F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89" t="17820" r="31519" b="17133"/>
          <a:stretch/>
        </p:blipFill>
        <p:spPr>
          <a:xfrm>
            <a:off x="6537533" y="2076629"/>
            <a:ext cx="4802736" cy="44609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F14BA232-05E5-DC9C-AAAC-BF4F91BAE310}"/>
                  </a:ext>
                </a:extLst>
              </p14:cNvPr>
              <p14:cNvContentPartPr/>
              <p14:nvPr/>
            </p14:nvContentPartPr>
            <p14:xfrm>
              <a:off x="6956667" y="4164907"/>
              <a:ext cx="567000" cy="100800"/>
            </p14:xfrm>
          </p:contentPart>
        </mc:Choice>
        <mc:Fallback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F14BA232-05E5-DC9C-AAAC-BF4F91BAE3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7667" y="4155907"/>
                <a:ext cx="5846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DB25A28B-EEA1-111B-23DC-0FF7DC23A9C8}"/>
                  </a:ext>
                </a:extLst>
              </p14:cNvPr>
              <p14:cNvContentPartPr/>
              <p14:nvPr/>
            </p14:nvContentPartPr>
            <p14:xfrm>
              <a:off x="7013187" y="4434907"/>
              <a:ext cx="199800" cy="60480"/>
            </p14:xfrm>
          </p:contentPart>
        </mc:Choice>
        <mc:Fallback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DB25A28B-EEA1-111B-23DC-0FF7DC23A9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77187" y="4399267"/>
                <a:ext cx="2714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002BDDDE-61C8-4BC5-881A-E754FD7EF35C}"/>
                  </a:ext>
                </a:extLst>
              </p14:cNvPr>
              <p14:cNvContentPartPr/>
              <p14:nvPr/>
            </p14:nvContentPartPr>
            <p14:xfrm>
              <a:off x="7599627" y="4469107"/>
              <a:ext cx="407520" cy="360"/>
            </p14:xfrm>
          </p:contentPart>
        </mc:Choice>
        <mc:Fallback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002BDDDE-61C8-4BC5-881A-E754FD7EF3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63627" y="4433107"/>
                <a:ext cx="479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58997638-51BC-3C9D-CBA3-7EECD05F91B4}"/>
                  </a:ext>
                </a:extLst>
              </p14:cNvPr>
              <p14:cNvContentPartPr/>
              <p14:nvPr/>
            </p14:nvContentPartPr>
            <p14:xfrm>
              <a:off x="8676387" y="4468747"/>
              <a:ext cx="954720" cy="36000"/>
            </p14:xfrm>
          </p:contentPart>
        </mc:Choice>
        <mc:Fallback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58997638-51BC-3C9D-CBA3-7EECD05F91B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40747" y="4432747"/>
                <a:ext cx="1026360" cy="10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Skupina 13">
            <a:extLst>
              <a:ext uri="{FF2B5EF4-FFF2-40B4-BE49-F238E27FC236}">
                <a16:creationId xmlns:a16="http://schemas.microsoft.com/office/drawing/2014/main" id="{30462D7B-39B2-79DB-6E37-BA4781A3A256}"/>
              </a:ext>
            </a:extLst>
          </p:cNvPr>
          <p:cNvGrpSpPr/>
          <p:nvPr/>
        </p:nvGrpSpPr>
        <p:grpSpPr>
          <a:xfrm>
            <a:off x="10212147" y="4229707"/>
            <a:ext cx="34560" cy="360"/>
            <a:chOff x="10212147" y="4229707"/>
            <a:chExt cx="345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E38D2C5D-0892-4A1F-8DE6-F20A743E4D94}"/>
                    </a:ext>
                  </a:extLst>
                </p14:cNvPr>
                <p14:cNvContentPartPr/>
                <p14:nvPr/>
              </p14:nvContentPartPr>
              <p14:xfrm>
                <a:off x="10212147" y="4229707"/>
                <a:ext cx="360" cy="360"/>
              </p14:xfrm>
            </p:contentPart>
          </mc:Choice>
          <mc:Fallback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E38D2C5D-0892-4A1F-8DE6-F20A743E4D9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76147" y="419406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3ED0D77E-8A7C-A301-869E-462CD599D1C3}"/>
                    </a:ext>
                  </a:extLst>
                </p14:cNvPr>
                <p14:cNvContentPartPr/>
                <p14:nvPr/>
              </p14:nvContentPartPr>
              <p14:xfrm>
                <a:off x="10246347" y="4229707"/>
                <a:ext cx="360" cy="360"/>
              </p14:xfrm>
            </p:contentPart>
          </mc:Choice>
          <mc:Fallback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3ED0D77E-8A7C-A301-869E-462CD599D1C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210347" y="419406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67816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2524E6-0FC5-88AB-BB65-197439E7B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Marketing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4F151B-7BEE-BEAA-AA91-956E05473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Marketingová kampaň na sociálních sítích</a:t>
            </a:r>
          </a:p>
          <a:p>
            <a:r>
              <a:rPr lang="cs-CZ" dirty="0"/>
              <a:t>Návrh a umístění reklamního </a:t>
            </a:r>
            <a:r>
              <a:rPr lang="cs-CZ" dirty="0" err="1"/>
              <a:t>baneru</a:t>
            </a:r>
            <a:r>
              <a:rPr lang="cs-CZ" dirty="0"/>
              <a:t> na ples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45E3D395-9019-6AD6-F639-0A35337B9531}"/>
                  </a:ext>
                </a:extLst>
              </p14:cNvPr>
              <p14:cNvContentPartPr/>
              <p14:nvPr/>
            </p14:nvContentPartPr>
            <p14:xfrm>
              <a:off x="2264067" y="4571707"/>
              <a:ext cx="360" cy="36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45E3D395-9019-6AD6-F639-0A35337B95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8427" y="453606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5AFFBD2D-2A4C-E0F8-231C-526695B9450D}"/>
                  </a:ext>
                </a:extLst>
              </p14:cNvPr>
              <p14:cNvContentPartPr/>
              <p14:nvPr/>
            </p14:nvContentPartPr>
            <p14:xfrm>
              <a:off x="1734507" y="5050147"/>
              <a:ext cx="360" cy="360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5AFFBD2D-2A4C-E0F8-231C-526695B945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8507" y="5014147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F82DDC5C-D9AE-049E-D107-041A521D65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857" t="20810" r="25560" b="14581"/>
          <a:stretch/>
        </p:blipFill>
        <p:spPr>
          <a:xfrm>
            <a:off x="1708301" y="3605908"/>
            <a:ext cx="2907549" cy="288847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3ED403F-2F6F-A07B-3B68-477A7CB1D6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911" t="20063" r="33061" b="13146"/>
          <a:stretch/>
        </p:blipFill>
        <p:spPr>
          <a:xfrm>
            <a:off x="9175623" y="2025353"/>
            <a:ext cx="2563740" cy="4580546"/>
          </a:xfrm>
          <a:prstGeom prst="rect">
            <a:avLst/>
          </a:prstGeom>
        </p:spPr>
      </p:pic>
      <p:pic>
        <p:nvPicPr>
          <p:cNvPr id="5122" name="Picture 2" descr="Popis není dostupný.">
            <a:extLst>
              <a:ext uri="{FF2B5EF4-FFF2-40B4-BE49-F238E27FC236}">
                <a16:creationId xmlns:a16="http://schemas.microsoft.com/office/drawing/2014/main" id="{0C292C4F-3888-3198-6BB1-4151BD45A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4" b="16760"/>
          <a:stretch/>
        </p:blipFill>
        <p:spPr bwMode="auto">
          <a:xfrm>
            <a:off x="5961481" y="2025352"/>
            <a:ext cx="2697062" cy="458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08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71681-F63D-D999-CAD0-5D883827D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Personální management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DCAC6-55DC-38D7-281A-C0B04999B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Náslech přípravy na pravidelnou poradu – motivace kolegů, nábor</a:t>
            </a:r>
          </a:p>
          <a:p>
            <a:r>
              <a:rPr lang="cs-CZ" dirty="0"/>
              <a:t>Přijímací schůzka nového kolegy</a:t>
            </a:r>
          </a:p>
          <a:p>
            <a:r>
              <a:rPr lang="cs-CZ" dirty="0"/>
              <a:t>Příprava a vedení zaškolovacího workshopu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714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2C29C3-4D16-B58A-C48E-B129B1C29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825" y="3507456"/>
            <a:ext cx="10993549" cy="1475013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chemeClr val="bg1"/>
                </a:solidFill>
              </a:rPr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C8DEB6-3E9B-E62D-0C35-4B6A8E7BF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6" y="5119941"/>
            <a:ext cx="10993546" cy="59032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dirty="0"/>
              <a:t>Iveta Čochnářová</a:t>
            </a:r>
          </a:p>
          <a:p>
            <a:pPr algn="ctr"/>
            <a:r>
              <a:rPr lang="cs-CZ" dirty="0"/>
              <a:t>28092</a:t>
            </a:r>
          </a:p>
        </p:txBody>
      </p:sp>
      <p:pic>
        <p:nvPicPr>
          <p:cNvPr id="4098" name="Picture 2" descr="O nás | Finance &amp; Reality Lorenc s.r.o.">
            <a:extLst>
              <a:ext uri="{FF2B5EF4-FFF2-40B4-BE49-F238E27FC236}">
                <a16:creationId xmlns:a16="http://schemas.microsoft.com/office/drawing/2014/main" id="{8F502C8C-E36D-07A9-84BE-9FBDE0449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501" y="1324657"/>
            <a:ext cx="5072997" cy="144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13413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62</TotalTime>
  <Words>134</Words>
  <Application>Microsoft Office PowerPoint</Application>
  <PresentationFormat>Širokoúhlá obrazovka</PresentationFormat>
  <Paragraphs>46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Wingdings 2</vt:lpstr>
      <vt:lpstr>Dividenda</vt:lpstr>
      <vt:lpstr>Odborná praxe</vt:lpstr>
      <vt:lpstr>4fin better together</vt:lpstr>
      <vt:lpstr>Struktura osobních financí</vt:lpstr>
      <vt:lpstr>Finance</vt:lpstr>
      <vt:lpstr>Strategické řízení</vt:lpstr>
      <vt:lpstr>Účetnictví</vt:lpstr>
      <vt:lpstr>Marketing</vt:lpstr>
      <vt:lpstr>Personální management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Odborná praxe</dc:title>
  <dc:creator>Iveta Čochnářová</dc:creator>
  <cp:lastModifiedBy>Iveta Čochnářová</cp:lastModifiedBy>
  <cp:revision>1</cp:revision>
  <dcterms:created xsi:type="dcterms:W3CDTF">2023-05-11T19:58:07Z</dcterms:created>
  <dcterms:modified xsi:type="dcterms:W3CDTF">2023-05-11T21:00:17Z</dcterms:modified>
</cp:coreProperties>
</file>