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4" r:id="rId3"/>
    <p:sldId id="266" r:id="rId4"/>
    <p:sldId id="267" r:id="rId5"/>
    <p:sldId id="268" r:id="rId6"/>
    <p:sldId id="265" r:id="rId7"/>
    <p:sldId id="258" r:id="rId8"/>
    <p:sldId id="262" r:id="rId9"/>
    <p:sldId id="26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8" y="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93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43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370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3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0048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438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11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497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75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62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71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21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78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0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1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8B99-4B72-46FB-9983-FAF39994FA5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C5E881-9A57-4B19-81CB-AF2C1BFEA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1AEF3-1A92-7FFB-B277-9BDED13D7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808" y="0"/>
            <a:ext cx="9448800" cy="1825096"/>
          </a:xfrm>
        </p:spPr>
        <p:txBody>
          <a:bodyPr/>
          <a:lstStyle/>
          <a:p>
            <a:pPr algn="ctr"/>
            <a:r>
              <a:rPr lang="cs-CZ" dirty="0"/>
              <a:t>ODBORNÁ PRAXE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233161-788A-6E5E-75E9-53F614659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620" y="4504656"/>
            <a:ext cx="9448800" cy="1825096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Zuzana Matušková </a:t>
            </a:r>
          </a:p>
          <a:p>
            <a:pPr algn="l"/>
            <a:r>
              <a:rPr lang="cs-CZ" sz="2000" dirty="0"/>
              <a:t>Letní semestr 2023 </a:t>
            </a:r>
          </a:p>
          <a:p>
            <a:pPr algn="l"/>
            <a:r>
              <a:rPr lang="cs-CZ" sz="2000" dirty="0"/>
              <a:t>UČO 26406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CDEF9A2-30CC-0AE7-1A9D-D2B193C433FB}"/>
              </a:ext>
            </a:extLst>
          </p:cNvPr>
          <p:cNvSpPr txBox="1"/>
          <p:nvPr/>
        </p:nvSpPr>
        <p:spPr>
          <a:xfrm flipH="1">
            <a:off x="1941254" y="2657044"/>
            <a:ext cx="79631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cap="all" dirty="0">
                <a:latin typeface="+mj-lt"/>
                <a:ea typeface="+mj-ea"/>
                <a:cs typeface="+mj-cs"/>
              </a:rPr>
              <a:t>SPRÁVA DANÍ, S.R.O.</a:t>
            </a:r>
          </a:p>
        </p:txBody>
      </p:sp>
    </p:spTree>
    <p:extLst>
      <p:ext uri="{BB962C8B-B14F-4D97-AF65-F5344CB8AC3E}">
        <p14:creationId xmlns:p14="http://schemas.microsoft.com/office/powerpoint/2010/main" val="646068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5A8D6-1CBA-9C39-4AB3-9E92F0A72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336729" cy="1646302"/>
          </a:xfrm>
        </p:spPr>
        <p:txBody>
          <a:bodyPr/>
          <a:lstStyle/>
          <a:p>
            <a:pPr algn="ctr"/>
            <a:r>
              <a:rPr lang="cs-CZ" dirty="0"/>
              <a:t>Děkuji Vám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E2C2D1-93FF-EB67-2439-0B95E8C62A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51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DEE4B-5B6E-30DC-E359-394E03C8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645" y="922028"/>
            <a:ext cx="12266645" cy="1293028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SPRÁVA DANÍ,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5F8A8-170F-FC4C-F133-1457D3B30F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Založena 5.5.1998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Hana Mazancová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poradce, vedení účetnictví, vedení daňové evidence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pomoc a finančně ekonomické rady ve věcech daní, odvodů, poplatků a jiných podobných plateb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93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B33F4-181E-2D2B-1EBE-642057FC6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331" y="901532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D4F49-EFB2-0EAE-719C-DC8394F01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Účtování v účetním programu Pohoda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Řazení dokladů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Skartace dokumentů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Vyzkoušela – program ENVITA </a:t>
            </a:r>
          </a:p>
        </p:txBody>
      </p:sp>
    </p:spTree>
    <p:extLst>
      <p:ext uri="{BB962C8B-B14F-4D97-AF65-F5344CB8AC3E}">
        <p14:creationId xmlns:p14="http://schemas.microsoft.com/office/powerpoint/2010/main" val="411411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B3384-6110-8E75-E819-788C72BE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99A9D-49CF-1981-ACF0-72FCB32BF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Analýzy – SWOT, PESTLE (jejich prezentování)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Vyplňování různých formulářů (z výsledovky nebo výkazů a ztrát)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a vertikální analýzy – tabulky a grafy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Sledování finančních toků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21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B4E6D-E1C6-1C57-2128-AA2C76CBF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55252-669E-5910-26D3-A866BAC0B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Propagace firmy </a:t>
            </a:r>
          </a:p>
          <a:p>
            <a:pPr lvl="2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workshopy</a:t>
            </a:r>
          </a:p>
          <a:p>
            <a:pPr lvl="2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</a:t>
            </a:r>
          </a:p>
          <a:p>
            <a:pPr lvl="2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 (náhled) </a:t>
            </a:r>
          </a:p>
          <a:p>
            <a:r>
              <a:rPr lang="cs-CZ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 </a:t>
            </a:r>
          </a:p>
          <a:p>
            <a:pPr lvl="2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rozvoje firmy do dalších let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04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1EC66-5B84-B8F4-69D8-9CA0150ED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40" y="1017428"/>
            <a:ext cx="10364451" cy="942269"/>
          </a:xfrm>
        </p:spPr>
        <p:txBody>
          <a:bodyPr/>
          <a:lstStyle/>
          <a:p>
            <a:pPr algn="ctr"/>
            <a:r>
              <a:rPr lang="cs-CZ" dirty="0"/>
              <a:t>PROPAGACE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6F3939-9A5A-F9BE-FECC-F155902CD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Návrhy na propagaci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ED1E9E-61C1-8EAB-156D-F29910980D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Workshopy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klientů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40D5EE-CDFE-5CB5-2DB5-3C1BF30C5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55899" y="2379285"/>
            <a:ext cx="4881804" cy="679994"/>
          </a:xfrm>
        </p:spPr>
        <p:txBody>
          <a:bodyPr/>
          <a:lstStyle/>
          <a:p>
            <a:r>
              <a:rPr lang="cs-CZ" dirty="0"/>
              <a:t>Harmonogram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57C00B-2892-AB1D-DA49-C55247DB6F8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55899" y="3100385"/>
            <a:ext cx="5105401" cy="274018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DUBEN/KVĚTEN - zda mají klienti zájem o workshop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ŽÁŘÍ -  shánění prostor 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ŘÍJEN - návrh letáků 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 - schválení letáků + tisk 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PROSINEC - nabízení workshopů 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LEDEN – zajištění občerstvení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65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9A6446CA-70A2-4527-60ED-5D213D2F0A3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23CB7AC-DCCB-DFE9-54AA-8A1712EFF62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5" r="8181" b="24610"/>
          <a:stretch/>
        </p:blipFill>
        <p:spPr bwMode="auto">
          <a:xfrm>
            <a:off x="30839" y="262901"/>
            <a:ext cx="2017676" cy="10822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B0602DD-351A-FB3B-C9C0-34E6C0C16EBE}"/>
              </a:ext>
            </a:extLst>
          </p:cNvPr>
          <p:cNvSpPr txBox="1"/>
          <p:nvPr/>
        </p:nvSpPr>
        <p:spPr>
          <a:xfrm>
            <a:off x="2335368" y="404643"/>
            <a:ext cx="7933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WORKSHOP pro firmy, kterým naše firma poskytuje daňové služby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EC6D5E-E758-26A8-B50F-ED0FABCBBB13}"/>
              </a:ext>
            </a:extLst>
          </p:cNvPr>
          <p:cNvSpPr txBox="1"/>
          <p:nvPr/>
        </p:nvSpPr>
        <p:spPr>
          <a:xfrm>
            <a:off x="4128656" y="1784783"/>
            <a:ext cx="7143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2"/>
                </a:solidFill>
              </a:rPr>
              <a:t>DAŇOVÁ PORADKYNĚ </a:t>
            </a:r>
          </a:p>
          <a:p>
            <a:r>
              <a:rPr lang="cs-CZ" sz="2000" b="1" dirty="0">
                <a:solidFill>
                  <a:schemeClr val="accent2"/>
                </a:solidFill>
              </a:rPr>
              <a:t>		</a:t>
            </a:r>
            <a:r>
              <a:rPr lang="cs-CZ" sz="2800" b="1" dirty="0">
                <a:solidFill>
                  <a:schemeClr val="accent2"/>
                </a:solidFill>
              </a:rPr>
              <a:t>        ING. HANA MAZANCOVÁ </a:t>
            </a:r>
            <a:endParaRPr lang="cs-CZ" sz="2000" b="1" dirty="0">
              <a:solidFill>
                <a:schemeClr val="accent2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4C5C0D-67D3-9EE0-C185-3A6C781AD02A}"/>
              </a:ext>
            </a:extLst>
          </p:cNvPr>
          <p:cNvSpPr txBox="1"/>
          <p:nvPr/>
        </p:nvSpPr>
        <p:spPr>
          <a:xfrm>
            <a:off x="862837" y="5241496"/>
            <a:ext cx="3112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Cena workshopu: 300 Kč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98D347-C3EF-4048-A1DA-DDAE5BC095F5}"/>
              </a:ext>
            </a:extLst>
          </p:cNvPr>
          <p:cNvSpPr txBox="1"/>
          <p:nvPr/>
        </p:nvSpPr>
        <p:spPr>
          <a:xfrm>
            <a:off x="6489171" y="2999969"/>
            <a:ext cx="367186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2"/>
                </a:solidFill>
              </a:rPr>
              <a:t>Téma 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přehled změn v daném roce </a:t>
            </a:r>
          </a:p>
          <a:p>
            <a:pPr marL="285750" indent="-285750">
              <a:buFontTx/>
              <a:buChar char="-"/>
            </a:pPr>
            <a:r>
              <a:rPr lang="cs-CZ" dirty="0"/>
              <a:t>bonusy a úlevy pro daný rok</a:t>
            </a:r>
          </a:p>
          <a:p>
            <a:pPr marL="285750" indent="-285750">
              <a:buFontTx/>
              <a:buChar char="-"/>
            </a:pPr>
            <a:r>
              <a:rPr lang="cs-CZ" dirty="0"/>
              <a:t>co vše by firma mohla využít  </a:t>
            </a:r>
          </a:p>
          <a:p>
            <a:pPr marL="285750" indent="-285750">
              <a:buFontTx/>
              <a:buChar char="-"/>
            </a:pPr>
            <a:r>
              <a:rPr lang="cs-CZ" dirty="0"/>
              <a:t>možnosti slev na dani z příjmu 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 získat nové klienty 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23F3CE-37D3-306B-31F9-D6F38D3F302E}"/>
              </a:ext>
            </a:extLst>
          </p:cNvPr>
          <p:cNvSpPr txBox="1"/>
          <p:nvPr/>
        </p:nvSpPr>
        <p:spPr>
          <a:xfrm>
            <a:off x="1102653" y="4086173"/>
            <a:ext cx="42838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Datum: 5.února 2024</a:t>
            </a:r>
          </a:p>
          <a:p>
            <a:endParaRPr lang="cs-CZ" dirty="0"/>
          </a:p>
          <a:p>
            <a:r>
              <a:rPr lang="cs-CZ" dirty="0"/>
              <a:t>Místo: Riegrova 51 v Českých Budějovicích 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7631715-E693-AACE-1061-2946C3537E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55" y="4086173"/>
            <a:ext cx="396365" cy="39636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BF090DE-5BBF-C153-1783-91696B8A19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4655" y="4714531"/>
            <a:ext cx="294972" cy="2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25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0E19CCFF-37E1-4F2D-76F6-75AB5368791D}"/>
              </a:ext>
            </a:extLst>
          </p:cNvPr>
          <p:cNvSpPr/>
          <p:nvPr/>
        </p:nvSpPr>
        <p:spPr>
          <a:xfrm>
            <a:off x="-167951" y="0"/>
            <a:ext cx="1239079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23CB7AC-DCCB-DFE9-54AA-8A1712EFF62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5" r="8181" b="24610"/>
          <a:stretch/>
        </p:blipFill>
        <p:spPr bwMode="auto">
          <a:xfrm>
            <a:off x="30839" y="262901"/>
            <a:ext cx="2017676" cy="10822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B0602DD-351A-FB3B-C9C0-34E6C0C16EBE}"/>
              </a:ext>
            </a:extLst>
          </p:cNvPr>
          <p:cNvSpPr txBox="1"/>
          <p:nvPr/>
        </p:nvSpPr>
        <p:spPr>
          <a:xfrm>
            <a:off x="2335369" y="404643"/>
            <a:ext cx="7314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Copperplate Gothic Light" panose="020E0507020206020404" pitchFamily="34" charset="0"/>
                <a:ea typeface="Cambria" panose="02040503050406030204" pitchFamily="18" charset="0"/>
                <a:cs typeface="Aharoni" panose="02010803020104030203" pitchFamily="2" charset="-79"/>
              </a:rPr>
              <a:t>WORKSHOP pro vysoké školy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EC6D5E-E758-26A8-B50F-ED0FABCBBB13}"/>
              </a:ext>
            </a:extLst>
          </p:cNvPr>
          <p:cNvSpPr txBox="1"/>
          <p:nvPr/>
        </p:nvSpPr>
        <p:spPr>
          <a:xfrm>
            <a:off x="2335369" y="1345192"/>
            <a:ext cx="7648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B050"/>
                </a:solidFill>
                <a:latin typeface="Copperplate Gothic Light" panose="020E0507020206020404" pitchFamily="34" charset="0"/>
                <a:ea typeface="Cambria" panose="02040503050406030204" pitchFamily="18" charset="0"/>
                <a:cs typeface="Aharoni" panose="02010803020104030203" pitchFamily="2" charset="-79"/>
              </a:rPr>
              <a:t>DAŇOVÁ PORADKYNĚ </a:t>
            </a:r>
          </a:p>
          <a:p>
            <a:endParaRPr lang="cs-CZ" sz="2800" dirty="0">
              <a:solidFill>
                <a:srgbClr val="00B050"/>
              </a:solidFill>
              <a:latin typeface="Copperplate Gothic Light" panose="020E0507020206020404" pitchFamily="34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lang="cs-CZ" sz="2800" dirty="0">
                <a:solidFill>
                  <a:srgbClr val="00B050"/>
                </a:solidFill>
                <a:latin typeface="Copperplate Gothic Light" panose="020E0507020206020404" pitchFamily="34" charset="0"/>
                <a:ea typeface="Cambria" panose="02040503050406030204" pitchFamily="18" charset="0"/>
                <a:cs typeface="Aharoni" panose="02010803020104030203" pitchFamily="2" charset="-79"/>
              </a:rPr>
              <a:t> 					ING. HANA MAZANCOVÁ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4C5C0D-67D3-9EE0-C185-3A6C781AD02A}"/>
              </a:ext>
            </a:extLst>
          </p:cNvPr>
          <p:cNvSpPr txBox="1"/>
          <p:nvPr/>
        </p:nvSpPr>
        <p:spPr>
          <a:xfrm>
            <a:off x="7457534" y="4125912"/>
            <a:ext cx="359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Cena workshopu: zdarma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98D347-C3EF-4048-A1DA-DDAE5BC095F5}"/>
              </a:ext>
            </a:extLst>
          </p:cNvPr>
          <p:cNvSpPr txBox="1"/>
          <p:nvPr/>
        </p:nvSpPr>
        <p:spPr>
          <a:xfrm>
            <a:off x="1674404" y="3061024"/>
            <a:ext cx="380311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Téma 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přehled změn v daném roce </a:t>
            </a:r>
          </a:p>
          <a:p>
            <a:pPr marL="285750" indent="-285750">
              <a:buFontTx/>
              <a:buChar char="-"/>
            </a:pPr>
            <a:r>
              <a:rPr lang="cs-CZ" dirty="0"/>
              <a:t>co vše by firma mohla využít  </a:t>
            </a:r>
          </a:p>
          <a:p>
            <a:pPr marL="285750" indent="-285750">
              <a:buFontTx/>
              <a:buChar char="-"/>
            </a:pPr>
            <a:r>
              <a:rPr lang="cs-CZ" dirty="0"/>
              <a:t>jak získat nové klienty 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jak založit firmu, ukázková firma</a:t>
            </a:r>
          </a:p>
          <a:p>
            <a:pPr marL="285750" indent="-285750">
              <a:buFontTx/>
              <a:buChar char="-"/>
            </a:pPr>
            <a:r>
              <a:rPr lang="cs-CZ" dirty="0"/>
              <a:t>Co všechno řeší daňový poradce  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23F3CE-37D3-306B-31F9-D6F38D3F302E}"/>
              </a:ext>
            </a:extLst>
          </p:cNvPr>
          <p:cNvSpPr txBox="1"/>
          <p:nvPr/>
        </p:nvSpPr>
        <p:spPr>
          <a:xfrm>
            <a:off x="7457535" y="3031113"/>
            <a:ext cx="2852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Datum: 6. a 13 března 2024</a:t>
            </a:r>
          </a:p>
          <a:p>
            <a:endParaRPr lang="cs-CZ" dirty="0"/>
          </a:p>
          <a:p>
            <a:r>
              <a:rPr lang="cs-CZ" dirty="0"/>
              <a:t>Místo: VŠTE  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7631715-E693-AACE-1061-2946C3537E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347" y="3007534"/>
            <a:ext cx="475188" cy="47518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BF090DE-5BBF-C153-1783-91696B8A19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76212" y="3627612"/>
            <a:ext cx="381323" cy="3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6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57B70-18F1-2422-ACFD-389447AD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praxe</a:t>
            </a: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B3E3B741-22C6-94C7-3BE7-81CC194644CB}"/>
              </a:ext>
            </a:extLst>
          </p:cNvPr>
          <p:cNvSpPr/>
          <p:nvPr/>
        </p:nvSpPr>
        <p:spPr>
          <a:xfrm>
            <a:off x="677334" y="1805153"/>
            <a:ext cx="2895601" cy="1437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Nové zkušenosti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C1FD465B-3F63-7BDA-8A1B-05E673D52411}"/>
              </a:ext>
            </a:extLst>
          </p:cNvPr>
          <p:cNvSpPr/>
          <p:nvPr/>
        </p:nvSpPr>
        <p:spPr>
          <a:xfrm>
            <a:off x="677334" y="3950356"/>
            <a:ext cx="2895601" cy="1437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Občasná brigáda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6CDE2BB-43E6-1F95-E91A-BECFA5EFF02F}"/>
              </a:ext>
            </a:extLst>
          </p:cNvPr>
          <p:cNvSpPr/>
          <p:nvPr/>
        </p:nvSpPr>
        <p:spPr>
          <a:xfrm>
            <a:off x="4049109" y="5094452"/>
            <a:ext cx="2895601" cy="13116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Ochota</a:t>
            </a:r>
            <a:r>
              <a:rPr lang="cs-CZ"/>
              <a:t>, pečlivost</a:t>
            </a:r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C0157DA-B668-0613-584F-C3B7B8A9FA41}"/>
              </a:ext>
            </a:extLst>
          </p:cNvPr>
          <p:cNvSpPr/>
          <p:nvPr/>
        </p:nvSpPr>
        <p:spPr>
          <a:xfrm>
            <a:off x="4049110" y="2718018"/>
            <a:ext cx="2895601" cy="1437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Obohacení a prohloubení znalostí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8E51B1D-9BB4-004A-6542-1B8D4579B1EB}"/>
              </a:ext>
            </a:extLst>
          </p:cNvPr>
          <p:cNvSpPr/>
          <p:nvPr/>
        </p:nvSpPr>
        <p:spPr>
          <a:xfrm>
            <a:off x="7171266" y="3838767"/>
            <a:ext cx="2895601" cy="1437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Setkání/jednání s klienty </a:t>
            </a:r>
          </a:p>
        </p:txBody>
      </p:sp>
    </p:spTree>
    <p:extLst>
      <p:ext uri="{BB962C8B-B14F-4D97-AF65-F5344CB8AC3E}">
        <p14:creationId xmlns:p14="http://schemas.microsoft.com/office/powerpoint/2010/main" val="253298543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1655</TotalTime>
  <Words>319</Words>
  <Application>Microsoft Office PowerPoint</Application>
  <PresentationFormat>Širokoúhlá obrazovka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Cambria</vt:lpstr>
      <vt:lpstr>Copperplate Gothic Light</vt:lpstr>
      <vt:lpstr>Times New Roman</vt:lpstr>
      <vt:lpstr>Trebuchet MS</vt:lpstr>
      <vt:lpstr>Wingdings 3</vt:lpstr>
      <vt:lpstr>Fazeta</vt:lpstr>
      <vt:lpstr>ODBORNÁ PRAXE </vt:lpstr>
      <vt:lpstr>SPRÁVA DANÍ, S.R.O.</vt:lpstr>
      <vt:lpstr>NÁPLŇ A PRŮBĚH PRAXE</vt:lpstr>
      <vt:lpstr>Prezentace aplikace PowerPoint</vt:lpstr>
      <vt:lpstr>Prezentace aplikace PowerPoint</vt:lpstr>
      <vt:lpstr>PROPAGACE</vt:lpstr>
      <vt:lpstr>Prezentace aplikace PowerPoint</vt:lpstr>
      <vt:lpstr>Prezentace aplikace PowerPoint</vt:lpstr>
      <vt:lpstr>Přínosy praxe</vt:lpstr>
      <vt:lpstr>Děkuji Vám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</dc:title>
  <dc:creator>Zuzana Matušková</dc:creator>
  <cp:lastModifiedBy>Zuzana Matušková</cp:lastModifiedBy>
  <cp:revision>16</cp:revision>
  <dcterms:created xsi:type="dcterms:W3CDTF">2023-04-12T19:43:21Z</dcterms:created>
  <dcterms:modified xsi:type="dcterms:W3CDTF">2023-05-11T09:35:06Z</dcterms:modified>
</cp:coreProperties>
</file>