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7" r:id="rId2"/>
    <p:sldId id="402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293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86F7"/>
    <a:srgbClr val="31B5FF"/>
    <a:srgbClr val="A1EBFF"/>
    <a:srgbClr val="E2FEFF"/>
    <a:srgbClr val="A4DDD7"/>
    <a:srgbClr val="007C6F"/>
    <a:srgbClr val="001916"/>
    <a:srgbClr val="14A193"/>
    <a:srgbClr val="005C52"/>
    <a:srgbClr val="F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8" y="-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247FDBB1-5EC9-40FD-9A36-D4E35C581F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F663819-6E29-4FB7-BF1C-93C4B4D769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5FC5A-1932-4642-9CF8-618CD292DDF6}" type="datetimeFigureOut">
              <a:rPr lang="ko-KR" altLang="en-US" smtClean="0"/>
              <a:t>2023-12-15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AF1716-40E8-4512-B252-D7362A0E94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E3C99E-C3C0-40AD-AD91-8E96E8F58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86696-F86F-4066-9FDD-77F2B013FA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8592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49F08-9100-4AF5-BC0A-FC6A093BE3CC}" type="datetimeFigureOut">
              <a:rPr lang="ko-KR" altLang="en-US" smtClean="0"/>
              <a:t>2023-12-15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FC7D2-309F-4B1D-AF63-DB3D4B5448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3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ptmon.com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ptmon.com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ptmon.com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D7BCE04-347D-406A-8D0C-F91D36B108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19"/>
          <a:stretch/>
        </p:blipFill>
        <p:spPr>
          <a:xfrm>
            <a:off x="0" y="0"/>
            <a:ext cx="98488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87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88C4732-F1B4-4DF9-B0EA-3890841B06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5" r="41609" b="83611"/>
          <a:stretch/>
        </p:blipFill>
        <p:spPr>
          <a:xfrm>
            <a:off x="0" y="0"/>
            <a:ext cx="3581400" cy="112395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DCACAE64-427C-4042-8760-4358E1BC69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2" t="55556" b="33472"/>
          <a:stretch/>
        </p:blipFill>
        <p:spPr>
          <a:xfrm>
            <a:off x="0" y="6105525"/>
            <a:ext cx="6410325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776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17653167-5226-454A-A63A-0124DA0623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65"/>
          <a:stretch/>
        </p:blipFill>
        <p:spPr>
          <a:xfrm>
            <a:off x="0" y="0"/>
            <a:ext cx="5514975" cy="6858000"/>
          </a:xfrm>
          <a:prstGeom prst="rect">
            <a:avLst/>
          </a:prstGeom>
        </p:spPr>
      </p:pic>
      <p:pic>
        <p:nvPicPr>
          <p:cNvPr id="4" name="Graphic 3">
            <a:hlinkClick r:id="rId3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그림 개체 틀 7">
            <a:extLst>
              <a:ext uri="{FF2B5EF4-FFF2-40B4-BE49-F238E27FC236}">
                <a16:creationId xmlns:a16="http://schemas.microsoft.com/office/drawing/2014/main" id="{C1C7C4A1-B855-4BE4-BE61-0707A39762E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75574" y="2142445"/>
            <a:ext cx="1959655" cy="3896405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>
              <a:defRPr lang="ko-KR" altLang="en-US"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7" name="그림 개체 틀 7">
            <a:extLst>
              <a:ext uri="{FF2B5EF4-FFF2-40B4-BE49-F238E27FC236}">
                <a16:creationId xmlns:a16="http://schemas.microsoft.com/office/drawing/2014/main" id="{E905D24A-F575-47DD-B748-CD600D5B638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977627" y="2142445"/>
            <a:ext cx="1959655" cy="3896405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>
              <a:defRPr lang="ko-KR" altLang="en-US"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73D60F2-ACAD-471F-8479-BA0C0AF528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5" r="41609" b="83611"/>
          <a:stretch/>
        </p:blipFill>
        <p:spPr>
          <a:xfrm flipH="1">
            <a:off x="8610602" y="0"/>
            <a:ext cx="35814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286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42B3C92C-6D38-40FA-A40F-598A8B42F8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65"/>
          <a:stretch/>
        </p:blipFill>
        <p:spPr>
          <a:xfrm>
            <a:off x="0" y="0"/>
            <a:ext cx="5514975" cy="6858000"/>
          </a:xfrm>
          <a:prstGeom prst="rect">
            <a:avLst/>
          </a:prstGeom>
        </p:spPr>
      </p:pic>
      <p:pic>
        <p:nvPicPr>
          <p:cNvPr id="4" name="Graphic 3">
            <a:hlinkClick r:id="rId3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그림 개체 틀 7">
            <a:extLst>
              <a:ext uri="{FF2B5EF4-FFF2-40B4-BE49-F238E27FC236}">
                <a16:creationId xmlns:a16="http://schemas.microsoft.com/office/drawing/2014/main" id="{2290338C-CD9C-4099-BC56-22C1A9B884E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510562" y="1571625"/>
            <a:ext cx="3668682" cy="4543425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>
              <a:defRPr lang="ko-KR" altLang="en-US"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9776C9C-6AB9-4F25-ADCC-3A771DE419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5" r="41609" b="83611"/>
          <a:stretch/>
        </p:blipFill>
        <p:spPr>
          <a:xfrm flipH="1">
            <a:off x="8610602" y="0"/>
            <a:ext cx="35814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414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EC78FDC4-8156-4DA3-B024-B8B2DEDCFD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65"/>
          <a:stretch/>
        </p:blipFill>
        <p:spPr>
          <a:xfrm>
            <a:off x="0" y="0"/>
            <a:ext cx="5514975" cy="6858000"/>
          </a:xfrm>
          <a:prstGeom prst="rect">
            <a:avLst/>
          </a:prstGeom>
        </p:spPr>
      </p:pic>
      <p:pic>
        <p:nvPicPr>
          <p:cNvPr id="4" name="Graphic 3">
            <a:hlinkClick r:id="rId3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그림 개체 틀 7">
            <a:extLst>
              <a:ext uri="{FF2B5EF4-FFF2-40B4-BE49-F238E27FC236}">
                <a16:creationId xmlns:a16="http://schemas.microsoft.com/office/drawing/2014/main" id="{A206E4E8-BE5B-4982-A5A5-EBCE5FB2FF2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67611" y="1419226"/>
            <a:ext cx="6290413" cy="36576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>
              <a:defRPr lang="ko-KR" altLang="en-US"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49CC873-420C-47CB-9A50-0654DBFF4E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5" r="41609" b="83611"/>
          <a:stretch/>
        </p:blipFill>
        <p:spPr>
          <a:xfrm flipH="1">
            <a:off x="8610602" y="0"/>
            <a:ext cx="35814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6401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49CC873-420C-47CB-9A50-0654DBFF4E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5" r="41609" b="83611"/>
          <a:stretch/>
        </p:blipFill>
        <p:spPr>
          <a:xfrm flipH="1">
            <a:off x="8610602" y="0"/>
            <a:ext cx="35814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868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39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A0AA798-D794-425E-BA64-2DD060502271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78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CF1E55D8-A640-4ACB-820E-270283A5AB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5" r="41609" b="83611"/>
          <a:stretch/>
        </p:blipFill>
        <p:spPr>
          <a:xfrm>
            <a:off x="0" y="0"/>
            <a:ext cx="3581400" cy="112395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475B485-1CE3-44AC-BD05-EBD68E77B2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2" t="55556" b="33472"/>
          <a:stretch/>
        </p:blipFill>
        <p:spPr>
          <a:xfrm flipH="1">
            <a:off x="5781674" y="6105525"/>
            <a:ext cx="6410325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158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E41196D-8F25-4C6D-9BA6-1A9089E460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C0AE16BE-9AF8-4A88-90E2-B88F459E95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 flipH="1">
            <a:off x="60960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33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CCF2CD1-2304-4F27-8B2A-4806C1E474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22"/>
          <a:stretch/>
        </p:blipFill>
        <p:spPr>
          <a:xfrm>
            <a:off x="0" y="0"/>
            <a:ext cx="7019925" cy="68580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819722C5-0E30-4DD8-B517-F67B967613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22"/>
          <a:stretch/>
        </p:blipFill>
        <p:spPr>
          <a:xfrm flipH="1">
            <a:off x="5172075" y="0"/>
            <a:ext cx="70199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257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그림 개체 틀 4">
            <a:extLst>
              <a:ext uri="{FF2B5EF4-FFF2-40B4-BE49-F238E27FC236}">
                <a16:creationId xmlns:a16="http://schemas.microsoft.com/office/drawing/2014/main" id="{D3559675-07D0-40AC-AA8D-3014788C596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34290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986E0F8-1E9B-481D-A499-CC1A291DBE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2" t="55556" b="33472"/>
          <a:stretch/>
        </p:blipFill>
        <p:spPr>
          <a:xfrm flipH="1">
            <a:off x="5781674" y="6105525"/>
            <a:ext cx="6410325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896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34F986F-6A11-4C71-A6FD-CF64863933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5" r="41609" b="83611"/>
          <a:stretch/>
        </p:blipFill>
        <p:spPr>
          <a:xfrm>
            <a:off x="0" y="0"/>
            <a:ext cx="3581400" cy="112395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6A7FF737-ACA7-40E9-9510-F8EE98366A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5" r="41609" b="83611"/>
          <a:stretch/>
        </p:blipFill>
        <p:spPr>
          <a:xfrm flipH="1">
            <a:off x="8610602" y="0"/>
            <a:ext cx="3581400" cy="1123950"/>
          </a:xfrm>
          <a:prstGeom prst="rect">
            <a:avLst/>
          </a:prstGeom>
        </p:spPr>
      </p:pic>
      <p:sp>
        <p:nvSpPr>
          <p:cNvPr id="8" name="그림 개체 틀 12">
            <a:extLst>
              <a:ext uri="{FF2B5EF4-FFF2-40B4-BE49-F238E27FC236}">
                <a16:creationId xmlns:a16="http://schemas.microsoft.com/office/drawing/2014/main" id="{A15EBDEC-8041-4104-A20D-83D01C69A5F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301750" y="2650285"/>
            <a:ext cx="2140731" cy="2140729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9" name="그림 개체 틀 12">
            <a:extLst>
              <a:ext uri="{FF2B5EF4-FFF2-40B4-BE49-F238E27FC236}">
                <a16:creationId xmlns:a16="http://schemas.microsoft.com/office/drawing/2014/main" id="{7025CDBC-47B1-4AB7-AE6A-F51CEB3AD19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778250" y="2650285"/>
            <a:ext cx="2140731" cy="2140729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0" name="그림 개체 틀 12">
            <a:extLst>
              <a:ext uri="{FF2B5EF4-FFF2-40B4-BE49-F238E27FC236}">
                <a16:creationId xmlns:a16="http://schemas.microsoft.com/office/drawing/2014/main" id="{DC8327B6-C90A-42CE-B1F8-F975E5D69A2A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273021" y="2650285"/>
            <a:ext cx="2140731" cy="2140729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1" name="그림 개체 틀 12">
            <a:extLst>
              <a:ext uri="{FF2B5EF4-FFF2-40B4-BE49-F238E27FC236}">
                <a16:creationId xmlns:a16="http://schemas.microsoft.com/office/drawing/2014/main" id="{DC4B5DE8-9553-4803-8EE8-89A61F66C310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749519" y="2650285"/>
            <a:ext cx="2140731" cy="2140729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0462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05BEA02-8B03-44CF-AF51-AA57D5D360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65"/>
          <a:stretch/>
        </p:blipFill>
        <p:spPr>
          <a:xfrm>
            <a:off x="0" y="0"/>
            <a:ext cx="55149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6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FDE313B-56CA-453E-804D-42A5DA8A79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6"/>
          <a:stretch/>
        </p:blipFill>
        <p:spPr>
          <a:xfrm>
            <a:off x="0" y="0"/>
            <a:ext cx="8210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37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444271-A7B8-483E-9662-7F237D47F61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7186A5B-37F4-441A-9A81-2A8EBE24F2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6"/>
          <a:stretch/>
        </p:blipFill>
        <p:spPr>
          <a:xfrm flipH="1">
            <a:off x="3981450" y="0"/>
            <a:ext cx="8210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20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1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72" r:id="rId15"/>
    <p:sldLayoutId id="2147483664" r:id="rId16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FFBEE1-083C-4223-BD05-8B41B8C984F8}"/>
              </a:ext>
            </a:extLst>
          </p:cNvPr>
          <p:cNvSpPr txBox="1"/>
          <p:nvPr/>
        </p:nvSpPr>
        <p:spPr>
          <a:xfrm>
            <a:off x="5017273" y="2228850"/>
            <a:ext cx="7063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ko-KR" sz="4800" b="1" dirty="0">
                <a:latin typeface="+mj-lt"/>
                <a:cs typeface="Arial" panose="020B0604020202020204" pitchFamily="34" charset="0"/>
              </a:rPr>
              <a:t>Závěrečná</a:t>
            </a:r>
            <a:r>
              <a:rPr lang="cs-CZ" altLang="ko-KR" sz="4800" b="1" dirty="0">
                <a:latin typeface="+mj-lt"/>
                <a:cs typeface="Arial" panose="020B0604020202020204" pitchFamily="34" charset="0"/>
              </a:rPr>
              <a:t> </a:t>
            </a:r>
            <a:r>
              <a:rPr lang="pt-BR" altLang="ko-KR" sz="4800" b="1" dirty="0">
                <a:latin typeface="+mj-lt"/>
                <a:cs typeface="Arial" panose="020B0604020202020204" pitchFamily="34" charset="0"/>
              </a:rPr>
              <a:t>zpráva </a:t>
            </a:r>
            <a:endParaRPr lang="cs-CZ" altLang="ko-KR" sz="4800" b="1" dirty="0">
              <a:latin typeface="+mj-lt"/>
              <a:cs typeface="Arial" panose="020B0604020202020204" pitchFamily="34" charset="0"/>
            </a:endParaRPr>
          </a:p>
          <a:p>
            <a:r>
              <a:rPr lang="pt-BR" altLang="ko-KR" sz="4800" b="1" dirty="0">
                <a:latin typeface="+mj-lt"/>
                <a:cs typeface="Arial" panose="020B0604020202020204" pitchFamily="34" charset="0"/>
              </a:rPr>
              <a:t>o semestrální praxi</a:t>
            </a:r>
            <a:endParaRPr lang="ko-KR" altLang="en-US" sz="4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C8A174-3F01-422F-8DA6-6C520152C975}"/>
              </a:ext>
            </a:extLst>
          </p:cNvPr>
          <p:cNvSpPr txBox="1"/>
          <p:nvPr/>
        </p:nvSpPr>
        <p:spPr>
          <a:xfrm>
            <a:off x="5997575" y="5783385"/>
            <a:ext cx="4813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ko-KR" sz="1400" dirty="0">
                <a:cs typeface="Arial" panose="020B0604020202020204" pitchFamily="34" charset="0"/>
              </a:rPr>
              <a:t>Jaroslava Pastyříková</a:t>
            </a:r>
            <a:endParaRPr lang="ko-KR" altLang="en-US" sz="1400" dirty="0">
              <a:cs typeface="Arial" panose="020B0604020202020204" pitchFamily="34" charset="0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5F19CC1-EB06-4569-88AB-97BBD34D577B}"/>
              </a:ext>
            </a:extLst>
          </p:cNvPr>
          <p:cNvSpPr/>
          <p:nvPr/>
        </p:nvSpPr>
        <p:spPr>
          <a:xfrm>
            <a:off x="5997575" y="6091162"/>
            <a:ext cx="4813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ko-KR" sz="1600" b="1" dirty="0">
                <a:cs typeface="Arial" panose="020B0604020202020204" pitchFamily="34" charset="0"/>
              </a:rPr>
              <a:t>zima </a:t>
            </a:r>
            <a:r>
              <a:rPr lang="en-US" altLang="ko-KR" sz="1600" b="1" dirty="0">
                <a:cs typeface="Arial" panose="020B0604020202020204" pitchFamily="34" charset="0"/>
              </a:rPr>
              <a:t>20</a:t>
            </a:r>
            <a:r>
              <a:rPr lang="cs-CZ" altLang="ko-KR" sz="1600" b="1" dirty="0">
                <a:cs typeface="Arial" panose="020B0604020202020204" pitchFamily="34" charset="0"/>
              </a:rPr>
              <a:t>23</a:t>
            </a:r>
            <a:endParaRPr lang="ko-KR" altLang="en-US" sz="1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4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51C9804-F65B-4524-8522-319FC67A21D0}"/>
              </a:ext>
            </a:extLst>
          </p:cNvPr>
          <p:cNvSpPr txBox="1"/>
          <p:nvPr/>
        </p:nvSpPr>
        <p:spPr>
          <a:xfrm>
            <a:off x="2485611" y="1191521"/>
            <a:ext cx="4296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ko-KR" sz="2800" b="1" dirty="0">
                <a:latin typeface="+mj-lt"/>
                <a:cs typeface="Arial" panose="020B0604020202020204" pitchFamily="34" charset="0"/>
              </a:rPr>
              <a:t>Závěr</a:t>
            </a:r>
            <a:endParaRPr lang="ko-KR" altLang="en-US" sz="2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97EF08-576A-E865-6117-EC814635DEB2}"/>
              </a:ext>
            </a:extLst>
          </p:cNvPr>
          <p:cNvSpPr txBox="1"/>
          <p:nvPr/>
        </p:nvSpPr>
        <p:spPr>
          <a:xfrm>
            <a:off x="1033670" y="2488757"/>
            <a:ext cx="9756250" cy="2540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Během svého působení ve firmě Silon s.r.o. jsem získala povědomí </a:t>
            </a:r>
          </a:p>
          <a:p>
            <a:pPr lvl="0">
              <a:lnSpc>
                <a:spcPct val="115000"/>
              </a:lnSpc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o fungování výrobní firmy a odborné a manažerské znalosti </a:t>
            </a:r>
          </a:p>
          <a:p>
            <a:pPr lvl="0">
              <a:lnSpc>
                <a:spcPct val="115000"/>
              </a:lnSpc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a dovednosti z vícero oblastí – plánování vývoje, plánování výroby,vedení týmu, vedení projektů, prodeje, řízení jakosti a práce </a:t>
            </a:r>
          </a:p>
          <a:p>
            <a:pPr lvl="0">
              <a:lnSpc>
                <a:spcPct val="115000"/>
              </a:lnSpc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s interními IT systémy.</a:t>
            </a:r>
          </a:p>
        </p:txBody>
      </p:sp>
    </p:spTree>
    <p:extLst>
      <p:ext uri="{BB962C8B-B14F-4D97-AF65-F5344CB8AC3E}">
        <p14:creationId xmlns:p14="http://schemas.microsoft.com/office/powerpoint/2010/main" val="1733220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8DEFEF2-0C7B-4BE2-8ACB-738938241BED}"/>
              </a:ext>
            </a:extLst>
          </p:cNvPr>
          <p:cNvSpPr txBox="1"/>
          <p:nvPr/>
        </p:nvSpPr>
        <p:spPr>
          <a:xfrm>
            <a:off x="3829050" y="2748250"/>
            <a:ext cx="45339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4000" b="1"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r>
              <a:rPr lang="cs-CZ" altLang="ko-KR" sz="4400" dirty="0">
                <a:solidFill>
                  <a:srgbClr val="3986F7"/>
                </a:solidFill>
              </a:rPr>
              <a:t>Děkuji za pozornost</a:t>
            </a:r>
            <a:r>
              <a:rPr lang="en-US" altLang="ko-KR" sz="4400" dirty="0">
                <a:solidFill>
                  <a:srgbClr val="3986F7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90762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51C9804-F65B-4524-8522-319FC67A21D0}"/>
              </a:ext>
            </a:extLst>
          </p:cNvPr>
          <p:cNvSpPr txBox="1"/>
          <p:nvPr/>
        </p:nvSpPr>
        <p:spPr>
          <a:xfrm>
            <a:off x="2485611" y="1191521"/>
            <a:ext cx="5561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ko-KR" sz="2800" b="1" dirty="0">
                <a:latin typeface="+mj-lt"/>
                <a:cs typeface="Arial" panose="020B0604020202020204" pitchFamily="34" charset="0"/>
              </a:rPr>
              <a:t>Základní údaje o podniku</a:t>
            </a:r>
            <a:endParaRPr lang="ko-KR" altLang="en-US" sz="2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97EF08-576A-E865-6117-EC814635DEB2}"/>
              </a:ext>
            </a:extLst>
          </p:cNvPr>
          <p:cNvSpPr txBox="1"/>
          <p:nvPr/>
        </p:nvSpPr>
        <p:spPr>
          <a:xfrm>
            <a:off x="1049573" y="2136667"/>
            <a:ext cx="10002740" cy="3529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374151"/>
                </a:solidFill>
                <a:effectLst/>
                <a:latin typeface="Söhne"/>
              </a:rPr>
              <a:t>Název:  </a:t>
            </a:r>
            <a:r>
              <a:rPr lang="cs-CZ" sz="2800" b="1" i="0" dirty="0">
                <a:solidFill>
                  <a:srgbClr val="374151"/>
                </a:solidFill>
                <a:effectLst/>
                <a:latin typeface="Söhne"/>
              </a:rPr>
              <a:t>SILON CZ s.r.o.</a:t>
            </a:r>
          </a:p>
          <a:p>
            <a:pPr algn="l"/>
            <a:endParaRPr lang="cs-CZ" sz="2800" b="1" i="0" dirty="0">
              <a:solidFill>
                <a:srgbClr val="374151"/>
              </a:solidFill>
              <a:effectLst/>
              <a:latin typeface="Söhne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Právní forma: společnost s ručením omezeným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Charakteristika: střední podnik, do 249 zaměstnanců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Sídlo: Průmyslová 451, Planá nad Lužnicí, 391 02 Sezimovo Ústí II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IČ: 271 57 245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DIČ: CZ 271 57 245</a:t>
            </a:r>
          </a:p>
        </p:txBody>
      </p:sp>
    </p:spTree>
    <p:extLst>
      <p:ext uri="{BB962C8B-B14F-4D97-AF65-F5344CB8AC3E}">
        <p14:creationId xmlns:p14="http://schemas.microsoft.com/office/powerpoint/2010/main" val="123810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51C9804-F65B-4524-8522-319FC67A21D0}"/>
              </a:ext>
            </a:extLst>
          </p:cNvPr>
          <p:cNvSpPr txBox="1"/>
          <p:nvPr/>
        </p:nvSpPr>
        <p:spPr>
          <a:xfrm>
            <a:off x="2485611" y="1191521"/>
            <a:ext cx="3350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ko-KR" sz="2800" b="1" dirty="0">
                <a:latin typeface="+mj-lt"/>
                <a:cs typeface="Arial" panose="020B0604020202020204" pitchFamily="34" charset="0"/>
              </a:rPr>
              <a:t>Organigram</a:t>
            </a:r>
            <a:endParaRPr lang="ko-KR" altLang="en-US" sz="28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452CA18-5ACE-F9DA-B5D2-5D24C3335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942" y="2861540"/>
            <a:ext cx="11693141" cy="309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721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51C9804-F65B-4524-8522-319FC67A21D0}"/>
              </a:ext>
            </a:extLst>
          </p:cNvPr>
          <p:cNvSpPr txBox="1"/>
          <p:nvPr/>
        </p:nvSpPr>
        <p:spPr>
          <a:xfrm>
            <a:off x="2485611" y="1191521"/>
            <a:ext cx="2587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ko-KR" sz="2800" b="1" dirty="0">
                <a:latin typeface="+mj-lt"/>
                <a:cs typeface="Arial" panose="020B0604020202020204" pitchFamily="34" charset="0"/>
              </a:rPr>
              <a:t>Historie</a:t>
            </a:r>
            <a:endParaRPr lang="ko-KR" altLang="en-US" sz="2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97EF08-576A-E865-6117-EC814635DEB2}"/>
              </a:ext>
            </a:extLst>
          </p:cNvPr>
          <p:cNvSpPr txBox="1"/>
          <p:nvPr/>
        </p:nvSpPr>
        <p:spPr>
          <a:xfrm>
            <a:off x="1025719" y="2115046"/>
            <a:ext cx="9843714" cy="4027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od 50.let  - výroba polyamidových vláken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od 70.let - netkané textilie z PET vlákna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80.léta - rozšíření portfolia výrobků o PP kompaundy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90.léta -  privatizace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1994 - spuštění výroby síťovatelných kompaundů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2018 - nová pobočka v Peachtree City ve státě Georgia (US)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2022 - prodej provozu na výrobu vláken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Příprava výstavby nového závodu v Řecku.</a:t>
            </a:r>
          </a:p>
        </p:txBody>
      </p:sp>
    </p:spTree>
    <p:extLst>
      <p:ext uri="{BB962C8B-B14F-4D97-AF65-F5344CB8AC3E}">
        <p14:creationId xmlns:p14="http://schemas.microsoft.com/office/powerpoint/2010/main" val="148190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51C9804-F65B-4524-8522-319FC67A21D0}"/>
              </a:ext>
            </a:extLst>
          </p:cNvPr>
          <p:cNvSpPr txBox="1"/>
          <p:nvPr/>
        </p:nvSpPr>
        <p:spPr>
          <a:xfrm>
            <a:off x="2239121" y="1052063"/>
            <a:ext cx="6743700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2800" b="1" dirty="0">
                <a:solidFill>
                  <a:srgbClr val="374151"/>
                </a:solidFill>
                <a:latin typeface="+mj-lt"/>
              </a:rPr>
              <a:t>Výrobní program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97EF08-576A-E865-6117-EC814635DEB2}"/>
              </a:ext>
            </a:extLst>
          </p:cNvPr>
          <p:cNvSpPr txBox="1"/>
          <p:nvPr/>
        </p:nvSpPr>
        <p:spPr>
          <a:xfrm>
            <a:off x="1174143" y="2274073"/>
            <a:ext cx="10490420" cy="3531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Granuláty kompozitních materiálů na bázi PE a PP určené ke zpracování extruzí nebo vstřikováním na výrobky pro </a:t>
            </a:r>
          </a:p>
          <a:p>
            <a:pPr marL="457200" lvl="0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stavební průmysl</a:t>
            </a:r>
          </a:p>
          <a:p>
            <a:pPr marL="457200" lvl="0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automobilový průmysl</a:t>
            </a:r>
          </a:p>
          <a:p>
            <a:pPr lvl="0">
              <a:lnSpc>
                <a:spcPct val="115000"/>
              </a:lnSpc>
            </a:pPr>
            <a:endParaRPr lang="cs-CZ" sz="2800" dirty="0">
              <a:solidFill>
                <a:srgbClr val="374151"/>
              </a:solidFill>
              <a:latin typeface="Söhne"/>
            </a:endParaRPr>
          </a:p>
          <a:p>
            <a:pPr lvl="0">
              <a:lnSpc>
                <a:spcPct val="115000"/>
              </a:lnSpc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3 produktové řady: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 Taborex,  Taboren,  Tabocab</a:t>
            </a:r>
          </a:p>
        </p:txBody>
      </p:sp>
    </p:spTree>
    <p:extLst>
      <p:ext uri="{BB962C8B-B14F-4D97-AF65-F5344CB8AC3E}">
        <p14:creationId xmlns:p14="http://schemas.microsoft.com/office/powerpoint/2010/main" val="2150244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51C9804-F65B-4524-8522-319FC67A21D0}"/>
              </a:ext>
            </a:extLst>
          </p:cNvPr>
          <p:cNvSpPr txBox="1"/>
          <p:nvPr/>
        </p:nvSpPr>
        <p:spPr>
          <a:xfrm>
            <a:off x="2485611" y="1191521"/>
            <a:ext cx="4296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ko-KR" sz="2800" b="1" dirty="0">
                <a:latin typeface="+mj-lt"/>
                <a:cs typeface="Arial" panose="020B0604020202020204" pitchFamily="34" charset="0"/>
              </a:rPr>
              <a:t>Pracovní pozice</a:t>
            </a:r>
            <a:endParaRPr lang="ko-KR" altLang="en-US" sz="2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97EF08-576A-E865-6117-EC814635DEB2}"/>
              </a:ext>
            </a:extLst>
          </p:cNvPr>
          <p:cNvSpPr txBox="1"/>
          <p:nvPr/>
        </p:nvSpPr>
        <p:spPr>
          <a:xfrm>
            <a:off x="1033671" y="2488757"/>
            <a:ext cx="9843714" cy="154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2000 – výzkumný pracovník v divizi kompaundů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2001-2002 – vedoucí výzkumný pracovník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374151"/>
                </a:solidFill>
                <a:latin typeface="Söhne"/>
              </a:rPr>
              <a:t>2008 – 2022 – operativní prodejce v divizi kompaundů</a:t>
            </a:r>
          </a:p>
        </p:txBody>
      </p:sp>
    </p:spTree>
    <p:extLst>
      <p:ext uri="{BB962C8B-B14F-4D97-AF65-F5344CB8AC3E}">
        <p14:creationId xmlns:p14="http://schemas.microsoft.com/office/powerpoint/2010/main" val="12202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51C9804-F65B-4524-8522-319FC67A21D0}"/>
              </a:ext>
            </a:extLst>
          </p:cNvPr>
          <p:cNvSpPr txBox="1"/>
          <p:nvPr/>
        </p:nvSpPr>
        <p:spPr>
          <a:xfrm>
            <a:off x="2485611" y="1191521"/>
            <a:ext cx="6467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ko-KR" sz="2800" b="1" dirty="0">
                <a:latin typeface="+mj-lt"/>
                <a:cs typeface="Arial" panose="020B0604020202020204" pitchFamily="34" charset="0"/>
              </a:rPr>
              <a:t>Pracovní náplň – vedoucí R &amp; D</a:t>
            </a:r>
            <a:endParaRPr lang="ko-KR" altLang="en-US" sz="2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97EF08-576A-E865-6117-EC814635DEB2}"/>
              </a:ext>
            </a:extLst>
          </p:cNvPr>
          <p:cNvSpPr txBox="1"/>
          <p:nvPr/>
        </p:nvSpPr>
        <p:spPr>
          <a:xfrm>
            <a:off x="1025719" y="2115046"/>
            <a:ext cx="9843714" cy="4027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Söhne"/>
                <a:ea typeface="Calibri" panose="020F0502020204030204" pitchFamily="34" charset="0"/>
              </a:rPr>
              <a:t>Plánování vývoje produktové řady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Söhne"/>
                <a:ea typeface="Calibri" panose="020F0502020204030204" pitchFamily="34" charset="0"/>
              </a:rPr>
              <a:t>Sestavení a kontrola čerpání rozpočtu vývoje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Söhne"/>
                <a:ea typeface="Calibri" panose="020F0502020204030204" pitchFamily="34" charset="0"/>
              </a:rPr>
              <a:t>Podíl na výběru členů týmu na pozice výzkumných pracovníků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Söhne"/>
                <a:ea typeface="Calibri" panose="020F0502020204030204" pitchFamily="34" charset="0"/>
              </a:rPr>
              <a:t>Vedení a hodnocení výzkumných projektů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Söhne"/>
                <a:ea typeface="Calibri" panose="020F0502020204030204" pitchFamily="34" charset="0"/>
              </a:rPr>
              <a:t>Spolupráce s prodejním týmem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Söhne"/>
                <a:ea typeface="Calibri" panose="020F0502020204030204" pitchFamily="34" charset="0"/>
              </a:rPr>
              <a:t>Aktivní účast na auditech podle ISO 9001 a VDA 6.1.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Söhne"/>
                <a:ea typeface="Calibri" panose="020F0502020204030204" pitchFamily="34" charset="0"/>
              </a:rPr>
              <a:t>Technická podpora obchodního týmu při důležitých jednáních u vybraných zákazníků</a:t>
            </a:r>
          </a:p>
        </p:txBody>
      </p:sp>
    </p:spTree>
    <p:extLst>
      <p:ext uri="{BB962C8B-B14F-4D97-AF65-F5344CB8AC3E}">
        <p14:creationId xmlns:p14="http://schemas.microsoft.com/office/powerpoint/2010/main" val="1086366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51C9804-F65B-4524-8522-319FC67A21D0}"/>
              </a:ext>
            </a:extLst>
          </p:cNvPr>
          <p:cNvSpPr txBox="1"/>
          <p:nvPr/>
        </p:nvSpPr>
        <p:spPr>
          <a:xfrm>
            <a:off x="2485610" y="1191521"/>
            <a:ext cx="6865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ko-KR" sz="2800" b="1" dirty="0">
                <a:latin typeface="+mj-lt"/>
                <a:cs typeface="Arial" panose="020B0604020202020204" pitchFamily="34" charset="0"/>
              </a:rPr>
              <a:t>Pracovní náplň – operativní prodej</a:t>
            </a:r>
            <a:endParaRPr lang="ko-KR" altLang="en-US" sz="2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97EF08-576A-E865-6117-EC814635DEB2}"/>
              </a:ext>
            </a:extLst>
          </p:cNvPr>
          <p:cNvSpPr txBox="1"/>
          <p:nvPr/>
        </p:nvSpPr>
        <p:spPr>
          <a:xfrm>
            <a:off x="780553" y="2154802"/>
            <a:ext cx="10526201" cy="4027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Řešení obchodních případů pro svěřené portfolio zákazníků z celého </a:t>
            </a:r>
          </a:p>
          <a:p>
            <a:pPr lvl="0">
              <a:lnSpc>
                <a:spcPct val="115000"/>
              </a:lnSpc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světa - zpracování objednávek, zajištění dopravy a dokladů k silničním, námořním a leteckým zásilkám včetně dokladů ADR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Správa konsignačních skladů v ČR a v Rakousku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Spolupráce při řešení dodavatelských i odběratelských reklamací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Vystavování opravných daňových dokladů k množstevním bonusům, poškozenému materiálu, nedodanému materiálu, k náhradám </a:t>
            </a:r>
          </a:p>
          <a:p>
            <a:pPr lvl="0">
              <a:lnSpc>
                <a:spcPct val="115000"/>
              </a:lnSpc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reklamací apod.</a:t>
            </a:r>
          </a:p>
        </p:txBody>
      </p:sp>
    </p:spTree>
    <p:extLst>
      <p:ext uri="{BB962C8B-B14F-4D97-AF65-F5344CB8AC3E}">
        <p14:creationId xmlns:p14="http://schemas.microsoft.com/office/powerpoint/2010/main" val="3498957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51C9804-F65B-4524-8522-319FC67A21D0}"/>
              </a:ext>
            </a:extLst>
          </p:cNvPr>
          <p:cNvSpPr txBox="1"/>
          <p:nvPr/>
        </p:nvSpPr>
        <p:spPr>
          <a:xfrm>
            <a:off x="2485610" y="1191521"/>
            <a:ext cx="6865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ko-KR" sz="2800" b="1" dirty="0">
                <a:latin typeface="+mj-lt"/>
                <a:cs typeface="Arial" panose="020B0604020202020204" pitchFamily="34" charset="0"/>
              </a:rPr>
              <a:t>Pracovní náplň – operativní prodej</a:t>
            </a:r>
            <a:endParaRPr lang="ko-KR" altLang="en-US" sz="2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97EF08-576A-E865-6117-EC814635DEB2}"/>
              </a:ext>
            </a:extLst>
          </p:cNvPr>
          <p:cNvSpPr txBox="1"/>
          <p:nvPr/>
        </p:nvSpPr>
        <p:spPr>
          <a:xfrm>
            <a:off x="1025718" y="2115046"/>
            <a:ext cx="10797871" cy="4120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Interní auditor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Spolupráce s oddělením Řízení kvality při auditech ISO 9001, ISO 14001 a ITAF 16 949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Plánování výroby v MRP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Spolupráce na různých interních projektech, např. využívání off-spec polypropylenu jako vstupní suroviny pro kompozitní plasty do automotive a stavebního průmyslu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Söhne"/>
                <a:ea typeface="Calibri" panose="020F0502020204030204" pitchFamily="34" charset="0"/>
              </a:rPr>
              <a:t>Zaškolování praktikantů na oddělení operativního prodeje</a:t>
            </a:r>
          </a:p>
        </p:txBody>
      </p:sp>
    </p:spTree>
    <p:extLst>
      <p:ext uri="{BB962C8B-B14F-4D97-AF65-F5344CB8AC3E}">
        <p14:creationId xmlns:p14="http://schemas.microsoft.com/office/powerpoint/2010/main" val="2666838478"/>
      </p:ext>
    </p:extLst>
  </p:cSld>
  <p:clrMapOvr>
    <a:masterClrMapping/>
  </p:clrMapOvr>
</p:sld>
</file>

<file path=ppt/theme/theme1.xml><?xml version="1.0" encoding="utf-8"?>
<a:theme xmlns:a="http://schemas.openxmlformats.org/drawingml/2006/main" name="PPTM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 - Arial">
      <a:majorFont>
        <a:latin typeface="Arial Black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C15"/>
        </a:solidFill>
        <a:ln w="9525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30913</TotalTime>
  <Words>424</Words>
  <Application>Microsoft Office PowerPoint</Application>
  <PresentationFormat>Širokoúhlá obrazovka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맑은 고딕</vt:lpstr>
      <vt:lpstr>Arial</vt:lpstr>
      <vt:lpstr>Arial Black</vt:lpstr>
      <vt:lpstr>Söhne</vt:lpstr>
      <vt:lpstr>Symbol</vt:lpstr>
      <vt:lpstr>PPTMON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5</dc:creator>
  <cp:lastModifiedBy>Jaroslava Pastyříková</cp:lastModifiedBy>
  <cp:revision>224</cp:revision>
  <dcterms:created xsi:type="dcterms:W3CDTF">2019-04-06T05:20:47Z</dcterms:created>
  <dcterms:modified xsi:type="dcterms:W3CDTF">2024-01-03T22:27:19Z</dcterms:modified>
</cp:coreProperties>
</file>