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63" r:id="rId4"/>
    <p:sldId id="270" r:id="rId5"/>
    <p:sldId id="271" r:id="rId6"/>
    <p:sldId id="272" r:id="rId7"/>
    <p:sldId id="275" r:id="rId8"/>
    <p:sldId id="276" r:id="rId9"/>
    <p:sldId id="278" r:id="rId10"/>
    <p:sldId id="279" r:id="rId11"/>
    <p:sldId id="268" r:id="rId12"/>
    <p:sldId id="280" r:id="rId13"/>
    <p:sldId id="281" r:id="rId14"/>
    <p:sldId id="262" r:id="rId15"/>
    <p:sldId id="257" r:id="rId16"/>
    <p:sldId id="283" r:id="rId17"/>
    <p:sldId id="284" r:id="rId18"/>
    <p:sldId id="258" r:id="rId19"/>
    <p:sldId id="259" r:id="rId20"/>
    <p:sldId id="260" r:id="rId21"/>
    <p:sldId id="282" r:id="rId22"/>
  </p:sldIdLst>
  <p:sldSz cx="12192000" cy="6858000"/>
  <p:notesSz cx="6858000" cy="9144000"/>
  <p:custDataLst>
    <p:tags r:id="rId24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1">
          <p15:clr>
            <a:srgbClr val="A4A3A4"/>
          </p15:clr>
        </p15:guide>
        <p15:guide id="2" pos="11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7"/>
    <a:srgbClr val="E000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911"/>
        <p:guide pos="1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DA4-0517-469B-A20E-54B75BF32207}" type="datetimeFigureOut">
              <a:rPr lang="nl-BE" smtClean="0"/>
              <a:t>1/10/2018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E7ADA-B818-4A8D-827F-3A2F12FF408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9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652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29318" y="4170507"/>
            <a:ext cx="9117366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4" y="1915202"/>
            <a:ext cx="4767749" cy="1650162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1/10/2018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054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347179" y="265289"/>
            <a:ext cx="5421488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10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95782" y="82726"/>
            <a:ext cx="1559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1/10/2018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75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78575" y="0"/>
            <a:ext cx="5813425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36878" y="107203"/>
            <a:ext cx="145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1/10/2018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21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72" t="19513"/>
          <a:stretch/>
        </p:blipFill>
        <p:spPr>
          <a:xfrm>
            <a:off x="-9526" y="-19051"/>
            <a:ext cx="1763161" cy="1738515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1/10/2018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736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0027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-19051"/>
            <a:ext cx="1715039" cy="1691447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4732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1/10/2018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452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1 - Beeld 1"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1/10/2018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225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dia Optie 1 - Beeld 2"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1/10/2018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9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2 - Rood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7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0" y="589985"/>
            <a:ext cx="3387815" cy="117255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19480"/>
          <a:stretch/>
        </p:blipFill>
        <p:spPr>
          <a:xfrm>
            <a:off x="-28575" y="-38101"/>
            <a:ext cx="7146708" cy="6522167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1/10/2018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705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- 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6" t="19832" b="20078"/>
          <a:stretch/>
        </p:blipFill>
        <p:spPr>
          <a:xfrm>
            <a:off x="-19050" y="-9525"/>
            <a:ext cx="7137182" cy="4867275"/>
          </a:xfrm>
          <a:prstGeom prst="rect">
            <a:avLst/>
          </a:prstGeom>
        </p:spPr>
      </p:pic>
      <p:sp>
        <p:nvSpPr>
          <p:cNvPr id="5" name="Rectangle 3"/>
          <p:cNvSpPr/>
          <p:nvPr userDrawn="1"/>
        </p:nvSpPr>
        <p:spPr>
          <a:xfrm>
            <a:off x="0" y="4846284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5" y="5183507"/>
            <a:ext cx="2760704" cy="955505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1/10/2018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950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4"/>
            <a:ext cx="9948333" cy="4750153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6" t="25895"/>
          <a:stretch/>
        </p:blipFill>
        <p:spPr>
          <a:xfrm>
            <a:off x="-19050" y="-19050"/>
            <a:ext cx="1895827" cy="166528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1/10/2018</a:t>
            </a:fld>
            <a:endParaRPr lang="nl-BE"/>
          </a:p>
        </p:txBody>
      </p:sp>
      <p:pic>
        <p:nvPicPr>
          <p:cNvPr id="8" name="Afbeelding 7" descr="Logo IMW Color-small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698" y="365125"/>
            <a:ext cx="2150745" cy="1145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39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5"/>
            <a:ext cx="9948333" cy="4242154"/>
          </a:xfrm>
        </p:spPr>
        <p:txBody>
          <a:bodyPr/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01" y="365125"/>
            <a:ext cx="2628281" cy="909672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1/10/2018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190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1825625"/>
            <a:ext cx="9948333" cy="4242154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1569" y="111442"/>
            <a:ext cx="147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1/10/2018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35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268111"/>
            <a:ext cx="9948333" cy="5799668"/>
          </a:xfrm>
        </p:spPr>
        <p:txBody>
          <a:bodyPr wrap="none"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6509" y="85548"/>
            <a:ext cx="150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1/10/2018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641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50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1/10/2018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2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8" r:id="rId3"/>
    <p:sldLayoutId id="2147483675" r:id="rId4"/>
    <p:sldLayoutId id="2147483666" r:id="rId5"/>
    <p:sldLayoutId id="2147483650" r:id="rId6"/>
    <p:sldLayoutId id="2147483672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275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youtu.be/GXogu86ZU0Y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ucll.be/international/short-programmes-international/international-weeks/international-marketing-week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International Marketing Week</a:t>
            </a:r>
            <a:br>
              <a:rPr lang="nl-BE" dirty="0" smtClean="0"/>
            </a:br>
            <a:r>
              <a:rPr lang="nl-BE" sz="2400" dirty="0" smtClean="0"/>
              <a:t>17</a:t>
            </a:r>
            <a:r>
              <a:rPr lang="nl-BE" sz="2400" baseline="30000" dirty="0" smtClean="0"/>
              <a:t>th</a:t>
            </a:r>
            <a:r>
              <a:rPr lang="nl-BE" sz="2400" dirty="0" smtClean="0"/>
              <a:t> </a:t>
            </a:r>
            <a:r>
              <a:rPr lang="nl-BE" sz="2400" dirty="0" err="1" smtClean="0"/>
              <a:t>edition</a:t>
            </a: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2400" dirty="0" smtClean="0"/>
              <a:t>31</a:t>
            </a:r>
            <a:r>
              <a:rPr lang="nl-BE" sz="2400" dirty="0" smtClean="0"/>
              <a:t> </a:t>
            </a:r>
            <a:r>
              <a:rPr lang="nl-BE" sz="2400" dirty="0" err="1"/>
              <a:t>March</a:t>
            </a:r>
            <a:r>
              <a:rPr lang="nl-BE" sz="2400" dirty="0"/>
              <a:t> </a:t>
            </a:r>
            <a:r>
              <a:rPr lang="nl-BE" sz="2400" dirty="0" smtClean="0"/>
              <a:t>– 5 April 2019</a:t>
            </a:r>
            <a:r>
              <a:rPr lang="nl-BE" sz="2400" dirty="0"/>
              <a:t/>
            </a:r>
            <a:br>
              <a:rPr lang="nl-BE" sz="2400" dirty="0"/>
            </a:b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2641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We are in Leuven, </a:t>
            </a:r>
            <a:r>
              <a:rPr lang="nl-BE" dirty="0" err="1" smtClean="0"/>
              <a:t>the</a:t>
            </a:r>
            <a:r>
              <a:rPr lang="nl-BE" dirty="0" smtClean="0"/>
              <a:t> student </a:t>
            </a:r>
            <a:r>
              <a:rPr lang="nl-BE" dirty="0" err="1" smtClean="0"/>
              <a:t>city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78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876425" y="365125"/>
            <a:ext cx="9948863" cy="1281113"/>
          </a:xfrm>
        </p:spPr>
        <p:txBody>
          <a:bodyPr/>
          <a:lstStyle/>
          <a:p>
            <a:pPr eaLnBrk="1" hangingPunct="1"/>
            <a:r>
              <a:rPr lang="en-US" altLang="nl-BE" sz="4000" dirty="0" smtClean="0"/>
              <a:t>Leuven…</a:t>
            </a:r>
          </a:p>
        </p:txBody>
      </p:sp>
      <p:pic>
        <p:nvPicPr>
          <p:cNvPr id="26629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3820979"/>
            <a:ext cx="111966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6424" y="1732693"/>
            <a:ext cx="5881227" cy="32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</a:pPr>
            <a:r>
              <a:rPr lang="nl-BE" sz="2000" i="1" dirty="0" smtClean="0">
                <a:solidFill>
                  <a:srgbClr val="002757"/>
                </a:solidFill>
              </a:rPr>
              <a:t>… </a:t>
            </a:r>
            <a:r>
              <a:rPr lang="nl-BE" sz="2000" dirty="0" err="1" smtClean="0">
                <a:solidFill>
                  <a:srgbClr val="002757"/>
                </a:solidFill>
              </a:rPr>
              <a:t>the</a:t>
            </a:r>
            <a:r>
              <a:rPr lang="nl-BE" sz="2000" dirty="0" smtClean="0">
                <a:solidFill>
                  <a:srgbClr val="002757"/>
                </a:solidFill>
              </a:rPr>
              <a:t> student </a:t>
            </a:r>
            <a:r>
              <a:rPr lang="nl-BE" sz="2000" dirty="0" err="1" smtClean="0">
                <a:solidFill>
                  <a:srgbClr val="002757"/>
                </a:solidFill>
              </a:rPr>
              <a:t>city</a:t>
            </a:r>
            <a:r>
              <a:rPr lang="nl-BE" sz="2000" dirty="0" smtClean="0">
                <a:solidFill>
                  <a:srgbClr val="002757"/>
                </a:solidFill>
              </a:rPr>
              <a:t> of </a:t>
            </a:r>
            <a:r>
              <a:rPr lang="nl-BE" sz="2000" dirty="0" err="1" smtClean="0">
                <a:solidFill>
                  <a:srgbClr val="002757"/>
                </a:solidFill>
              </a:rPr>
              <a:t>Flanders</a:t>
            </a:r>
            <a:endParaRPr lang="nl-BE" sz="2000" dirty="0" smtClean="0">
              <a:solidFill>
                <a:srgbClr val="002757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</a:pPr>
            <a:endParaRPr lang="nl-BE" sz="2000" dirty="0" smtClean="0">
              <a:solidFill>
                <a:srgbClr val="002757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</a:pPr>
            <a:r>
              <a:rPr lang="nl-BE" sz="2000" dirty="0" err="1">
                <a:solidFill>
                  <a:srgbClr val="002757"/>
                </a:solidFill>
              </a:rPr>
              <a:t>w</a:t>
            </a:r>
            <a:r>
              <a:rPr lang="nl-BE" sz="2000" dirty="0" err="1" smtClean="0">
                <a:solidFill>
                  <a:srgbClr val="002757"/>
                </a:solidFill>
              </a:rPr>
              <a:t>ith</a:t>
            </a:r>
            <a:r>
              <a:rPr lang="nl-BE" sz="2000" dirty="0" smtClean="0">
                <a:solidFill>
                  <a:srgbClr val="002757"/>
                </a:solidFill>
              </a:rPr>
              <a:t> a vibrant student life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</a:pPr>
            <a:r>
              <a:rPr lang="nl-BE" sz="2000" dirty="0" err="1" smtClean="0">
                <a:solidFill>
                  <a:srgbClr val="002757"/>
                </a:solidFill>
              </a:rPr>
              <a:t>because</a:t>
            </a:r>
            <a:r>
              <a:rPr lang="nl-BE" sz="2000" dirty="0" smtClean="0">
                <a:solidFill>
                  <a:srgbClr val="002757"/>
                </a:solidFill>
              </a:rPr>
              <a:t> of </a:t>
            </a:r>
            <a:r>
              <a:rPr lang="nl-BE" sz="2000" dirty="0" err="1" smtClean="0">
                <a:solidFill>
                  <a:srgbClr val="002757"/>
                </a:solidFill>
              </a:rPr>
              <a:t>the</a:t>
            </a:r>
            <a:r>
              <a:rPr lang="nl-BE" sz="2000" dirty="0" smtClean="0">
                <a:solidFill>
                  <a:srgbClr val="002757"/>
                </a:solidFill>
              </a:rPr>
              <a:t> 50 000 </a:t>
            </a:r>
            <a:r>
              <a:rPr lang="nl-BE" sz="2000" dirty="0" err="1" smtClean="0">
                <a:solidFill>
                  <a:srgbClr val="002757"/>
                </a:solidFill>
              </a:rPr>
              <a:t>students</a:t>
            </a:r>
            <a:endParaRPr lang="nl-BE" sz="2000" dirty="0" smtClean="0">
              <a:solidFill>
                <a:srgbClr val="002757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</a:pPr>
            <a:r>
              <a:rPr lang="nl-BE" sz="2000" dirty="0" err="1">
                <a:solidFill>
                  <a:srgbClr val="002757"/>
                </a:solidFill>
              </a:rPr>
              <a:t>t</a:t>
            </a:r>
            <a:r>
              <a:rPr lang="nl-BE" sz="2000" dirty="0" err="1" smtClean="0">
                <a:solidFill>
                  <a:srgbClr val="002757"/>
                </a:solidFill>
              </a:rPr>
              <a:t>ogether</a:t>
            </a:r>
            <a:r>
              <a:rPr lang="nl-BE" sz="2000" dirty="0" smtClean="0">
                <a:solidFill>
                  <a:srgbClr val="002757"/>
                </a:solidFill>
              </a:rPr>
              <a:t> </a:t>
            </a:r>
            <a:r>
              <a:rPr lang="nl-BE" sz="2000" dirty="0" err="1" smtClean="0">
                <a:solidFill>
                  <a:srgbClr val="002757"/>
                </a:solidFill>
              </a:rPr>
              <a:t>with</a:t>
            </a:r>
            <a:r>
              <a:rPr lang="nl-BE" sz="2000" dirty="0" smtClean="0">
                <a:solidFill>
                  <a:srgbClr val="002757"/>
                </a:solidFill>
              </a:rPr>
              <a:t> 100 000 </a:t>
            </a:r>
            <a:r>
              <a:rPr lang="nl-BE" sz="2000" dirty="0" err="1" smtClean="0">
                <a:solidFill>
                  <a:srgbClr val="002757"/>
                </a:solidFill>
              </a:rPr>
              <a:t>inhabitants</a:t>
            </a:r>
            <a:endParaRPr lang="nl-BE" sz="2000" dirty="0" smtClean="0">
              <a:solidFill>
                <a:srgbClr val="002757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</a:pPr>
            <a:endParaRPr lang="nl-BE" sz="2000" dirty="0" smtClean="0">
              <a:solidFill>
                <a:srgbClr val="002757"/>
              </a:solidFill>
            </a:endParaRPr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85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876425" y="365125"/>
            <a:ext cx="9948863" cy="1281113"/>
          </a:xfrm>
        </p:spPr>
        <p:txBody>
          <a:bodyPr/>
          <a:lstStyle/>
          <a:p>
            <a:pPr eaLnBrk="1" hangingPunct="1"/>
            <a:r>
              <a:rPr lang="en-US" altLang="nl-BE" sz="4000" dirty="0" smtClean="0"/>
              <a:t>Leuven…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76425" y="1732693"/>
            <a:ext cx="3324949" cy="2821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</a:pPr>
            <a:r>
              <a:rPr lang="nl-BE" sz="2000" i="1" dirty="0" smtClean="0">
                <a:solidFill>
                  <a:srgbClr val="002757"/>
                </a:solidFill>
              </a:rPr>
              <a:t>… </a:t>
            </a:r>
            <a:r>
              <a:rPr lang="nl-BE" sz="2000" dirty="0" smtClean="0">
                <a:solidFill>
                  <a:srgbClr val="002757"/>
                </a:solidFill>
              </a:rPr>
              <a:t>a </a:t>
            </a:r>
            <a:r>
              <a:rPr lang="nl-BE" sz="2000" dirty="0" err="1" smtClean="0">
                <a:solidFill>
                  <a:srgbClr val="002757"/>
                </a:solidFill>
              </a:rPr>
              <a:t>historical</a:t>
            </a:r>
            <a:r>
              <a:rPr lang="nl-BE" sz="2000" dirty="0" smtClean="0">
                <a:solidFill>
                  <a:srgbClr val="002757"/>
                </a:solidFill>
              </a:rPr>
              <a:t> </a:t>
            </a:r>
            <a:r>
              <a:rPr lang="nl-BE" sz="2000" dirty="0" err="1" smtClean="0">
                <a:solidFill>
                  <a:srgbClr val="002757"/>
                </a:solidFill>
              </a:rPr>
              <a:t>city</a:t>
            </a:r>
            <a:r>
              <a:rPr lang="nl-BE" sz="2000" dirty="0" smtClean="0">
                <a:solidFill>
                  <a:srgbClr val="002757"/>
                </a:solidFill>
              </a:rPr>
              <a:t> center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</a:pPr>
            <a:endParaRPr lang="nl-BE" sz="2000" dirty="0" smtClean="0">
              <a:solidFill>
                <a:srgbClr val="002757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</a:pPr>
            <a:r>
              <a:rPr lang="nl-BE" sz="2000" dirty="0" err="1">
                <a:solidFill>
                  <a:srgbClr val="002757"/>
                </a:solidFill>
              </a:rPr>
              <a:t>w</a:t>
            </a:r>
            <a:r>
              <a:rPr lang="nl-BE" sz="2000" dirty="0" err="1" smtClean="0">
                <a:solidFill>
                  <a:srgbClr val="002757"/>
                </a:solidFill>
              </a:rPr>
              <a:t>ith</a:t>
            </a:r>
            <a:r>
              <a:rPr lang="nl-BE" sz="2000" dirty="0" smtClean="0">
                <a:solidFill>
                  <a:srgbClr val="002757"/>
                </a:solidFill>
              </a:rPr>
              <a:t> </a:t>
            </a:r>
            <a:r>
              <a:rPr lang="nl-BE" sz="2000" dirty="0" err="1" smtClean="0">
                <a:solidFill>
                  <a:srgbClr val="002757"/>
                </a:solidFill>
              </a:rPr>
              <a:t>its</a:t>
            </a:r>
            <a:r>
              <a:rPr lang="nl-BE" sz="2000" dirty="0" smtClean="0">
                <a:solidFill>
                  <a:srgbClr val="002757"/>
                </a:solidFill>
              </a:rPr>
              <a:t> Old Market Square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</a:pPr>
            <a:r>
              <a:rPr lang="nl-BE" sz="2000" dirty="0" err="1" smtClean="0">
                <a:solidFill>
                  <a:srgbClr val="002757"/>
                </a:solidFill>
              </a:rPr>
              <a:t>the</a:t>
            </a:r>
            <a:r>
              <a:rPr lang="nl-BE" sz="2000" dirty="0" smtClean="0">
                <a:solidFill>
                  <a:srgbClr val="002757"/>
                </a:solidFill>
              </a:rPr>
              <a:t> </a:t>
            </a:r>
            <a:r>
              <a:rPr lang="nl-BE" sz="2000" dirty="0" err="1" smtClean="0">
                <a:solidFill>
                  <a:srgbClr val="002757"/>
                </a:solidFill>
              </a:rPr>
              <a:t>longest</a:t>
            </a:r>
            <a:r>
              <a:rPr lang="nl-BE" sz="2000" dirty="0" smtClean="0">
                <a:solidFill>
                  <a:srgbClr val="002757"/>
                </a:solidFill>
              </a:rPr>
              <a:t> bar in </a:t>
            </a:r>
            <a:r>
              <a:rPr lang="nl-BE" sz="2000" dirty="0" err="1" smtClean="0">
                <a:solidFill>
                  <a:srgbClr val="002757"/>
                </a:solidFill>
              </a:rPr>
              <a:t>the</a:t>
            </a:r>
            <a:r>
              <a:rPr lang="nl-BE" sz="2000" dirty="0" smtClean="0">
                <a:solidFill>
                  <a:srgbClr val="002757"/>
                </a:solidFill>
              </a:rPr>
              <a:t> </a:t>
            </a:r>
            <a:r>
              <a:rPr lang="nl-BE" sz="2000" dirty="0" err="1" smtClean="0">
                <a:solidFill>
                  <a:srgbClr val="002757"/>
                </a:solidFill>
              </a:rPr>
              <a:t>world</a:t>
            </a:r>
            <a:endParaRPr lang="nl-BE" sz="2000" dirty="0" smtClean="0">
              <a:solidFill>
                <a:srgbClr val="002757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</a:pPr>
            <a:r>
              <a:rPr lang="nl-BE" sz="2000" dirty="0" smtClean="0">
                <a:solidFill>
                  <a:srgbClr val="002757"/>
                </a:solidFill>
              </a:rPr>
              <a:t>	</a:t>
            </a:r>
            <a:endParaRPr lang="nl-BE" sz="2000" dirty="0">
              <a:solidFill>
                <a:srgbClr val="002757"/>
              </a:solidFill>
            </a:endParaRPr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45" y="3498646"/>
            <a:ext cx="4632714" cy="3086100"/>
          </a:xfrm>
          <a:prstGeom prst="rect">
            <a:avLst/>
          </a:prstGeom>
        </p:spPr>
      </p:pic>
      <p:pic>
        <p:nvPicPr>
          <p:cNvPr id="1026" name="Picture 2" descr="Afbeeldingsresultaat voor stadhuis leu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76" y="1870178"/>
            <a:ext cx="3535926" cy="471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876425" y="365125"/>
            <a:ext cx="9948863" cy="1281113"/>
          </a:xfrm>
        </p:spPr>
        <p:txBody>
          <a:bodyPr/>
          <a:lstStyle/>
          <a:p>
            <a:pPr eaLnBrk="1" hangingPunct="1"/>
            <a:r>
              <a:rPr lang="en-US" altLang="nl-BE" sz="4000" dirty="0" smtClean="0"/>
              <a:t>Leuven…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76425" y="1732693"/>
            <a:ext cx="4365298" cy="2949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</a:pPr>
            <a:r>
              <a:rPr lang="nl-BE" sz="2000" i="1" dirty="0" smtClean="0">
                <a:solidFill>
                  <a:srgbClr val="002757"/>
                </a:solidFill>
              </a:rPr>
              <a:t>… </a:t>
            </a:r>
            <a:r>
              <a:rPr lang="nl-BE" sz="2000" dirty="0" smtClean="0">
                <a:solidFill>
                  <a:srgbClr val="002757"/>
                </a:solidFill>
              </a:rPr>
              <a:t>a </a:t>
            </a:r>
            <a:r>
              <a:rPr lang="nl-BE" sz="2000" dirty="0" err="1" smtClean="0">
                <a:solidFill>
                  <a:srgbClr val="002757"/>
                </a:solidFill>
              </a:rPr>
              <a:t>entrepreneurial</a:t>
            </a:r>
            <a:r>
              <a:rPr lang="nl-BE" sz="2000" dirty="0" smtClean="0">
                <a:solidFill>
                  <a:srgbClr val="002757"/>
                </a:solidFill>
              </a:rPr>
              <a:t> </a:t>
            </a:r>
            <a:r>
              <a:rPr lang="nl-BE" sz="2000" dirty="0" err="1" smtClean="0">
                <a:solidFill>
                  <a:srgbClr val="002757"/>
                </a:solidFill>
              </a:rPr>
              <a:t>city</a:t>
            </a:r>
            <a:endParaRPr lang="nl-BE" sz="2000" dirty="0" smtClean="0">
              <a:solidFill>
                <a:srgbClr val="002757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</a:pPr>
            <a:endParaRPr lang="nl-BE" sz="2000" dirty="0" smtClean="0">
              <a:solidFill>
                <a:srgbClr val="002757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</a:pPr>
            <a:r>
              <a:rPr lang="nl-BE" sz="2000" dirty="0" smtClean="0">
                <a:solidFill>
                  <a:srgbClr val="002757"/>
                </a:solidFill>
              </a:rPr>
              <a:t>hosting </a:t>
            </a:r>
            <a:r>
              <a:rPr lang="nl-BE" sz="2000" dirty="0" err="1" smtClean="0">
                <a:solidFill>
                  <a:srgbClr val="002757"/>
                </a:solidFill>
              </a:rPr>
              <a:t>the</a:t>
            </a:r>
            <a:r>
              <a:rPr lang="nl-BE" sz="2000" dirty="0" smtClean="0">
                <a:solidFill>
                  <a:srgbClr val="002757"/>
                </a:solidFill>
              </a:rPr>
              <a:t> </a:t>
            </a:r>
            <a:r>
              <a:rPr lang="nl-BE" sz="2000" dirty="0" err="1" smtClean="0">
                <a:solidFill>
                  <a:srgbClr val="002757"/>
                </a:solidFill>
              </a:rPr>
              <a:t>headquarters</a:t>
            </a:r>
            <a:r>
              <a:rPr lang="nl-BE" sz="2000" dirty="0" smtClean="0">
                <a:solidFill>
                  <a:srgbClr val="002757"/>
                </a:solidFill>
              </a:rPr>
              <a:t> of </a:t>
            </a:r>
            <a:r>
              <a:rPr lang="nl-BE" sz="2000" dirty="0" err="1" smtClean="0">
                <a:solidFill>
                  <a:srgbClr val="002757"/>
                </a:solidFill>
              </a:rPr>
              <a:t>ABInBev</a:t>
            </a:r>
            <a:endParaRPr lang="nl-BE" sz="2000" dirty="0" smtClean="0">
              <a:solidFill>
                <a:srgbClr val="002757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</a:pPr>
            <a:r>
              <a:rPr lang="nl-BE" sz="2000" dirty="0" err="1">
                <a:solidFill>
                  <a:srgbClr val="002757"/>
                </a:solidFill>
              </a:rPr>
              <a:t>w</a:t>
            </a:r>
            <a:r>
              <a:rPr lang="nl-BE" sz="2000" dirty="0" err="1" smtClean="0">
                <a:solidFill>
                  <a:srgbClr val="002757"/>
                </a:solidFill>
              </a:rPr>
              <a:t>here</a:t>
            </a:r>
            <a:r>
              <a:rPr lang="nl-BE" sz="2000" dirty="0" smtClean="0">
                <a:solidFill>
                  <a:srgbClr val="002757"/>
                </a:solidFill>
              </a:rPr>
              <a:t> </a:t>
            </a:r>
            <a:r>
              <a:rPr lang="nl-BE" sz="2000" dirty="0" err="1" smtClean="0">
                <a:solidFill>
                  <a:srgbClr val="002757"/>
                </a:solidFill>
              </a:rPr>
              <a:t>you</a:t>
            </a:r>
            <a:r>
              <a:rPr lang="nl-BE" sz="2000" dirty="0" smtClean="0">
                <a:solidFill>
                  <a:srgbClr val="002757"/>
                </a:solidFill>
              </a:rPr>
              <a:t> </a:t>
            </a:r>
            <a:r>
              <a:rPr lang="nl-BE" sz="2000" dirty="0" err="1" smtClean="0">
                <a:solidFill>
                  <a:srgbClr val="002757"/>
                </a:solidFill>
              </a:rPr>
              <a:t>can</a:t>
            </a:r>
            <a:r>
              <a:rPr lang="nl-BE" sz="2000" dirty="0" smtClean="0">
                <a:solidFill>
                  <a:srgbClr val="002757"/>
                </a:solidFill>
              </a:rPr>
              <a:t> taste a Stella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</a:pPr>
            <a:r>
              <a:rPr lang="nl-BE" sz="2000" dirty="0" err="1" smtClean="0">
                <a:solidFill>
                  <a:srgbClr val="002757"/>
                </a:solidFill>
              </a:rPr>
              <a:t>and</a:t>
            </a:r>
            <a:r>
              <a:rPr lang="nl-BE" sz="2000" dirty="0" smtClean="0">
                <a:solidFill>
                  <a:srgbClr val="002757"/>
                </a:solidFill>
              </a:rPr>
              <a:t> </a:t>
            </a:r>
            <a:r>
              <a:rPr lang="nl-BE" sz="2000" dirty="0" err="1" smtClean="0">
                <a:solidFill>
                  <a:srgbClr val="002757"/>
                </a:solidFill>
              </a:rPr>
              <a:t>enjoy</a:t>
            </a:r>
            <a:r>
              <a:rPr lang="nl-BE" sz="2000" dirty="0" smtClean="0">
                <a:solidFill>
                  <a:srgbClr val="002757"/>
                </a:solidFill>
              </a:rPr>
              <a:t> </a:t>
            </a:r>
            <a:r>
              <a:rPr lang="nl-BE" sz="2000" dirty="0" err="1" smtClean="0">
                <a:solidFill>
                  <a:srgbClr val="002757"/>
                </a:solidFill>
              </a:rPr>
              <a:t>your</a:t>
            </a:r>
            <a:r>
              <a:rPr lang="nl-BE" sz="2000" dirty="0" smtClean="0">
                <a:solidFill>
                  <a:srgbClr val="002757"/>
                </a:solidFill>
              </a:rPr>
              <a:t> Leffe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</a:pPr>
            <a:endParaRPr lang="nl-BE" sz="2000" dirty="0">
              <a:solidFill>
                <a:srgbClr val="002757"/>
              </a:solidFill>
            </a:endParaRP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23" y="1951958"/>
            <a:ext cx="3232700" cy="4531640"/>
          </a:xfrm>
          <a:prstGeom prst="rect">
            <a:avLst/>
          </a:prstGeom>
        </p:spPr>
      </p:pic>
      <p:pic>
        <p:nvPicPr>
          <p:cNvPr id="2052" name="Picture 4" descr="Afbeeldingsresultaat voor lef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08" y="4217778"/>
            <a:ext cx="3358168" cy="18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Our</a:t>
            </a:r>
            <a:r>
              <a:rPr lang="nl-BE" dirty="0" smtClean="0"/>
              <a:t> International Marketing Week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86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err="1" smtClean="0"/>
              <a:t>From</a:t>
            </a:r>
            <a:r>
              <a:rPr lang="nl-BE" sz="4000" dirty="0" smtClean="0"/>
              <a:t> Logo 2 Branding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sz="2000" dirty="0" smtClean="0"/>
              <a:t>A </a:t>
            </a:r>
            <a:r>
              <a:rPr lang="nl-BE" sz="2000" dirty="0" err="1" smtClean="0"/>
              <a:t>challenge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creative</a:t>
            </a:r>
            <a:r>
              <a:rPr lang="nl-BE" sz="2000" dirty="0" smtClean="0"/>
              <a:t> European marketers</a:t>
            </a:r>
            <a:endParaRPr lang="nl-BE" sz="2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17" y="1825625"/>
            <a:ext cx="7025254" cy="4749800"/>
          </a:xfrm>
        </p:spPr>
      </p:pic>
      <p:sp>
        <p:nvSpPr>
          <p:cNvPr id="5" name="Tekstvak 4"/>
          <p:cNvSpPr txBox="1"/>
          <p:nvPr/>
        </p:nvSpPr>
        <p:spPr>
          <a:xfrm>
            <a:off x="9153144" y="5833872"/>
            <a:ext cx="2629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2757"/>
                </a:solidFill>
              </a:rPr>
              <a:t>Leuven – Belgium</a:t>
            </a:r>
          </a:p>
          <a:p>
            <a:r>
              <a:rPr lang="nl-BE" dirty="0" smtClean="0">
                <a:solidFill>
                  <a:srgbClr val="002757"/>
                </a:solidFill>
              </a:rPr>
              <a:t>31 </a:t>
            </a:r>
            <a:r>
              <a:rPr lang="nl-BE" dirty="0" err="1" smtClean="0">
                <a:solidFill>
                  <a:srgbClr val="002757"/>
                </a:solidFill>
              </a:rPr>
              <a:t>March</a:t>
            </a:r>
            <a:r>
              <a:rPr lang="nl-BE" dirty="0" smtClean="0">
                <a:solidFill>
                  <a:srgbClr val="002757"/>
                </a:solidFill>
              </a:rPr>
              <a:t> </a:t>
            </a:r>
            <a:r>
              <a:rPr lang="nl-BE" dirty="0" smtClean="0">
                <a:solidFill>
                  <a:srgbClr val="002757"/>
                </a:solidFill>
              </a:rPr>
              <a:t>– 5 April 2019</a:t>
            </a:r>
            <a:endParaRPr lang="nl-BE" dirty="0">
              <a:solidFill>
                <a:srgbClr val="002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err="1" smtClean="0"/>
              <a:t>From</a:t>
            </a:r>
            <a:r>
              <a:rPr lang="nl-BE" sz="4000" dirty="0" smtClean="0"/>
              <a:t> Logo 2 Branding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sz="2000" dirty="0" smtClean="0"/>
              <a:t>A </a:t>
            </a:r>
            <a:r>
              <a:rPr lang="nl-BE" sz="2000" dirty="0" err="1" smtClean="0"/>
              <a:t>challenge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creative</a:t>
            </a:r>
            <a:r>
              <a:rPr lang="nl-BE" sz="2000" dirty="0" smtClean="0"/>
              <a:t> European marketers</a:t>
            </a:r>
            <a:endParaRPr lang="nl-BE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5695406" y="2909995"/>
            <a:ext cx="602672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rgbClr val="E00049"/>
                </a:solidFill>
              </a:rPr>
              <a:t>The winner of 2017 in </a:t>
            </a:r>
            <a:r>
              <a:rPr lang="nl-BE" sz="1400" dirty="0" err="1" smtClean="0">
                <a:solidFill>
                  <a:srgbClr val="E00049"/>
                </a:solidFill>
              </a:rPr>
              <a:t>the</a:t>
            </a:r>
            <a:r>
              <a:rPr lang="nl-BE" sz="1400" dirty="0" smtClean="0">
                <a:solidFill>
                  <a:srgbClr val="E00049"/>
                </a:solidFill>
              </a:rPr>
              <a:t> </a:t>
            </a:r>
            <a:r>
              <a:rPr lang="nl-BE" sz="1400" dirty="0" err="1" smtClean="0">
                <a:solidFill>
                  <a:srgbClr val="E00049"/>
                </a:solidFill>
              </a:rPr>
              <a:t>press</a:t>
            </a:r>
            <a:endParaRPr lang="en-GB" sz="1400" dirty="0" smtClean="0">
              <a:solidFill>
                <a:srgbClr val="E00049"/>
              </a:solidFill>
            </a:endParaRPr>
          </a:p>
          <a:p>
            <a:endParaRPr lang="en-GB" sz="1200" dirty="0">
              <a:solidFill>
                <a:srgbClr val="002757"/>
              </a:solidFill>
            </a:endParaRPr>
          </a:p>
          <a:p>
            <a:r>
              <a:rPr lang="en-GB" sz="1200" dirty="0" smtClean="0">
                <a:solidFill>
                  <a:srgbClr val="002757"/>
                </a:solidFill>
              </a:rPr>
              <a:t>Bubbles </a:t>
            </a:r>
            <a:r>
              <a:rPr lang="en-GB" sz="1200" dirty="0">
                <a:solidFill>
                  <a:srgbClr val="002757"/>
                </a:solidFill>
              </a:rPr>
              <a:t>from </a:t>
            </a:r>
            <a:r>
              <a:rPr lang="en-GB" sz="1200" dirty="0" smtClean="0">
                <a:solidFill>
                  <a:srgbClr val="002757"/>
                </a:solidFill>
              </a:rPr>
              <a:t>Belgian apples</a:t>
            </a:r>
          </a:p>
          <a:p>
            <a:endParaRPr lang="en-GB" sz="1200" dirty="0">
              <a:solidFill>
                <a:srgbClr val="002757"/>
              </a:solidFill>
            </a:endParaRPr>
          </a:p>
          <a:p>
            <a:r>
              <a:rPr lang="en-GB" sz="1200" dirty="0" err="1" smtClean="0">
                <a:solidFill>
                  <a:srgbClr val="002757"/>
                </a:solidFill>
              </a:rPr>
              <a:t>Seprosa</a:t>
            </a:r>
            <a:r>
              <a:rPr lang="nl-BE" sz="1200" baseline="30000" dirty="0" smtClean="0">
                <a:solidFill>
                  <a:srgbClr val="002757"/>
                </a:solidFill>
              </a:rPr>
              <a:t>®</a:t>
            </a:r>
            <a:r>
              <a:rPr lang="en-GB" sz="1200" dirty="0" smtClean="0">
                <a:solidFill>
                  <a:srgbClr val="002757"/>
                </a:solidFill>
              </a:rPr>
              <a:t> </a:t>
            </a:r>
            <a:r>
              <a:rPr lang="en-GB" sz="1200" dirty="0">
                <a:solidFill>
                  <a:srgbClr val="002757"/>
                </a:solidFill>
              </a:rPr>
              <a:t>is a new, sparkling wine from </a:t>
            </a:r>
            <a:r>
              <a:rPr lang="en-GB" sz="1200" i="1" dirty="0" err="1">
                <a:solidFill>
                  <a:srgbClr val="002757"/>
                </a:solidFill>
              </a:rPr>
              <a:t>Haspengouw</a:t>
            </a:r>
            <a:r>
              <a:rPr lang="en-GB" sz="1200" dirty="0">
                <a:solidFill>
                  <a:srgbClr val="002757"/>
                </a:solidFill>
              </a:rPr>
              <a:t>. </a:t>
            </a:r>
            <a:r>
              <a:rPr lang="en-GB" sz="1200" dirty="0" smtClean="0">
                <a:solidFill>
                  <a:srgbClr val="002757"/>
                </a:solidFill>
              </a:rPr>
              <a:t>Different to </a:t>
            </a:r>
            <a:r>
              <a:rPr lang="en-GB" sz="1200" dirty="0">
                <a:solidFill>
                  <a:srgbClr val="002757"/>
                </a:solidFill>
              </a:rPr>
              <a:t>a traditional sparkling wine, it is made of apples and pears. </a:t>
            </a:r>
            <a:endParaRPr lang="en-GB" sz="1200" dirty="0" smtClean="0">
              <a:solidFill>
                <a:srgbClr val="002757"/>
              </a:solidFill>
            </a:endParaRPr>
          </a:p>
          <a:p>
            <a:r>
              <a:rPr lang="en-GB" sz="1200" dirty="0" err="1" smtClean="0">
                <a:solidFill>
                  <a:srgbClr val="002757"/>
                </a:solidFill>
              </a:rPr>
              <a:t>Seprosa</a:t>
            </a:r>
            <a:r>
              <a:rPr lang="nl-BE" sz="1200" baseline="30000" dirty="0" smtClean="0">
                <a:solidFill>
                  <a:srgbClr val="002757"/>
                </a:solidFill>
              </a:rPr>
              <a:t>®</a:t>
            </a:r>
            <a:r>
              <a:rPr lang="en-GB" sz="1200" dirty="0" smtClean="0">
                <a:solidFill>
                  <a:srgbClr val="002757"/>
                </a:solidFill>
              </a:rPr>
              <a:t> </a:t>
            </a:r>
            <a:r>
              <a:rPr lang="en-GB" sz="1200" dirty="0">
                <a:solidFill>
                  <a:srgbClr val="002757"/>
                </a:solidFill>
              </a:rPr>
              <a:t>is made according to the </a:t>
            </a:r>
            <a:r>
              <a:rPr lang="en-GB" sz="1200" dirty="0" smtClean="0">
                <a:solidFill>
                  <a:srgbClr val="002757"/>
                </a:solidFill>
              </a:rPr>
              <a:t>well-known </a:t>
            </a:r>
            <a:r>
              <a:rPr lang="en-GB" sz="1200" i="1" dirty="0" err="1" smtClean="0">
                <a:solidFill>
                  <a:srgbClr val="002757"/>
                </a:solidFill>
              </a:rPr>
              <a:t>méthode</a:t>
            </a:r>
            <a:r>
              <a:rPr lang="en-GB" sz="1200" i="1" dirty="0" smtClean="0">
                <a:solidFill>
                  <a:srgbClr val="002757"/>
                </a:solidFill>
              </a:rPr>
              <a:t> </a:t>
            </a:r>
            <a:r>
              <a:rPr lang="en-GB" sz="1200" i="1" dirty="0" err="1" smtClean="0">
                <a:solidFill>
                  <a:srgbClr val="002757"/>
                </a:solidFill>
              </a:rPr>
              <a:t>traditionelle</a:t>
            </a:r>
            <a:r>
              <a:rPr lang="en-GB" sz="1200" i="1" dirty="0" smtClean="0">
                <a:solidFill>
                  <a:srgbClr val="002757"/>
                </a:solidFill>
              </a:rPr>
              <a:t> </a:t>
            </a:r>
            <a:r>
              <a:rPr lang="en-GB" sz="1200" dirty="0" smtClean="0">
                <a:solidFill>
                  <a:srgbClr val="002757"/>
                </a:solidFill>
              </a:rPr>
              <a:t>, </a:t>
            </a:r>
            <a:r>
              <a:rPr lang="en-GB" sz="1200" dirty="0">
                <a:solidFill>
                  <a:srgbClr val="002757"/>
                </a:solidFill>
              </a:rPr>
              <a:t>with </a:t>
            </a:r>
            <a:r>
              <a:rPr lang="en-GB" sz="1200" dirty="0" smtClean="0">
                <a:solidFill>
                  <a:srgbClr val="002757"/>
                </a:solidFill>
              </a:rPr>
              <a:t>a second </a:t>
            </a:r>
            <a:r>
              <a:rPr lang="en-GB" sz="1200" dirty="0">
                <a:solidFill>
                  <a:srgbClr val="002757"/>
                </a:solidFill>
              </a:rPr>
              <a:t>fermentation in the </a:t>
            </a:r>
            <a:r>
              <a:rPr lang="en-GB" sz="1200" dirty="0" smtClean="0">
                <a:solidFill>
                  <a:srgbClr val="002757"/>
                </a:solidFill>
              </a:rPr>
              <a:t>bottle.</a:t>
            </a:r>
          </a:p>
          <a:p>
            <a:endParaRPr lang="nl-BE" sz="1200" dirty="0">
              <a:solidFill>
                <a:srgbClr val="002757"/>
              </a:solidFill>
            </a:endParaRPr>
          </a:p>
          <a:p>
            <a:r>
              <a:rPr lang="nl-BE" sz="1200" dirty="0" smtClean="0">
                <a:solidFill>
                  <a:srgbClr val="002757"/>
                </a:solidFill>
              </a:rPr>
              <a:t>…</a:t>
            </a:r>
          </a:p>
          <a:p>
            <a:endParaRPr lang="nl-BE" sz="1200" dirty="0">
              <a:solidFill>
                <a:srgbClr val="002757"/>
              </a:solidFill>
            </a:endParaRPr>
          </a:p>
          <a:p>
            <a:r>
              <a:rPr lang="nl-BE" sz="1200" dirty="0" smtClean="0">
                <a:solidFill>
                  <a:srgbClr val="002757"/>
                </a:solidFill>
              </a:rPr>
              <a:t>The name </a:t>
            </a:r>
            <a:r>
              <a:rPr lang="nl-BE" sz="1200" dirty="0" err="1" smtClean="0">
                <a:solidFill>
                  <a:srgbClr val="002757"/>
                </a:solidFill>
              </a:rPr>
              <a:t>Seprosa</a:t>
            </a:r>
            <a:r>
              <a:rPr lang="nl-BE" sz="1200" baseline="30000" dirty="0" smtClean="0">
                <a:solidFill>
                  <a:srgbClr val="002757"/>
                </a:solidFill>
              </a:rPr>
              <a:t>® </a:t>
            </a:r>
            <a:r>
              <a:rPr lang="nl-BE" sz="1200" dirty="0" smtClean="0">
                <a:solidFill>
                  <a:srgbClr val="002757"/>
                </a:solidFill>
              </a:rPr>
              <a:t>was </a:t>
            </a:r>
            <a:r>
              <a:rPr lang="nl-BE" sz="1200" dirty="0" err="1" smtClean="0">
                <a:solidFill>
                  <a:srgbClr val="002757"/>
                </a:solidFill>
              </a:rPr>
              <a:t>developed</a:t>
            </a:r>
            <a:r>
              <a:rPr lang="nl-BE" sz="1200" dirty="0" smtClean="0">
                <a:solidFill>
                  <a:srgbClr val="002757"/>
                </a:solidFill>
              </a:rPr>
              <a:t> </a:t>
            </a:r>
            <a:r>
              <a:rPr lang="nl-BE" sz="1200" dirty="0" err="1" smtClean="0">
                <a:solidFill>
                  <a:srgbClr val="002757"/>
                </a:solidFill>
              </a:rPr>
              <a:t>during</a:t>
            </a:r>
            <a:r>
              <a:rPr lang="nl-BE" sz="1200" dirty="0" smtClean="0">
                <a:solidFill>
                  <a:srgbClr val="002757"/>
                </a:solidFill>
              </a:rPr>
              <a:t> </a:t>
            </a:r>
            <a:r>
              <a:rPr lang="nl-BE" sz="1200" dirty="0" err="1" smtClean="0">
                <a:solidFill>
                  <a:srgbClr val="002757"/>
                </a:solidFill>
              </a:rPr>
              <a:t>the</a:t>
            </a:r>
            <a:r>
              <a:rPr lang="nl-BE" sz="1200" dirty="0" smtClean="0">
                <a:solidFill>
                  <a:srgbClr val="002757"/>
                </a:solidFill>
              </a:rPr>
              <a:t> International Marketing Week at UCLL in Leuven, </a:t>
            </a:r>
            <a:r>
              <a:rPr lang="nl-BE" sz="1200" dirty="0" err="1" smtClean="0">
                <a:solidFill>
                  <a:srgbClr val="002757"/>
                </a:solidFill>
              </a:rPr>
              <a:t>participated</a:t>
            </a:r>
            <a:r>
              <a:rPr lang="nl-BE" sz="1200" dirty="0" smtClean="0">
                <a:solidFill>
                  <a:srgbClr val="002757"/>
                </a:solidFill>
              </a:rPr>
              <a:t> </a:t>
            </a:r>
            <a:r>
              <a:rPr lang="nl-BE" sz="1200" dirty="0" err="1" smtClean="0">
                <a:solidFill>
                  <a:srgbClr val="002757"/>
                </a:solidFill>
              </a:rPr>
              <a:t>by</a:t>
            </a:r>
            <a:r>
              <a:rPr lang="nl-BE" sz="1200" dirty="0" smtClean="0">
                <a:solidFill>
                  <a:srgbClr val="002757"/>
                </a:solidFill>
              </a:rPr>
              <a:t> 150 students </a:t>
            </a:r>
            <a:r>
              <a:rPr lang="nl-BE" sz="1200" dirty="0" err="1" smtClean="0">
                <a:solidFill>
                  <a:srgbClr val="002757"/>
                </a:solidFill>
              </a:rPr>
              <a:t>from</a:t>
            </a:r>
            <a:r>
              <a:rPr lang="nl-BE" sz="1200" dirty="0" smtClean="0">
                <a:solidFill>
                  <a:srgbClr val="002757"/>
                </a:solidFill>
              </a:rPr>
              <a:t> different </a:t>
            </a:r>
            <a:r>
              <a:rPr lang="nl-BE" sz="1200" dirty="0" err="1" smtClean="0">
                <a:solidFill>
                  <a:srgbClr val="002757"/>
                </a:solidFill>
              </a:rPr>
              <a:t>countries</a:t>
            </a:r>
            <a:r>
              <a:rPr lang="nl-BE" sz="1200" dirty="0" smtClean="0">
                <a:solidFill>
                  <a:srgbClr val="002757"/>
                </a:solidFill>
              </a:rPr>
              <a:t>. It was </a:t>
            </a:r>
            <a:r>
              <a:rPr lang="nl-BE" sz="1200" dirty="0" err="1" smtClean="0">
                <a:solidFill>
                  <a:srgbClr val="002757"/>
                </a:solidFill>
              </a:rPr>
              <a:t>chosen</a:t>
            </a:r>
            <a:r>
              <a:rPr lang="nl-BE" sz="1200" dirty="0" smtClean="0">
                <a:solidFill>
                  <a:srgbClr val="002757"/>
                </a:solidFill>
              </a:rPr>
              <a:t> </a:t>
            </a:r>
            <a:r>
              <a:rPr lang="nl-BE" sz="1200" dirty="0" err="1" smtClean="0">
                <a:solidFill>
                  <a:srgbClr val="002757"/>
                </a:solidFill>
              </a:rPr>
              <a:t>by</a:t>
            </a:r>
            <a:r>
              <a:rPr lang="nl-BE" sz="1200" dirty="0" smtClean="0">
                <a:solidFill>
                  <a:srgbClr val="002757"/>
                </a:solidFill>
              </a:rPr>
              <a:t> </a:t>
            </a:r>
            <a:r>
              <a:rPr lang="nl-BE" sz="1200" dirty="0" err="1" smtClean="0">
                <a:solidFill>
                  <a:srgbClr val="002757"/>
                </a:solidFill>
              </a:rPr>
              <a:t>an</a:t>
            </a:r>
            <a:r>
              <a:rPr lang="nl-BE" sz="1200" dirty="0" smtClean="0">
                <a:solidFill>
                  <a:srgbClr val="002757"/>
                </a:solidFill>
              </a:rPr>
              <a:t> </a:t>
            </a:r>
            <a:r>
              <a:rPr lang="nl-BE" sz="1200" dirty="0" err="1" smtClean="0">
                <a:solidFill>
                  <a:srgbClr val="002757"/>
                </a:solidFill>
              </a:rPr>
              <a:t>international</a:t>
            </a:r>
            <a:r>
              <a:rPr lang="nl-BE" sz="1200" dirty="0" smtClean="0">
                <a:solidFill>
                  <a:srgbClr val="002757"/>
                </a:solidFill>
              </a:rPr>
              <a:t> jury out of 32 </a:t>
            </a:r>
            <a:r>
              <a:rPr lang="nl-BE" sz="1200" dirty="0" err="1" smtClean="0">
                <a:solidFill>
                  <a:srgbClr val="002757"/>
                </a:solidFill>
              </a:rPr>
              <a:t>proposals</a:t>
            </a:r>
            <a:r>
              <a:rPr lang="nl-BE" sz="1200" dirty="0" smtClean="0">
                <a:solidFill>
                  <a:srgbClr val="002757"/>
                </a:solidFill>
              </a:rPr>
              <a:t>. </a:t>
            </a:r>
            <a:r>
              <a:rPr lang="nl-BE" sz="1200" dirty="0">
                <a:solidFill>
                  <a:srgbClr val="002757"/>
                </a:solidFill>
              </a:rPr>
              <a:t/>
            </a:r>
            <a:br>
              <a:rPr lang="nl-BE" sz="1200" dirty="0">
                <a:solidFill>
                  <a:srgbClr val="002757"/>
                </a:solidFill>
              </a:rPr>
            </a:br>
            <a:r>
              <a:rPr lang="nl-BE" sz="1200" dirty="0" err="1">
                <a:solidFill>
                  <a:srgbClr val="002757"/>
                </a:solidFill>
              </a:rPr>
              <a:t>Seprosa</a:t>
            </a:r>
            <a:r>
              <a:rPr lang="nl-BE" sz="1200" baseline="30000" dirty="0" smtClean="0">
                <a:solidFill>
                  <a:srgbClr val="002757"/>
                </a:solidFill>
              </a:rPr>
              <a:t>®,</a:t>
            </a:r>
            <a:r>
              <a:rPr lang="nl-BE" sz="1200" dirty="0" smtClean="0">
                <a:solidFill>
                  <a:srgbClr val="002757"/>
                </a:solidFill>
              </a:rPr>
              <a:t> or 3 </a:t>
            </a:r>
            <a:r>
              <a:rPr lang="nl-BE" sz="1200" dirty="0" err="1" smtClean="0">
                <a:solidFill>
                  <a:srgbClr val="002757"/>
                </a:solidFill>
              </a:rPr>
              <a:t>times</a:t>
            </a:r>
            <a:r>
              <a:rPr lang="nl-BE" sz="1200" dirty="0" smtClean="0">
                <a:solidFill>
                  <a:srgbClr val="002757"/>
                </a:solidFill>
              </a:rPr>
              <a:t> </a:t>
            </a:r>
            <a:r>
              <a:rPr lang="nl-BE" sz="1200" i="1" dirty="0" smtClean="0">
                <a:solidFill>
                  <a:srgbClr val="002757"/>
                </a:solidFill>
              </a:rPr>
              <a:t>prosit</a:t>
            </a:r>
            <a:r>
              <a:rPr lang="nl-BE" sz="1200" dirty="0" smtClean="0">
                <a:solidFill>
                  <a:srgbClr val="002757"/>
                </a:solidFill>
              </a:rPr>
              <a:t>, is </a:t>
            </a:r>
            <a:r>
              <a:rPr lang="nl-BE" sz="1200" dirty="0" err="1" smtClean="0">
                <a:solidFill>
                  <a:srgbClr val="002757"/>
                </a:solidFill>
              </a:rPr>
              <a:t>the</a:t>
            </a:r>
            <a:r>
              <a:rPr lang="nl-BE" sz="1200" dirty="0" smtClean="0">
                <a:solidFill>
                  <a:srgbClr val="002757"/>
                </a:solidFill>
              </a:rPr>
              <a:t> </a:t>
            </a:r>
            <a:r>
              <a:rPr lang="nl-BE" sz="1200" dirty="0" err="1" smtClean="0">
                <a:solidFill>
                  <a:srgbClr val="002757"/>
                </a:solidFill>
              </a:rPr>
              <a:t>abreviation</a:t>
            </a:r>
            <a:r>
              <a:rPr lang="nl-BE" sz="1200" dirty="0" smtClean="0">
                <a:solidFill>
                  <a:srgbClr val="002757"/>
                </a:solidFill>
              </a:rPr>
              <a:t> of </a:t>
            </a:r>
            <a:r>
              <a:rPr lang="nl-BE" sz="1200" dirty="0" err="1" smtClean="0">
                <a:solidFill>
                  <a:srgbClr val="002757"/>
                </a:solidFill>
              </a:rPr>
              <a:t>the</a:t>
            </a:r>
            <a:r>
              <a:rPr lang="nl-BE" sz="1200" dirty="0" smtClean="0">
                <a:solidFill>
                  <a:srgbClr val="002757"/>
                </a:solidFill>
              </a:rPr>
              <a:t> </a:t>
            </a:r>
            <a:r>
              <a:rPr lang="nl-BE" sz="1200" dirty="0" err="1" smtClean="0">
                <a:solidFill>
                  <a:srgbClr val="002757"/>
                </a:solidFill>
              </a:rPr>
              <a:t>Arabic</a:t>
            </a:r>
            <a:r>
              <a:rPr lang="nl-BE" sz="1200" dirty="0" smtClean="0">
                <a:solidFill>
                  <a:srgbClr val="002757"/>
                </a:solidFill>
              </a:rPr>
              <a:t> ‘</a:t>
            </a:r>
            <a:r>
              <a:rPr lang="nl-BE" sz="1200" dirty="0" err="1" smtClean="0">
                <a:solidFill>
                  <a:srgbClr val="002757"/>
                </a:solidFill>
              </a:rPr>
              <a:t>seha</a:t>
            </a:r>
            <a:r>
              <a:rPr lang="nl-BE" sz="1200" dirty="0" smtClean="0">
                <a:solidFill>
                  <a:srgbClr val="002757"/>
                </a:solidFill>
              </a:rPr>
              <a:t>’, </a:t>
            </a:r>
            <a:r>
              <a:rPr lang="nl-BE" sz="1200" dirty="0" err="1" smtClean="0">
                <a:solidFill>
                  <a:srgbClr val="002757"/>
                </a:solidFill>
              </a:rPr>
              <a:t>the</a:t>
            </a:r>
            <a:r>
              <a:rPr lang="nl-BE" sz="1200" dirty="0">
                <a:solidFill>
                  <a:srgbClr val="002757"/>
                </a:solidFill>
              </a:rPr>
              <a:t> </a:t>
            </a:r>
            <a:r>
              <a:rPr lang="nl-BE" sz="1200" dirty="0" smtClean="0">
                <a:solidFill>
                  <a:srgbClr val="002757"/>
                </a:solidFill>
              </a:rPr>
              <a:t>Dutch ‘proost’ and </a:t>
            </a:r>
            <a:r>
              <a:rPr lang="nl-BE" sz="1200" dirty="0" err="1" smtClean="0">
                <a:solidFill>
                  <a:srgbClr val="002757"/>
                </a:solidFill>
              </a:rPr>
              <a:t>the</a:t>
            </a:r>
            <a:r>
              <a:rPr lang="nl-BE" sz="1200" dirty="0" smtClean="0">
                <a:solidFill>
                  <a:srgbClr val="002757"/>
                </a:solidFill>
              </a:rPr>
              <a:t> French ‘santé’.</a:t>
            </a:r>
          </a:p>
          <a:p>
            <a:endParaRPr lang="nl-BE" sz="1200" baseline="30000" dirty="0">
              <a:solidFill>
                <a:srgbClr val="002757"/>
              </a:solidFill>
            </a:endParaRPr>
          </a:p>
          <a:p>
            <a:r>
              <a:rPr lang="nl-BE" sz="1200" dirty="0" err="1">
                <a:solidFill>
                  <a:srgbClr val="002757"/>
                </a:solidFill>
              </a:rPr>
              <a:t>Not</a:t>
            </a:r>
            <a:r>
              <a:rPr lang="nl-BE" sz="1200" dirty="0">
                <a:solidFill>
                  <a:srgbClr val="002757"/>
                </a:solidFill>
              </a:rPr>
              <a:t> </a:t>
            </a:r>
            <a:r>
              <a:rPr lang="nl-BE" sz="1200" dirty="0" err="1" smtClean="0">
                <a:solidFill>
                  <a:srgbClr val="002757"/>
                </a:solidFill>
              </a:rPr>
              <a:t>only</a:t>
            </a:r>
            <a:r>
              <a:rPr lang="nl-BE" sz="1200" dirty="0" smtClean="0">
                <a:solidFill>
                  <a:srgbClr val="002757"/>
                </a:solidFill>
              </a:rPr>
              <a:t> </a:t>
            </a:r>
            <a:r>
              <a:rPr lang="nl-BE" sz="1200" dirty="0" err="1">
                <a:solidFill>
                  <a:srgbClr val="002757"/>
                </a:solidFill>
              </a:rPr>
              <a:t>the</a:t>
            </a:r>
            <a:r>
              <a:rPr lang="nl-BE" sz="1200" dirty="0">
                <a:solidFill>
                  <a:srgbClr val="002757"/>
                </a:solidFill>
              </a:rPr>
              <a:t> name </a:t>
            </a:r>
            <a:r>
              <a:rPr lang="nl-BE" sz="1200" dirty="0" smtClean="0">
                <a:solidFill>
                  <a:srgbClr val="002757"/>
                </a:solidFill>
              </a:rPr>
              <a:t>but </a:t>
            </a:r>
            <a:r>
              <a:rPr lang="nl-BE" sz="1200" dirty="0" err="1" smtClean="0">
                <a:solidFill>
                  <a:srgbClr val="002757"/>
                </a:solidFill>
              </a:rPr>
              <a:t>also</a:t>
            </a:r>
            <a:r>
              <a:rPr lang="nl-BE" sz="1200" dirty="0" smtClean="0">
                <a:solidFill>
                  <a:srgbClr val="002757"/>
                </a:solidFill>
              </a:rPr>
              <a:t> </a:t>
            </a:r>
            <a:r>
              <a:rPr lang="nl-BE" sz="1200" dirty="0" err="1" smtClean="0">
                <a:solidFill>
                  <a:srgbClr val="002757"/>
                </a:solidFill>
              </a:rPr>
              <a:t>the</a:t>
            </a:r>
            <a:r>
              <a:rPr lang="nl-BE" sz="1200" dirty="0" smtClean="0">
                <a:solidFill>
                  <a:srgbClr val="002757"/>
                </a:solidFill>
              </a:rPr>
              <a:t> label, logo and baseline </a:t>
            </a:r>
            <a:r>
              <a:rPr lang="nl-BE" sz="1200" dirty="0" err="1" smtClean="0">
                <a:solidFill>
                  <a:srgbClr val="002757"/>
                </a:solidFill>
              </a:rPr>
              <a:t>were</a:t>
            </a:r>
            <a:r>
              <a:rPr lang="nl-BE" sz="1200" dirty="0" smtClean="0">
                <a:solidFill>
                  <a:srgbClr val="002757"/>
                </a:solidFill>
              </a:rPr>
              <a:t> </a:t>
            </a:r>
            <a:r>
              <a:rPr lang="nl-BE" sz="1200" dirty="0" err="1" smtClean="0">
                <a:solidFill>
                  <a:srgbClr val="002757"/>
                </a:solidFill>
              </a:rPr>
              <a:t>developed</a:t>
            </a:r>
            <a:r>
              <a:rPr lang="nl-BE" sz="1200" dirty="0" smtClean="0">
                <a:solidFill>
                  <a:srgbClr val="002757"/>
                </a:solidFill>
              </a:rPr>
              <a:t> </a:t>
            </a:r>
            <a:r>
              <a:rPr lang="nl-BE" sz="1200" dirty="0" err="1" smtClean="0">
                <a:solidFill>
                  <a:srgbClr val="002757"/>
                </a:solidFill>
              </a:rPr>
              <a:t>by</a:t>
            </a:r>
            <a:r>
              <a:rPr lang="nl-BE" sz="1200" dirty="0" smtClean="0">
                <a:solidFill>
                  <a:srgbClr val="002757"/>
                </a:solidFill>
              </a:rPr>
              <a:t> </a:t>
            </a:r>
            <a:r>
              <a:rPr lang="nl-BE" sz="1200" dirty="0" err="1" smtClean="0">
                <a:solidFill>
                  <a:srgbClr val="002757"/>
                </a:solidFill>
              </a:rPr>
              <a:t>the</a:t>
            </a:r>
            <a:r>
              <a:rPr lang="nl-BE" sz="1200" dirty="0" smtClean="0">
                <a:solidFill>
                  <a:srgbClr val="002757"/>
                </a:solidFill>
              </a:rPr>
              <a:t> students.</a:t>
            </a:r>
            <a:endParaRPr lang="nl-BE" sz="1200" baseline="30000" dirty="0">
              <a:solidFill>
                <a:srgbClr val="002757"/>
              </a:solidFill>
            </a:endParaRPr>
          </a:p>
        </p:txBody>
      </p:sp>
      <p:pic>
        <p:nvPicPr>
          <p:cNvPr id="1026" name="Picture 2" descr="https://dsocdn.akamaized.net/Assets/Images_Upload/2018/04/07/beeb5cdc-39da-11e8-8116-7987654e833f.jpg?width=768&amp;format=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16" y="1730403"/>
            <a:ext cx="3166533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err="1" smtClean="0"/>
              <a:t>From</a:t>
            </a:r>
            <a:r>
              <a:rPr lang="nl-BE" sz="4000" dirty="0" smtClean="0"/>
              <a:t> Logo 2 Branding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sz="2000" dirty="0" smtClean="0"/>
              <a:t>A </a:t>
            </a:r>
            <a:r>
              <a:rPr lang="nl-BE" sz="2000" dirty="0" err="1" smtClean="0"/>
              <a:t>challenge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creative</a:t>
            </a:r>
            <a:r>
              <a:rPr lang="nl-BE" sz="2000" dirty="0" smtClean="0"/>
              <a:t> European marketers</a:t>
            </a:r>
            <a:endParaRPr lang="nl-BE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1876778" y="2114278"/>
            <a:ext cx="60267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E00049"/>
                </a:solidFill>
              </a:rPr>
              <a:t>Modules </a:t>
            </a:r>
          </a:p>
          <a:p>
            <a:endParaRPr lang="nl-BE" sz="2000" dirty="0">
              <a:solidFill>
                <a:srgbClr val="E00049"/>
              </a:solidFill>
            </a:endParaRPr>
          </a:p>
          <a:p>
            <a:pPr marL="285750" indent="-285750">
              <a:buClr>
                <a:srgbClr val="E00049"/>
              </a:buClr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rgbClr val="002757"/>
                </a:solidFill>
              </a:rPr>
              <a:t>Market research</a:t>
            </a:r>
          </a:p>
          <a:p>
            <a:pPr marL="285750" indent="-285750">
              <a:buClr>
                <a:srgbClr val="E00049"/>
              </a:buClr>
              <a:buFont typeface="Arial" panose="020B0604020202020204" pitchFamily="34" charset="0"/>
              <a:buChar char="•"/>
            </a:pPr>
            <a:endParaRPr lang="nl-BE" sz="2000" dirty="0">
              <a:solidFill>
                <a:srgbClr val="002757"/>
              </a:solidFill>
            </a:endParaRPr>
          </a:p>
          <a:p>
            <a:pPr marL="285750" indent="-285750">
              <a:buClr>
                <a:srgbClr val="E00049"/>
              </a:buClr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rgbClr val="002757"/>
                </a:solidFill>
              </a:rPr>
              <a:t>Marketing </a:t>
            </a:r>
            <a:r>
              <a:rPr lang="nl-BE" sz="2000" dirty="0" err="1" smtClean="0">
                <a:solidFill>
                  <a:srgbClr val="002757"/>
                </a:solidFill>
              </a:rPr>
              <a:t>communication</a:t>
            </a:r>
            <a:r>
              <a:rPr lang="nl-BE" sz="2000" dirty="0" smtClean="0">
                <a:solidFill>
                  <a:srgbClr val="002757"/>
                </a:solidFill>
              </a:rPr>
              <a:t> </a:t>
            </a:r>
            <a:r>
              <a:rPr lang="nl-BE" sz="2000" dirty="0" err="1" smtClean="0">
                <a:solidFill>
                  <a:srgbClr val="002757"/>
                </a:solidFill>
              </a:rPr>
              <a:t>strategy</a:t>
            </a:r>
            <a:endParaRPr lang="nl-BE" sz="2000" dirty="0" smtClean="0">
              <a:solidFill>
                <a:srgbClr val="002757"/>
              </a:solidFill>
            </a:endParaRPr>
          </a:p>
          <a:p>
            <a:pPr marL="285750" indent="-285750">
              <a:buClr>
                <a:srgbClr val="E00049"/>
              </a:buClr>
              <a:buFont typeface="Arial" panose="020B0604020202020204" pitchFamily="34" charset="0"/>
              <a:buChar char="•"/>
            </a:pPr>
            <a:endParaRPr lang="nl-BE" sz="2000" dirty="0">
              <a:solidFill>
                <a:srgbClr val="002757"/>
              </a:solidFill>
            </a:endParaRPr>
          </a:p>
          <a:p>
            <a:pPr marL="285750" indent="-285750">
              <a:buClr>
                <a:srgbClr val="E00049"/>
              </a:buClr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rgbClr val="002757"/>
                </a:solidFill>
              </a:rPr>
              <a:t>Consumer </a:t>
            </a:r>
            <a:r>
              <a:rPr lang="nl-BE" sz="2000" dirty="0" err="1" smtClean="0">
                <a:solidFill>
                  <a:srgbClr val="002757"/>
                </a:solidFill>
              </a:rPr>
              <a:t>behavior</a:t>
            </a:r>
            <a:endParaRPr lang="nl-BE" sz="2000" dirty="0" smtClean="0">
              <a:solidFill>
                <a:srgbClr val="002757"/>
              </a:solidFill>
            </a:endParaRPr>
          </a:p>
          <a:p>
            <a:pPr marL="285750" indent="-285750">
              <a:buClr>
                <a:srgbClr val="E00049"/>
              </a:buClr>
              <a:buFont typeface="Arial" panose="020B0604020202020204" pitchFamily="34" charset="0"/>
              <a:buChar char="•"/>
            </a:pPr>
            <a:endParaRPr lang="nl-BE" sz="2000" dirty="0">
              <a:solidFill>
                <a:srgbClr val="002757"/>
              </a:solidFill>
            </a:endParaRPr>
          </a:p>
          <a:p>
            <a:pPr marL="285750" indent="-285750">
              <a:buClr>
                <a:srgbClr val="E00049"/>
              </a:buClr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rgbClr val="002757"/>
                </a:solidFill>
              </a:rPr>
              <a:t>Copywriting</a:t>
            </a:r>
          </a:p>
          <a:p>
            <a:pPr marL="285750" indent="-285750">
              <a:buClr>
                <a:srgbClr val="E00049"/>
              </a:buClr>
              <a:buFont typeface="Arial" panose="020B0604020202020204" pitchFamily="34" charset="0"/>
              <a:buChar char="•"/>
            </a:pPr>
            <a:endParaRPr lang="nl-BE" sz="2000" dirty="0" smtClean="0">
              <a:solidFill>
                <a:srgbClr val="002757"/>
              </a:solidFill>
            </a:endParaRPr>
          </a:p>
          <a:p>
            <a:pPr marL="285750" indent="-285750">
              <a:buClr>
                <a:srgbClr val="E00049"/>
              </a:buClr>
              <a:buFont typeface="Arial" panose="020B0604020202020204" pitchFamily="34" charset="0"/>
              <a:buChar char="•"/>
            </a:pPr>
            <a:r>
              <a:rPr lang="nl-BE" sz="2000" dirty="0" err="1" smtClean="0">
                <a:solidFill>
                  <a:srgbClr val="002757"/>
                </a:solidFill>
              </a:rPr>
              <a:t>Graphic</a:t>
            </a:r>
            <a:r>
              <a:rPr lang="nl-BE" sz="2000" dirty="0" smtClean="0">
                <a:solidFill>
                  <a:srgbClr val="002757"/>
                </a:solidFill>
              </a:rPr>
              <a:t> design</a:t>
            </a:r>
          </a:p>
          <a:p>
            <a:pPr marL="285750" indent="-285750">
              <a:buClr>
                <a:srgbClr val="E00049"/>
              </a:buClr>
              <a:buFont typeface="Arial" panose="020B0604020202020204" pitchFamily="34" charset="0"/>
              <a:buChar char="•"/>
            </a:pPr>
            <a:endParaRPr lang="nl-BE" sz="2000" dirty="0">
              <a:solidFill>
                <a:srgbClr val="002757"/>
              </a:solidFill>
            </a:endParaRPr>
          </a:p>
          <a:p>
            <a:pPr marL="285750" indent="-285750">
              <a:buClr>
                <a:srgbClr val="E00049"/>
              </a:buClr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rgbClr val="002757"/>
                </a:solidFill>
              </a:rPr>
              <a:t>Sales </a:t>
            </a:r>
            <a:r>
              <a:rPr lang="nl-BE" sz="2000" dirty="0" err="1" smtClean="0">
                <a:solidFill>
                  <a:srgbClr val="002757"/>
                </a:solidFill>
              </a:rPr>
              <a:t>techniques</a:t>
            </a:r>
            <a:endParaRPr lang="nl-BE" sz="2000" dirty="0" smtClean="0">
              <a:solidFill>
                <a:srgbClr val="002757"/>
              </a:solidFill>
            </a:endParaRPr>
          </a:p>
          <a:p>
            <a:endParaRPr lang="en-GB" sz="2000" dirty="0" smtClean="0">
              <a:solidFill>
                <a:srgbClr val="E00049"/>
              </a:solidFill>
            </a:endParaRPr>
          </a:p>
          <a:p>
            <a:endParaRPr lang="en-GB" sz="1200" dirty="0">
              <a:solidFill>
                <a:srgbClr val="002757"/>
              </a:solidFill>
            </a:endParaRPr>
          </a:p>
        </p:txBody>
      </p:sp>
      <p:pic>
        <p:nvPicPr>
          <p:cNvPr id="2050" name="Picture 2" descr="Afbeeldingsresultaat voor logo cre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77" y="3526367"/>
            <a:ext cx="4032416" cy="27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6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err="1"/>
              <a:t>From</a:t>
            </a:r>
            <a:r>
              <a:rPr lang="nl-BE" sz="4000" dirty="0"/>
              <a:t> Logo 2 Branding</a:t>
            </a:r>
            <a:r>
              <a:rPr lang="nl-BE" dirty="0"/>
              <a:t/>
            </a:r>
            <a:br>
              <a:rPr lang="nl-BE" dirty="0"/>
            </a:br>
            <a:r>
              <a:rPr lang="nl-BE" sz="2000" dirty="0"/>
              <a:t>A </a:t>
            </a:r>
            <a:r>
              <a:rPr lang="nl-BE" sz="2000" dirty="0" err="1"/>
              <a:t>challenge</a:t>
            </a:r>
            <a:r>
              <a:rPr lang="nl-BE" sz="2000" dirty="0"/>
              <a:t> </a:t>
            </a:r>
            <a:r>
              <a:rPr lang="nl-BE" sz="2000" dirty="0" err="1"/>
              <a:t>for</a:t>
            </a:r>
            <a:r>
              <a:rPr lang="nl-BE" sz="2000" dirty="0"/>
              <a:t> </a:t>
            </a:r>
            <a:r>
              <a:rPr lang="nl-BE" sz="2000" dirty="0" err="1"/>
              <a:t>creative</a:t>
            </a:r>
            <a:r>
              <a:rPr lang="nl-BE" sz="2000" dirty="0"/>
              <a:t> European marketers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38160" y="1965959"/>
            <a:ext cx="3686950" cy="3452099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If </a:t>
            </a:r>
            <a:r>
              <a:rPr lang="en-US" sz="2000" dirty="0"/>
              <a:t>you would like to get a taste of last year's edition, have a look </a:t>
            </a:r>
            <a:r>
              <a:rPr lang="en-US" sz="2000" dirty="0" smtClean="0">
                <a:hlinkClick r:id="rId2"/>
              </a:rPr>
              <a:t>here</a:t>
            </a:r>
            <a:endParaRPr lang="nl-BE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78" y="1911094"/>
            <a:ext cx="6142706" cy="34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err="1"/>
              <a:t>From</a:t>
            </a:r>
            <a:r>
              <a:rPr lang="nl-BE" sz="4000" dirty="0"/>
              <a:t> Logo 2 Branding</a:t>
            </a:r>
            <a:r>
              <a:rPr lang="nl-BE" dirty="0"/>
              <a:t/>
            </a:r>
            <a:br>
              <a:rPr lang="nl-BE" dirty="0"/>
            </a:br>
            <a:r>
              <a:rPr lang="nl-BE" sz="2000" dirty="0"/>
              <a:t>A </a:t>
            </a:r>
            <a:r>
              <a:rPr lang="nl-BE" sz="2000" dirty="0" err="1"/>
              <a:t>challenge</a:t>
            </a:r>
            <a:r>
              <a:rPr lang="nl-BE" sz="2000" dirty="0"/>
              <a:t> </a:t>
            </a:r>
            <a:r>
              <a:rPr lang="nl-BE" sz="2000" dirty="0" err="1"/>
              <a:t>for</a:t>
            </a:r>
            <a:r>
              <a:rPr lang="nl-BE" sz="2000" dirty="0"/>
              <a:t> </a:t>
            </a:r>
            <a:r>
              <a:rPr lang="nl-BE" sz="2000" dirty="0" err="1"/>
              <a:t>creative</a:t>
            </a:r>
            <a:r>
              <a:rPr lang="nl-BE" sz="2000" dirty="0"/>
              <a:t> European marketers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57824" y="3667158"/>
            <a:ext cx="6067259" cy="3452099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, all practical information and the registration procedure can </a:t>
            </a:r>
            <a:r>
              <a:rPr lang="en-US" sz="2000" dirty="0"/>
              <a:t>be found </a:t>
            </a:r>
            <a:r>
              <a:rPr lang="en-US" sz="2000" dirty="0" smtClean="0"/>
              <a:t>on </a:t>
            </a:r>
            <a:r>
              <a:rPr lang="en-US" sz="2000" dirty="0" smtClean="0">
                <a:hlinkClick r:id="rId2"/>
              </a:rPr>
              <a:t>our website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51" y="1646238"/>
            <a:ext cx="3120101" cy="4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Our</a:t>
            </a:r>
            <a:r>
              <a:rPr lang="nl-BE" dirty="0" smtClean="0"/>
              <a:t> University College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849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err="1"/>
              <a:t>From</a:t>
            </a:r>
            <a:r>
              <a:rPr lang="nl-BE" sz="4000" dirty="0"/>
              <a:t> Logo 2 Branding</a:t>
            </a:r>
            <a:r>
              <a:rPr lang="nl-BE" dirty="0"/>
              <a:t/>
            </a:r>
            <a:br>
              <a:rPr lang="nl-BE" dirty="0"/>
            </a:br>
            <a:r>
              <a:rPr lang="nl-BE" sz="2000" dirty="0"/>
              <a:t>A </a:t>
            </a:r>
            <a:r>
              <a:rPr lang="nl-BE" sz="2000" dirty="0" err="1"/>
              <a:t>challenge</a:t>
            </a:r>
            <a:r>
              <a:rPr lang="nl-BE" sz="2000" dirty="0"/>
              <a:t> </a:t>
            </a:r>
            <a:r>
              <a:rPr lang="nl-BE" sz="2000" dirty="0" err="1"/>
              <a:t>for</a:t>
            </a:r>
            <a:r>
              <a:rPr lang="nl-BE" sz="2000" dirty="0"/>
              <a:t> </a:t>
            </a:r>
            <a:r>
              <a:rPr lang="nl-BE" sz="2000" dirty="0" err="1"/>
              <a:t>creative</a:t>
            </a:r>
            <a:r>
              <a:rPr lang="nl-BE" sz="2000" dirty="0"/>
              <a:t> European marketers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09176" y="3250453"/>
            <a:ext cx="2606040" cy="2777877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mario.dewolf@ucll.be</a:t>
            </a:r>
          </a:p>
          <a:p>
            <a:pPr marL="0" indent="0">
              <a:buNone/>
            </a:pPr>
            <a:r>
              <a:rPr lang="en-US" sz="2000" dirty="0" smtClean="0"/>
              <a:t>hilde.evers@ucll.be</a:t>
            </a:r>
            <a:endParaRPr lang="en-US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911096"/>
            <a:ext cx="7326255" cy="41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what are you waiting f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" r="2334"/>
          <a:stretch/>
        </p:blipFill>
        <p:spPr bwMode="auto">
          <a:xfrm>
            <a:off x="2766069" y="1353705"/>
            <a:ext cx="3811023" cy="490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876425" y="365125"/>
            <a:ext cx="9948863" cy="1281113"/>
          </a:xfrm>
        </p:spPr>
        <p:txBody>
          <a:bodyPr/>
          <a:lstStyle/>
          <a:p>
            <a:pPr eaLnBrk="1" hangingPunct="1"/>
            <a:r>
              <a:rPr lang="en-US" altLang="nl-BE" sz="4000" dirty="0" smtClean="0"/>
              <a:t>UC Leuven-Limburg 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02" y="1646239"/>
            <a:ext cx="6905801" cy="256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955502" y="4288535"/>
            <a:ext cx="9948862" cy="2418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3524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757"/>
              </a:buClr>
              <a:buFont typeface="Wingdings" charset="2"/>
              <a:buChar char="§"/>
              <a:defRPr sz="24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Moving Minds</a:t>
            </a:r>
            <a:r>
              <a:rPr lang="en-US" sz="2000" dirty="0" smtClean="0"/>
              <a:t>,</a:t>
            </a:r>
          </a:p>
          <a:p>
            <a:pPr marL="0" indent="0">
              <a:buNone/>
            </a:pPr>
            <a:r>
              <a:rPr lang="en-US" sz="2000" dirty="0" smtClean="0"/>
              <a:t>always in movement,</a:t>
            </a:r>
          </a:p>
          <a:p>
            <a:pPr marL="0" indent="0">
              <a:buNone/>
            </a:pPr>
            <a:r>
              <a:rPr lang="en-US" sz="2000" dirty="0" smtClean="0"/>
              <a:t>open in a complex world,</a:t>
            </a:r>
          </a:p>
          <a:p>
            <a:pPr marL="0" indent="0">
              <a:buNone/>
            </a:pPr>
            <a:r>
              <a:rPr lang="en-US" sz="2000" dirty="0" smtClean="0"/>
              <a:t>ready for strong-minded students</a:t>
            </a:r>
          </a:p>
          <a:p>
            <a:pPr marL="0" indent="0">
              <a:buNone/>
            </a:pPr>
            <a:r>
              <a:rPr lang="en-US" sz="2000" dirty="0" smtClean="0"/>
              <a:t>who want to move toward the future together.</a:t>
            </a:r>
          </a:p>
          <a:p>
            <a:endParaRPr lang="nl-NL" dirty="0" smtClean="0">
              <a:hlinkClick r:id="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65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876425" y="365125"/>
            <a:ext cx="9948863" cy="1281113"/>
          </a:xfrm>
        </p:spPr>
        <p:txBody>
          <a:bodyPr/>
          <a:lstStyle/>
          <a:p>
            <a:pPr eaLnBrk="1" hangingPunct="1"/>
            <a:r>
              <a:rPr lang="en-US" altLang="nl-BE" sz="4000" dirty="0" smtClean="0"/>
              <a:t>UC Leuven-Limburg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876425" y="1825625"/>
            <a:ext cx="9948863" cy="4749800"/>
          </a:xfrm>
        </p:spPr>
        <p:txBody>
          <a:bodyPr/>
          <a:lstStyle/>
          <a:p>
            <a:pPr eaLnBrk="1" hangingPunct="1"/>
            <a:r>
              <a:rPr lang="en-US" altLang="nl-BE" sz="2000" dirty="0" smtClean="0"/>
              <a:t>Flanders</a:t>
            </a:r>
            <a:r>
              <a:rPr lang="en-US" altLang="en-US" sz="2000" dirty="0" smtClean="0"/>
              <a:t>’</a:t>
            </a:r>
            <a:r>
              <a:rPr lang="en-US" altLang="nl-BE" sz="2000" dirty="0" smtClean="0"/>
              <a:t> second largest university college</a:t>
            </a:r>
          </a:p>
          <a:p>
            <a:pPr eaLnBrk="1" hangingPunct="1"/>
            <a:r>
              <a:rPr lang="en-US" altLang="nl-BE" sz="2000" dirty="0" smtClean="0"/>
              <a:t>30 higher-education, profession-oriented study </a:t>
            </a:r>
            <a:r>
              <a:rPr lang="en-US" altLang="nl-BE" sz="2000" dirty="0" err="1" smtClean="0"/>
              <a:t>programmes</a:t>
            </a:r>
            <a:endParaRPr lang="en-US" altLang="nl-BE" sz="2000" dirty="0" smtClean="0"/>
          </a:p>
          <a:p>
            <a:pPr eaLnBrk="1" hangingPunct="1"/>
            <a:r>
              <a:rPr lang="en-US" altLang="nl-BE" sz="2000" dirty="0" smtClean="0"/>
              <a:t>15 000 students</a:t>
            </a:r>
          </a:p>
          <a:p>
            <a:pPr eaLnBrk="1" hangingPunct="1"/>
            <a:r>
              <a:rPr lang="en-US" altLang="nl-BE" sz="2000" dirty="0" smtClean="0"/>
              <a:t>10 campuses in the provinces of Flemish-Brabant and Limburg</a:t>
            </a:r>
          </a:p>
          <a:p>
            <a:pPr eaLnBrk="1" hangingPunct="1"/>
            <a:endParaRPr lang="en-US" altLang="nl-BE" dirty="0" smtClean="0"/>
          </a:p>
        </p:txBody>
      </p:sp>
      <p:pic>
        <p:nvPicPr>
          <p:cNvPr id="28676" name="Picture 2" descr="Locaties UC Leuven-Lim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226" y="3635185"/>
            <a:ext cx="5905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4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876425" y="365125"/>
            <a:ext cx="9948863" cy="1281113"/>
          </a:xfrm>
        </p:spPr>
        <p:txBody>
          <a:bodyPr/>
          <a:lstStyle/>
          <a:p>
            <a:pPr eaLnBrk="1" hangingPunct="1"/>
            <a:r>
              <a:rPr lang="en-US" altLang="nl-BE" sz="4000" dirty="0" smtClean="0"/>
              <a:t>UC Leuven-Limburg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876425" y="1825625"/>
            <a:ext cx="9948863" cy="4749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nl-BE" sz="2000" dirty="0" smtClean="0"/>
              <a:t>Professional bachelor </a:t>
            </a:r>
            <a:r>
              <a:rPr lang="en-US" altLang="nl-BE" sz="2000" dirty="0" err="1" smtClean="0"/>
              <a:t>programmes</a:t>
            </a:r>
            <a:r>
              <a:rPr lang="en-US" altLang="nl-BE" sz="2000" dirty="0" smtClean="0"/>
              <a:t> </a:t>
            </a:r>
          </a:p>
          <a:p>
            <a:pPr marL="0" indent="0" eaLnBrk="1" hangingPunct="1">
              <a:buNone/>
            </a:pPr>
            <a:r>
              <a:rPr lang="en-US" altLang="nl-BE" sz="2000" dirty="0" smtClean="0"/>
              <a:t>in </a:t>
            </a:r>
            <a:r>
              <a:rPr lang="en-US" altLang="nl-BE" sz="2000" dirty="0" smtClean="0"/>
              <a:t>5 </a:t>
            </a:r>
            <a:r>
              <a:rPr lang="en-US" altLang="nl-BE" sz="2000" dirty="0" smtClean="0"/>
              <a:t>faculties: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altLang="nl-BE" sz="2000" dirty="0" smtClean="0"/>
          </a:p>
          <a:p>
            <a:pPr marL="357188" lvl="1" indent="-357188" eaLnBrk="1" hangingPunct="1">
              <a:buClr>
                <a:srgbClr val="E00049"/>
              </a:buClr>
              <a:buFont typeface="Arial" panose="020B0604020202020204" pitchFamily="34" charset="0"/>
              <a:buChar char="•"/>
            </a:pPr>
            <a:r>
              <a:rPr lang="en-US" altLang="nl-BE" sz="2000" dirty="0" smtClean="0">
                <a:solidFill>
                  <a:srgbClr val="E00049"/>
                </a:solidFill>
              </a:rPr>
              <a:t>Management </a:t>
            </a:r>
            <a:endParaRPr lang="en-US" altLang="nl-BE" sz="2000" dirty="0" smtClean="0">
              <a:solidFill>
                <a:srgbClr val="E00049"/>
              </a:solidFill>
            </a:endParaRPr>
          </a:p>
          <a:p>
            <a:pPr marL="357188" lvl="1" indent="-357188" eaLnBrk="1" hangingPunct="1">
              <a:buClr>
                <a:srgbClr val="E00049"/>
              </a:buClr>
              <a:buFont typeface="Arial" panose="020B0604020202020204" pitchFamily="34" charset="0"/>
              <a:buChar char="•"/>
            </a:pPr>
            <a:r>
              <a:rPr lang="en-US" altLang="nl-BE" sz="2000" dirty="0"/>
              <a:t>Technology</a:t>
            </a:r>
          </a:p>
          <a:p>
            <a:pPr marL="357188" lvl="1" indent="-357188" eaLnBrk="1" hangingPunct="1">
              <a:buClr>
                <a:srgbClr val="E00049"/>
              </a:buClr>
              <a:buFont typeface="Arial" panose="020B0604020202020204" pitchFamily="34" charset="0"/>
              <a:buChar char="•"/>
            </a:pPr>
            <a:r>
              <a:rPr lang="en-US" altLang="nl-BE" sz="2000" dirty="0" smtClean="0"/>
              <a:t>Teacher Education</a:t>
            </a:r>
          </a:p>
          <a:p>
            <a:pPr marL="357188" lvl="1" indent="-357188" eaLnBrk="1" hangingPunct="1">
              <a:buClr>
                <a:srgbClr val="E00049"/>
              </a:buClr>
              <a:buFont typeface="Arial" panose="020B0604020202020204" pitchFamily="34" charset="0"/>
              <a:buChar char="•"/>
            </a:pPr>
            <a:r>
              <a:rPr lang="en-US" altLang="nl-BE" sz="2000" dirty="0" smtClean="0"/>
              <a:t>Health</a:t>
            </a:r>
          </a:p>
          <a:p>
            <a:pPr marL="357188" lvl="1" indent="-357188" eaLnBrk="1" hangingPunct="1">
              <a:buClr>
                <a:srgbClr val="E00049"/>
              </a:buClr>
              <a:buFont typeface="Arial" panose="020B0604020202020204" pitchFamily="34" charset="0"/>
              <a:buChar char="•"/>
            </a:pPr>
            <a:r>
              <a:rPr lang="en-US" altLang="nl-BE" sz="2000" dirty="0" smtClean="0"/>
              <a:t>Welfare</a:t>
            </a:r>
            <a:endParaRPr lang="en-US" altLang="nl-BE" sz="2000" dirty="0" smtClean="0"/>
          </a:p>
          <a:p>
            <a:pPr eaLnBrk="1" hangingPunct="1"/>
            <a:endParaRPr lang="en-US" altLang="nl-BE" dirty="0" smtClean="0"/>
          </a:p>
        </p:txBody>
      </p:sp>
      <p:pic>
        <p:nvPicPr>
          <p:cNvPr id="29700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203" y="1825625"/>
            <a:ext cx="4454525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2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1876425" y="365125"/>
            <a:ext cx="9948863" cy="1281113"/>
          </a:xfrm>
        </p:spPr>
        <p:txBody>
          <a:bodyPr/>
          <a:lstStyle/>
          <a:p>
            <a:r>
              <a:rPr lang="nl-BE" altLang="nl-BE" sz="4000" dirty="0" smtClean="0"/>
              <a:t>Management</a:t>
            </a:r>
            <a:r>
              <a:rPr lang="nl-BE" altLang="nl-BE" sz="4000" dirty="0" smtClean="0"/>
              <a:t/>
            </a:r>
            <a:br>
              <a:rPr lang="nl-BE" altLang="nl-BE" sz="4000" dirty="0" smtClean="0"/>
            </a:br>
            <a:r>
              <a:rPr lang="nl-BE" altLang="nl-BE" sz="2000" dirty="0" smtClean="0"/>
              <a:t>Campus Proximus - Leuven</a:t>
            </a:r>
          </a:p>
        </p:txBody>
      </p:sp>
      <p:pic>
        <p:nvPicPr>
          <p:cNvPr id="30723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7709" y="1802397"/>
            <a:ext cx="4322507" cy="2881373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473952" y="1720102"/>
            <a:ext cx="5262766" cy="5121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3524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757"/>
              </a:buClr>
              <a:buFont typeface="Wingdings" charset="2"/>
              <a:buChar char="§"/>
              <a:defRPr sz="24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nl-BE" sz="2000" dirty="0" smtClean="0">
                <a:ea typeface="ＭＳ Ｐゴシック" pitchFamily="34" charset="-128"/>
              </a:rPr>
              <a:t>Bachelor of Business Management</a:t>
            </a:r>
          </a:p>
          <a:p>
            <a:pPr>
              <a:spcBef>
                <a:spcPct val="20000"/>
              </a:spcBef>
            </a:pPr>
            <a:r>
              <a:rPr lang="nl-BE" sz="2000" dirty="0" smtClean="0">
                <a:ea typeface="ＭＳ Ｐゴシック" pitchFamily="34" charset="-128"/>
              </a:rPr>
              <a:t>Accountancy </a:t>
            </a:r>
            <a:r>
              <a:rPr lang="nl-BE" sz="2000" dirty="0" err="1" smtClean="0">
                <a:ea typeface="ＭＳ Ｐゴシック" pitchFamily="34" charset="-128"/>
              </a:rPr>
              <a:t>and</a:t>
            </a:r>
            <a:r>
              <a:rPr lang="nl-BE" sz="2000" dirty="0" smtClean="0">
                <a:ea typeface="ＭＳ Ｐゴシック" pitchFamily="34" charset="-128"/>
              </a:rPr>
              <a:t> </a:t>
            </a:r>
            <a:r>
              <a:rPr lang="nl-BE" sz="2000" dirty="0" err="1" smtClean="0">
                <a:ea typeface="ＭＳ Ｐゴシック" pitchFamily="34" charset="-128"/>
              </a:rPr>
              <a:t>Taxation</a:t>
            </a:r>
            <a:endParaRPr lang="nl-BE" sz="2000" dirty="0" smtClean="0"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r>
              <a:rPr lang="nl-BE" sz="2000" dirty="0" smtClean="0">
                <a:ea typeface="ＭＳ Ｐゴシック" pitchFamily="34" charset="-128"/>
              </a:rPr>
              <a:t>Finance </a:t>
            </a:r>
            <a:r>
              <a:rPr lang="nl-BE" sz="2000" dirty="0" err="1" smtClean="0">
                <a:ea typeface="ＭＳ Ｐゴシック" pitchFamily="34" charset="-128"/>
              </a:rPr>
              <a:t>and</a:t>
            </a:r>
            <a:r>
              <a:rPr lang="nl-BE" sz="2000" dirty="0" smtClean="0">
                <a:ea typeface="ＭＳ Ｐゴシック" pitchFamily="34" charset="-128"/>
              </a:rPr>
              <a:t> Insurance</a:t>
            </a:r>
          </a:p>
          <a:p>
            <a:pPr>
              <a:spcBef>
                <a:spcPct val="20000"/>
              </a:spcBef>
            </a:pPr>
            <a:r>
              <a:rPr lang="nl-BE" sz="2000" dirty="0" smtClean="0">
                <a:solidFill>
                  <a:srgbClr val="E00049"/>
                </a:solidFill>
                <a:ea typeface="ＭＳ Ｐゴシック" pitchFamily="34" charset="-128"/>
              </a:rPr>
              <a:t>Marketing</a:t>
            </a:r>
          </a:p>
          <a:p>
            <a:pPr>
              <a:spcBef>
                <a:spcPct val="20000"/>
              </a:spcBef>
            </a:pPr>
            <a:r>
              <a:rPr lang="nl-BE" sz="2000" dirty="0" err="1" smtClean="0">
                <a:ea typeface="ＭＳ Ｐゴシック" pitchFamily="34" charset="-128"/>
              </a:rPr>
              <a:t>Law</a:t>
            </a:r>
            <a:endParaRPr lang="nl-BE" sz="2000" dirty="0" smtClean="0"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r>
              <a:rPr lang="nl-BE" sz="2000" dirty="0" smtClean="0">
                <a:ea typeface="ＭＳ Ｐゴシック" pitchFamily="34" charset="-128"/>
              </a:rPr>
              <a:t>Small Business Management</a:t>
            </a:r>
          </a:p>
          <a:p>
            <a:pPr>
              <a:spcBef>
                <a:spcPct val="20000"/>
              </a:spcBef>
            </a:pPr>
            <a:endParaRPr lang="nl-BE" sz="2000" dirty="0" smtClean="0">
              <a:ea typeface="ＭＳ Ｐゴシック" pitchFamily="34" charset="-128"/>
            </a:endParaRPr>
          </a:p>
          <a:p>
            <a:pPr marL="0" inden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nl-BE" sz="2000" dirty="0" smtClean="0">
                <a:ea typeface="ＭＳ Ｐゴシック" pitchFamily="34" charset="-128"/>
              </a:rPr>
              <a:t>Bachelor of Office Management</a:t>
            </a:r>
          </a:p>
          <a:p>
            <a:pPr marL="0" indent="0">
              <a:spcBef>
                <a:spcPct val="20000"/>
              </a:spcBef>
              <a:buFont typeface="Arial" panose="020B0604020202020204" pitchFamily="34" charset="0"/>
              <a:buNone/>
            </a:pPr>
            <a:endParaRPr lang="nl-BE" sz="2000" dirty="0" smtClean="0"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endParaRPr lang="nl-BE" dirty="0" smtClean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endParaRPr lang="nl-BE" sz="2800" dirty="0" smtClean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endParaRPr lang="nl-BE" sz="2800" dirty="0" smtClean="0">
              <a:ea typeface="ＭＳ Ｐゴシック" pitchFamily="34" charset="-128"/>
            </a:endParaRP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64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4000" dirty="0" smtClean="0"/>
              <a:t>Management</a:t>
            </a:r>
            <a:r>
              <a:rPr lang="nl-BE" altLang="nl-BE" dirty="0"/>
              <a:t/>
            </a:r>
            <a:br>
              <a:rPr lang="nl-BE" altLang="nl-BE" dirty="0"/>
            </a:br>
            <a:r>
              <a:rPr lang="nl-BE" altLang="nl-BE" sz="2000" dirty="0"/>
              <a:t>Campus Proximus - Leuven</a:t>
            </a:r>
            <a:endParaRPr lang="nl-BE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23760" y="1842846"/>
            <a:ext cx="10074687" cy="5121446"/>
          </a:xfrm>
        </p:spPr>
        <p:txBody>
          <a:bodyPr/>
          <a:lstStyle/>
          <a:p>
            <a:pPr>
              <a:spcBef>
                <a:spcPct val="20000"/>
              </a:spcBef>
              <a:buNone/>
            </a:pPr>
            <a:r>
              <a:rPr lang="nl-BE" sz="2000" dirty="0" smtClean="0">
                <a:ea typeface="ＭＳ Ｐゴシック" pitchFamily="34" charset="-128"/>
              </a:rPr>
              <a:t>Post-</a:t>
            </a:r>
            <a:r>
              <a:rPr lang="nl-BE" sz="2000" dirty="0" err="1" smtClean="0">
                <a:ea typeface="ＭＳ Ｐゴシック" pitchFamily="34" charset="-128"/>
              </a:rPr>
              <a:t>initial</a:t>
            </a:r>
            <a:r>
              <a:rPr lang="nl-BE" sz="2000" dirty="0" smtClean="0">
                <a:ea typeface="ＭＳ Ｐゴシック" pitchFamily="34" charset="-128"/>
              </a:rPr>
              <a:t> Bachelor: Bachelor of Advanced Business Management</a:t>
            </a:r>
          </a:p>
          <a:p>
            <a:pPr>
              <a:spcBef>
                <a:spcPct val="20000"/>
              </a:spcBef>
              <a:buNone/>
            </a:pPr>
            <a:endParaRPr lang="nl-BE" sz="2000" dirty="0" smtClean="0"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r>
              <a:rPr lang="nl-BE" sz="2000" dirty="0" smtClean="0">
                <a:ea typeface="ＭＳ Ｐゴシック" pitchFamily="34" charset="-128"/>
              </a:rPr>
              <a:t>Track International Business Management (in English)</a:t>
            </a:r>
          </a:p>
          <a:p>
            <a:pPr>
              <a:spcBef>
                <a:spcPct val="20000"/>
              </a:spcBef>
            </a:pPr>
            <a:r>
              <a:rPr lang="nl-BE" sz="2000" dirty="0" smtClean="0">
                <a:ea typeface="ＭＳ Ｐゴシック" pitchFamily="34" charset="-128"/>
              </a:rPr>
              <a:t>Track </a:t>
            </a:r>
            <a:r>
              <a:rPr lang="nl-BE" sz="2000" dirty="0" smtClean="0">
                <a:ea typeface="ＭＳ Ｐゴシック" pitchFamily="34" charset="-128"/>
              </a:rPr>
              <a:t>Management &amp; </a:t>
            </a:r>
            <a:r>
              <a:rPr lang="nl-BE" sz="2000" dirty="0" err="1" smtClean="0">
                <a:ea typeface="ＭＳ Ｐゴシック" pitchFamily="34" charset="-128"/>
              </a:rPr>
              <a:t>Entrepreneurship</a:t>
            </a:r>
            <a:endParaRPr lang="nl-BE" sz="2000" dirty="0" smtClean="0"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r>
              <a:rPr lang="nl-BE" sz="2000" dirty="0" smtClean="0">
                <a:ea typeface="ＭＳ Ｐゴシック" pitchFamily="34" charset="-128"/>
              </a:rPr>
              <a:t>Track Culture Management</a:t>
            </a:r>
          </a:p>
          <a:p>
            <a:pPr>
              <a:spcBef>
                <a:spcPct val="20000"/>
              </a:spcBef>
            </a:pPr>
            <a:r>
              <a:rPr lang="nl-BE" sz="2000" dirty="0" smtClean="0">
                <a:ea typeface="ＭＳ Ｐゴシック" pitchFamily="34" charset="-128"/>
              </a:rPr>
              <a:t>Track Human Resources Management</a:t>
            </a:r>
          </a:p>
          <a:p>
            <a:pPr>
              <a:spcBef>
                <a:spcPct val="20000"/>
              </a:spcBef>
            </a:pPr>
            <a:r>
              <a:rPr lang="nl-BE" sz="2000" dirty="0" smtClean="0">
                <a:ea typeface="ＭＳ Ｐゴシック" pitchFamily="34" charset="-128"/>
              </a:rPr>
              <a:t>Track International </a:t>
            </a:r>
            <a:r>
              <a:rPr lang="nl-BE" sz="2000" dirty="0" err="1" smtClean="0">
                <a:ea typeface="ＭＳ Ｐゴシック" pitchFamily="34" charset="-128"/>
              </a:rPr>
              <a:t>Law</a:t>
            </a:r>
            <a:endParaRPr lang="nl-BE" sz="2000" dirty="0" smtClean="0"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r>
              <a:rPr lang="nl-BE" sz="2000" dirty="0" smtClean="0">
                <a:ea typeface="ＭＳ Ｐゴシック" pitchFamily="34" charset="-128"/>
              </a:rPr>
              <a:t>Track </a:t>
            </a:r>
            <a:r>
              <a:rPr lang="nl-BE" sz="2000" dirty="0" smtClean="0">
                <a:ea typeface="ＭＳ Ｐゴシック" pitchFamily="34" charset="-128"/>
              </a:rPr>
              <a:t>Digital Marketing &amp; </a:t>
            </a:r>
            <a:r>
              <a:rPr lang="nl-BE" sz="2000" dirty="0" smtClean="0">
                <a:ea typeface="ＭＳ Ｐゴシック" pitchFamily="34" charset="-128"/>
              </a:rPr>
              <a:t>Communication</a:t>
            </a:r>
          </a:p>
          <a:p>
            <a:pPr>
              <a:spcBef>
                <a:spcPct val="20000"/>
              </a:spcBef>
            </a:pPr>
            <a:r>
              <a:rPr lang="nl-BE" sz="2000" dirty="0" smtClean="0">
                <a:ea typeface="ＭＳ Ｐゴシック" pitchFamily="34" charset="-128"/>
              </a:rPr>
              <a:t>Track Sport Management</a:t>
            </a:r>
          </a:p>
          <a:p>
            <a:pPr>
              <a:spcBef>
                <a:spcPct val="20000"/>
              </a:spcBef>
            </a:pPr>
            <a:r>
              <a:rPr lang="nl-BE" sz="2000" dirty="0" smtClean="0">
                <a:ea typeface="ＭＳ Ｐゴシック" pitchFamily="34" charset="-128"/>
              </a:rPr>
              <a:t>Track Supply Chain </a:t>
            </a:r>
            <a:r>
              <a:rPr lang="nl-BE" sz="2000" dirty="0" smtClean="0">
                <a:ea typeface="ＭＳ Ｐゴシック" pitchFamily="34" charset="-128"/>
              </a:rPr>
              <a:t>Management</a:t>
            </a:r>
            <a:endParaRPr lang="nl-BE" sz="2000" dirty="0" smtClean="0"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endParaRPr lang="nl-BE" sz="2400" dirty="0">
              <a:ea typeface="ＭＳ Ｐゴシック" pitchFamily="34" charset="-128"/>
            </a:endParaRPr>
          </a:p>
        </p:txBody>
      </p:sp>
      <p:pic>
        <p:nvPicPr>
          <p:cNvPr id="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110" y="3069281"/>
            <a:ext cx="4320000" cy="288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2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4000" dirty="0" smtClean="0"/>
              <a:t>Management</a:t>
            </a:r>
            <a:r>
              <a:rPr lang="nl-BE" altLang="nl-BE" dirty="0"/>
              <a:t/>
            </a:r>
            <a:br>
              <a:rPr lang="nl-BE" altLang="nl-BE" dirty="0"/>
            </a:br>
            <a:r>
              <a:rPr lang="nl-BE" altLang="nl-BE" sz="2000" dirty="0"/>
              <a:t>Campus Proximus - Leuven</a:t>
            </a:r>
            <a:endParaRPr lang="nl-BE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2130552"/>
            <a:ext cx="9948333" cy="4445225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>
                <a:solidFill>
                  <a:srgbClr val="E00049"/>
                </a:solidFill>
              </a:rPr>
              <a:t>International environment – </a:t>
            </a:r>
            <a:r>
              <a:rPr lang="nl-BE" dirty="0" err="1" smtClean="0">
                <a:solidFill>
                  <a:srgbClr val="E00049"/>
                </a:solidFill>
              </a:rPr>
              <a:t>Programmes</a:t>
            </a:r>
            <a:r>
              <a:rPr lang="nl-BE" dirty="0" smtClean="0">
                <a:solidFill>
                  <a:srgbClr val="E00049"/>
                </a:solidFill>
              </a:rPr>
              <a:t> in English</a:t>
            </a:r>
          </a:p>
          <a:p>
            <a:pPr marL="0" indent="0">
              <a:buNone/>
            </a:pPr>
            <a:endParaRPr lang="nl-BE" sz="2000" dirty="0" smtClean="0"/>
          </a:p>
          <a:p>
            <a:pPr>
              <a:spcAft>
                <a:spcPts val="600"/>
              </a:spcAft>
            </a:pPr>
            <a:r>
              <a:rPr lang="nl-BE" sz="2000" dirty="0" smtClean="0"/>
              <a:t>Exchange </a:t>
            </a:r>
            <a:r>
              <a:rPr lang="nl-BE" sz="2000" dirty="0" err="1" smtClean="0"/>
              <a:t>students</a:t>
            </a:r>
            <a:endParaRPr lang="nl-BE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Bachelor </a:t>
            </a:r>
            <a:r>
              <a:rPr lang="en-US" sz="2000" dirty="0"/>
              <a:t>in Business </a:t>
            </a:r>
            <a:r>
              <a:rPr lang="en-US" sz="2000" dirty="0" smtClean="0"/>
              <a:t>Management - Marketing </a:t>
            </a:r>
            <a:r>
              <a:rPr lang="en-US" sz="2000" dirty="0"/>
              <a:t>across Europe (BME</a:t>
            </a:r>
            <a:r>
              <a:rPr lang="en-US" sz="20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nl-BE" sz="2000" dirty="0" smtClean="0"/>
              <a:t>Bachelor </a:t>
            </a:r>
            <a:r>
              <a:rPr lang="nl-BE" sz="2000" dirty="0"/>
              <a:t>Business Management Marketing (BBM</a:t>
            </a:r>
            <a:r>
              <a:rPr lang="nl-BE" sz="20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nl-BE" sz="2000" dirty="0" smtClean="0"/>
              <a:t>Post-</a:t>
            </a:r>
            <a:r>
              <a:rPr lang="nl-BE" sz="2000" dirty="0" err="1" smtClean="0"/>
              <a:t>initial</a:t>
            </a:r>
            <a:r>
              <a:rPr lang="nl-BE" sz="2000" dirty="0" smtClean="0"/>
              <a:t> Bachelor International Business Management</a:t>
            </a:r>
          </a:p>
          <a:p>
            <a:endParaRPr lang="nl-BE" dirty="0"/>
          </a:p>
          <a:p>
            <a:endParaRPr lang="nl-BE" dirty="0"/>
          </a:p>
          <a:p>
            <a:pPr marL="457200" lvl="1" indent="0">
              <a:spcBef>
                <a:spcPct val="20000"/>
              </a:spcBef>
              <a:buNone/>
            </a:pPr>
            <a:endParaRPr lang="nl-BE" dirty="0" smtClean="0">
              <a:ea typeface="ＭＳ Ｐゴシック" pitchFamily="34" charset="-128"/>
            </a:endParaRPr>
          </a:p>
          <a:p>
            <a:pPr lvl="1">
              <a:spcBef>
                <a:spcPct val="20000"/>
              </a:spcBef>
            </a:pPr>
            <a:endParaRPr lang="nl-BE" dirty="0">
              <a:ea typeface="ＭＳ Ｐゴシック" pitchFamily="34" charset="-128"/>
            </a:endParaRPr>
          </a:p>
          <a:p>
            <a:pPr marL="457200" lvl="1" indent="0">
              <a:spcBef>
                <a:spcPct val="20000"/>
              </a:spcBef>
              <a:buNone/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91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4000" dirty="0" smtClean="0"/>
              <a:t>Management</a:t>
            </a:r>
            <a:r>
              <a:rPr lang="nl-BE" altLang="nl-BE" dirty="0"/>
              <a:t/>
            </a:r>
            <a:br>
              <a:rPr lang="nl-BE" altLang="nl-BE" dirty="0"/>
            </a:br>
            <a:r>
              <a:rPr lang="nl-BE" altLang="nl-BE" sz="2000" dirty="0"/>
              <a:t>Campus Proximus - Leuven</a:t>
            </a:r>
            <a:endParaRPr lang="nl-BE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2112264"/>
            <a:ext cx="9948333" cy="4463513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>
                <a:solidFill>
                  <a:srgbClr val="E00049"/>
                </a:solidFill>
              </a:rPr>
              <a:t>Exchange </a:t>
            </a:r>
            <a:r>
              <a:rPr lang="nl-BE" dirty="0" err="1" smtClean="0">
                <a:solidFill>
                  <a:srgbClr val="E00049"/>
                </a:solidFill>
              </a:rPr>
              <a:t>students</a:t>
            </a:r>
            <a:endParaRPr lang="nl-BE" dirty="0" smtClean="0">
              <a:solidFill>
                <a:srgbClr val="E00049"/>
              </a:solidFill>
            </a:endParaRPr>
          </a:p>
          <a:p>
            <a:pPr marL="0" indent="0">
              <a:buNone/>
            </a:pPr>
            <a:endParaRPr lang="nl-BE" sz="2000" dirty="0" smtClean="0"/>
          </a:p>
          <a:p>
            <a:pPr>
              <a:spcAft>
                <a:spcPts val="600"/>
              </a:spcAft>
            </a:pPr>
            <a:r>
              <a:rPr lang="nl-BE" sz="2000" b="1" dirty="0" err="1" smtClean="0"/>
              <a:t>Fall</a:t>
            </a:r>
            <a:r>
              <a:rPr lang="nl-BE" sz="2000" b="1" dirty="0" smtClean="0"/>
              <a:t> </a:t>
            </a:r>
            <a:r>
              <a:rPr lang="nl-BE" sz="2000" b="1" dirty="0"/>
              <a:t>semester</a:t>
            </a:r>
            <a:r>
              <a:rPr lang="nl-BE" sz="2000" dirty="0"/>
              <a:t>: </a:t>
            </a:r>
            <a:r>
              <a:rPr lang="nl-BE" sz="2000" dirty="0" err="1" smtClean="0"/>
              <a:t>wide</a:t>
            </a:r>
            <a:r>
              <a:rPr lang="nl-BE" sz="2000" dirty="0" smtClean="0"/>
              <a:t> range of marketing-</a:t>
            </a:r>
            <a:r>
              <a:rPr lang="nl-BE" sz="2000" dirty="0" err="1" smtClean="0"/>
              <a:t>oriented</a:t>
            </a:r>
            <a:r>
              <a:rPr lang="nl-BE" sz="2000" dirty="0" smtClean="0"/>
              <a:t> </a:t>
            </a:r>
            <a:r>
              <a:rPr lang="nl-BE" sz="2000" dirty="0"/>
              <a:t>courses</a:t>
            </a:r>
          </a:p>
          <a:p>
            <a:pPr>
              <a:spcAft>
                <a:spcPts val="600"/>
              </a:spcAft>
            </a:pPr>
            <a:r>
              <a:rPr lang="nl-BE" sz="2000" b="1" dirty="0" smtClean="0"/>
              <a:t>Spring </a:t>
            </a:r>
            <a:r>
              <a:rPr lang="nl-BE" sz="2000" b="1" dirty="0"/>
              <a:t>semester</a:t>
            </a:r>
            <a:r>
              <a:rPr lang="nl-BE" sz="2000" dirty="0"/>
              <a:t>: </a:t>
            </a:r>
            <a:r>
              <a:rPr lang="nl-BE" sz="2000" dirty="0" err="1" smtClean="0"/>
              <a:t>wide</a:t>
            </a:r>
            <a:r>
              <a:rPr lang="nl-BE" sz="2000" dirty="0" smtClean="0"/>
              <a:t> range of courses </a:t>
            </a:r>
            <a:r>
              <a:rPr lang="nl-BE" sz="2000" dirty="0"/>
              <a:t>on marketing, </a:t>
            </a:r>
            <a:r>
              <a:rPr lang="nl-BE" sz="2000" dirty="0" err="1" smtClean="0"/>
              <a:t>communication</a:t>
            </a:r>
            <a:r>
              <a:rPr lang="nl-BE" sz="2000" dirty="0"/>
              <a:t>, </a:t>
            </a:r>
            <a:r>
              <a:rPr lang="nl-BE" sz="2000" dirty="0" err="1"/>
              <a:t>finance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law</a:t>
            </a:r>
            <a:r>
              <a:rPr lang="nl-BE" sz="2000" dirty="0"/>
              <a:t> </a:t>
            </a:r>
            <a:r>
              <a:rPr lang="nl-BE" sz="2000" dirty="0" smtClean="0"/>
              <a:t>topics</a:t>
            </a:r>
          </a:p>
          <a:p>
            <a:pPr marL="0" indent="0">
              <a:spcAft>
                <a:spcPts val="600"/>
              </a:spcAft>
              <a:buNone/>
            </a:pPr>
            <a:endParaRPr lang="nl-BE" sz="2000" dirty="0"/>
          </a:p>
          <a:p>
            <a:pPr>
              <a:spcAft>
                <a:spcPts val="600"/>
              </a:spcAft>
            </a:pPr>
            <a:r>
              <a:rPr lang="nl-BE" sz="2000" dirty="0" smtClean="0"/>
              <a:t>www.ucll.be/international/exchange-programmes</a:t>
            </a:r>
            <a:endParaRPr lang="nl-N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pPr marL="457200" lvl="1" indent="0">
              <a:spcBef>
                <a:spcPct val="20000"/>
              </a:spcBef>
              <a:buNone/>
            </a:pPr>
            <a:endParaRPr lang="nl-BE" dirty="0" smtClean="0">
              <a:ea typeface="ＭＳ Ｐゴシック" pitchFamily="34" charset="-128"/>
            </a:endParaRPr>
          </a:p>
          <a:p>
            <a:pPr lvl="1">
              <a:spcBef>
                <a:spcPct val="20000"/>
              </a:spcBef>
            </a:pPr>
            <a:endParaRPr lang="nl-BE" dirty="0">
              <a:ea typeface="ＭＳ Ｐゴシック" pitchFamily="34" charset="-128"/>
            </a:endParaRPr>
          </a:p>
          <a:p>
            <a:pPr marL="457200" lvl="1" indent="0">
              <a:spcBef>
                <a:spcPct val="20000"/>
              </a:spcBef>
              <a:buNone/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86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af826d1fcece2ad7246c16c738ccd5243bdd87a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H -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632_00018418_UCLL_PPT_Sjabloonv8.potx" id="{6A28758C-7AEE-4EB9-B345-31A973BF1F30}" vid="{428C328C-271A-4178-AD6C-74556DE0366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UCLL Powerpoint</Template>
  <TotalTime>150</TotalTime>
  <Words>449</Words>
  <Application>Microsoft Office PowerPoint</Application>
  <PresentationFormat>Widescreen</PresentationFormat>
  <Paragraphs>146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Tahoma</vt:lpstr>
      <vt:lpstr>Wingdings</vt:lpstr>
      <vt:lpstr>Kantoorthema</vt:lpstr>
      <vt:lpstr>International Marketing Week 17th edition 31 March – 5 April 2019 </vt:lpstr>
      <vt:lpstr>Our University College </vt:lpstr>
      <vt:lpstr>UC Leuven-Limburg </vt:lpstr>
      <vt:lpstr>UC Leuven-Limburg</vt:lpstr>
      <vt:lpstr>UC Leuven-Limburg</vt:lpstr>
      <vt:lpstr>Management Campus Proximus - Leuven</vt:lpstr>
      <vt:lpstr>Management Campus Proximus - Leuven</vt:lpstr>
      <vt:lpstr>Management Campus Proximus - Leuven</vt:lpstr>
      <vt:lpstr>Management Campus Proximus - Leuven</vt:lpstr>
      <vt:lpstr>We are in Leuven, the student city</vt:lpstr>
      <vt:lpstr>Leuven…</vt:lpstr>
      <vt:lpstr>Leuven…</vt:lpstr>
      <vt:lpstr>Leuven…</vt:lpstr>
      <vt:lpstr>Our International Marketing Week</vt:lpstr>
      <vt:lpstr>From Logo 2 Branding A challenge for creative European marketers</vt:lpstr>
      <vt:lpstr>From Logo 2 Branding A challenge for creative European marketers</vt:lpstr>
      <vt:lpstr>From Logo 2 Branding A challenge for creative European marketers</vt:lpstr>
      <vt:lpstr>From Logo 2 Branding A challenge for creative European marketers</vt:lpstr>
      <vt:lpstr>From Logo 2 Branding A challenge for creative European marketers</vt:lpstr>
      <vt:lpstr>From Logo 2 Branding A challenge for creative European marketers</vt:lpstr>
      <vt:lpstr>PowerPoint Presentation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Marketing Week 16th edition</dc:title>
  <dc:creator>Mario De Wolf</dc:creator>
  <cp:lastModifiedBy>Hilde Evers</cp:lastModifiedBy>
  <cp:revision>26</cp:revision>
  <dcterms:created xsi:type="dcterms:W3CDTF">2017-09-28T11:32:16Z</dcterms:created>
  <dcterms:modified xsi:type="dcterms:W3CDTF">2018-10-01T11:23:54Z</dcterms:modified>
</cp:coreProperties>
</file>