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6"/>
  </p:notesMasterIdLst>
  <p:sldIdLst>
    <p:sldId id="314" r:id="rId2"/>
    <p:sldId id="315" r:id="rId3"/>
    <p:sldId id="316" r:id="rId4"/>
    <p:sldId id="317" r:id="rId5"/>
    <p:sldId id="327" r:id="rId6"/>
    <p:sldId id="328" r:id="rId7"/>
    <p:sldId id="318" r:id="rId8"/>
    <p:sldId id="319" r:id="rId9"/>
    <p:sldId id="321" r:id="rId10"/>
    <p:sldId id="322" r:id="rId11"/>
    <p:sldId id="324" r:id="rId12"/>
    <p:sldId id="325" r:id="rId13"/>
    <p:sldId id="326" r:id="rId14"/>
    <p:sldId id="32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781C"/>
    <a:srgbClr val="DD750C"/>
    <a:srgbClr val="2E2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2" autoAdjust="0"/>
    <p:restoredTop sz="94660"/>
  </p:normalViewPr>
  <p:slideViewPr>
    <p:cSldViewPr>
      <p:cViewPr varScale="1">
        <p:scale>
          <a:sx n="65" d="100"/>
          <a:sy n="65" d="100"/>
        </p:scale>
        <p:origin x="1364"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72E99-5779-4D5F-BD65-AE3C058D9D09}" type="datetimeFigureOut">
              <a:rPr lang="en-GB" smtClean="0"/>
              <a:t>21/09/2018</a:t>
            </a:fld>
            <a:endParaRPr lang="en-GB"/>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A56181-73FB-43A7-8113-4B128EDD394F}" type="slidenum">
              <a:rPr lang="en-GB" smtClean="0"/>
              <a:t>‹nr.›</a:t>
            </a:fld>
            <a:endParaRPr lang="en-GB"/>
          </a:p>
        </p:txBody>
      </p:sp>
    </p:spTree>
    <p:extLst>
      <p:ext uri="{BB962C8B-B14F-4D97-AF65-F5344CB8AC3E}">
        <p14:creationId xmlns:p14="http://schemas.microsoft.com/office/powerpoint/2010/main" val="2669343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da-DK" smtClean="0"/>
              <a:t>Klik for at redigere i master</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da-DK" smtClean="0"/>
              <a:t>Klik for at redigere undertiteltypografien i masteren</a:t>
            </a:r>
            <a:endParaRPr lang="en-US" dirty="0"/>
          </a:p>
        </p:txBody>
      </p:sp>
      <p:sp>
        <p:nvSpPr>
          <p:cNvPr id="4" name="Date Placeholder 3"/>
          <p:cNvSpPr>
            <a:spLocks noGrp="1"/>
          </p:cNvSpPr>
          <p:nvPr>
            <p:ph type="dt" sz="half" idx="10"/>
          </p:nvPr>
        </p:nvSpPr>
        <p:spPr/>
        <p:txBody>
          <a:bodyPr/>
          <a:lstStyle/>
          <a:p>
            <a:fld id="{EE1FAAE5-E983-4DF8-8CD8-919B35E14566}" type="datetime1">
              <a:rPr lang="en-GB" smtClean="0"/>
              <a:t>21/09/2018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EC23AF-A28D-4DB3-B21C-D4B59C206317}" type="slidenum">
              <a:rPr lang="en-GB" smtClean="0"/>
              <a:t>‹nr.›</a:t>
            </a:fld>
            <a:endParaRPr lang="en-GB"/>
          </a:p>
        </p:txBody>
      </p:sp>
    </p:spTree>
    <p:extLst>
      <p:ext uri="{BB962C8B-B14F-4D97-AF65-F5344CB8AC3E}">
        <p14:creationId xmlns:p14="http://schemas.microsoft.com/office/powerpoint/2010/main" val="394447986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3" name="Vertical Text Placeholder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EE1FAAE5-E983-4DF8-8CD8-919B35E14566}" type="datetime1">
              <a:rPr lang="en-GB" smtClean="0"/>
              <a:t>21/09/2018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EC23AF-A28D-4DB3-B21C-D4B59C206317}" type="slidenum">
              <a:rPr lang="en-GB" smtClean="0"/>
              <a:t>‹nr.›</a:t>
            </a:fld>
            <a:endParaRPr lang="en-GB"/>
          </a:p>
        </p:txBody>
      </p:sp>
    </p:spTree>
    <p:extLst>
      <p:ext uri="{BB962C8B-B14F-4D97-AF65-F5344CB8AC3E}">
        <p14:creationId xmlns:p14="http://schemas.microsoft.com/office/powerpoint/2010/main" val="84772918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da-DK" smtClean="0"/>
              <a:t>Klik for at redigere i master</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Date Placeholder 3"/>
          <p:cNvSpPr>
            <a:spLocks noGrp="1"/>
          </p:cNvSpPr>
          <p:nvPr>
            <p:ph type="dt" sz="half" idx="10"/>
          </p:nvPr>
        </p:nvSpPr>
        <p:spPr/>
        <p:txBody>
          <a:bodyPr/>
          <a:lstStyle/>
          <a:p>
            <a:fld id="{EE1FAAE5-E983-4DF8-8CD8-919B35E14566}" type="datetime1">
              <a:rPr lang="en-GB" smtClean="0"/>
              <a:t>21/09/2018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EC23AF-A28D-4DB3-B21C-D4B59C206317}" type="slidenum">
              <a:rPr lang="en-GB" smtClean="0"/>
              <a:t>‹nr.›</a:t>
            </a:fld>
            <a:endParaRPr lang="en-GB"/>
          </a:p>
        </p:txBody>
      </p:sp>
    </p:spTree>
    <p:extLst>
      <p:ext uri="{BB962C8B-B14F-4D97-AF65-F5344CB8AC3E}">
        <p14:creationId xmlns:p14="http://schemas.microsoft.com/office/powerpoint/2010/main" val="279832315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BA - Forside">
    <p:spTree>
      <p:nvGrpSpPr>
        <p:cNvPr id="1" name=""/>
        <p:cNvGrpSpPr/>
        <p:nvPr/>
      </p:nvGrpSpPr>
      <p:grpSpPr>
        <a:xfrm>
          <a:off x="0" y="0"/>
          <a:ext cx="0" cy="0"/>
          <a:chOff x="0" y="0"/>
          <a:chExt cx="0" cy="0"/>
        </a:xfrm>
      </p:grpSpPr>
      <p:pic>
        <p:nvPicPr>
          <p:cNvPr id="9" name="Billede 8" descr="IBA - salg og markedsførring.jpg"/>
          <p:cNvPicPr>
            <a:picLocks noChangeAspect="1"/>
          </p:cNvPicPr>
          <p:nvPr userDrawn="1"/>
        </p:nvPicPr>
        <p:blipFill>
          <a:blip r:embed="rId2" cstate="print"/>
          <a:stretch>
            <a:fillRect/>
          </a:stretch>
        </p:blipFill>
        <p:spPr>
          <a:xfrm>
            <a:off x="-14356" y="-144016"/>
            <a:ext cx="9178339" cy="7029400"/>
          </a:xfrm>
          <a:prstGeom prst="rect">
            <a:avLst/>
          </a:prstGeom>
        </p:spPr>
      </p:pic>
      <p:sp>
        <p:nvSpPr>
          <p:cNvPr id="3" name="Pladsholder til dato 2"/>
          <p:cNvSpPr>
            <a:spLocks noGrp="1"/>
          </p:cNvSpPr>
          <p:nvPr>
            <p:ph type="dt" sz="half" idx="10"/>
          </p:nvPr>
        </p:nvSpPr>
        <p:spPr/>
        <p:txBody>
          <a:bodyPr/>
          <a:lstStyle>
            <a:lvl1pPr>
              <a:defRPr>
                <a:solidFill>
                  <a:schemeClr val="accent6"/>
                </a:solidFill>
              </a:defRPr>
            </a:lvl1pPr>
          </a:lstStyle>
          <a:p>
            <a:fld id="{C22AEA58-311C-4A9E-9C40-38497A1CA597}" type="datetime1">
              <a:rPr lang="da-DK" smtClean="0"/>
              <a:pPr/>
              <a:t>21-09-2018</a:t>
            </a:fld>
            <a:endParaRPr lang="da-DK" dirty="0"/>
          </a:p>
        </p:txBody>
      </p:sp>
      <p:sp>
        <p:nvSpPr>
          <p:cNvPr id="4" name="Pladsholder til sidefod 3"/>
          <p:cNvSpPr>
            <a:spLocks noGrp="1"/>
          </p:cNvSpPr>
          <p:nvPr>
            <p:ph type="ftr" sz="quarter" idx="11"/>
          </p:nvPr>
        </p:nvSpPr>
        <p:spPr/>
        <p:txBody>
          <a:bodyPr/>
          <a:lstStyle>
            <a:lvl1pPr>
              <a:defRPr>
                <a:solidFill>
                  <a:schemeClr val="accent6"/>
                </a:solidFill>
              </a:defRPr>
            </a:lvl1pPr>
          </a:lstStyle>
          <a:p>
            <a:r>
              <a:rPr lang="da-DK" dirty="0" smtClean="0"/>
              <a:t>Erhvervsakademi Kolding</a:t>
            </a:r>
            <a:endParaRPr lang="da-DK" dirty="0"/>
          </a:p>
        </p:txBody>
      </p:sp>
      <p:sp>
        <p:nvSpPr>
          <p:cNvPr id="5" name="Pladsholder til diasnummer 4"/>
          <p:cNvSpPr>
            <a:spLocks noGrp="1"/>
          </p:cNvSpPr>
          <p:nvPr>
            <p:ph type="sldNum" sz="quarter" idx="12"/>
          </p:nvPr>
        </p:nvSpPr>
        <p:spPr/>
        <p:txBody>
          <a:bodyPr/>
          <a:lstStyle/>
          <a:p>
            <a:fld id="{72447C4F-9B7C-4BCC-8FD6-4E657E21EE71}" type="slidenum">
              <a:rPr lang="da-DK" smtClean="0"/>
              <a:pPr/>
              <a:t>‹nr.›</a:t>
            </a:fld>
            <a:endParaRPr lang="da-DK" dirty="0"/>
          </a:p>
        </p:txBody>
      </p:sp>
      <p:sp>
        <p:nvSpPr>
          <p:cNvPr id="8" name="Pladsholder til tekst 7"/>
          <p:cNvSpPr>
            <a:spLocks noGrp="1"/>
          </p:cNvSpPr>
          <p:nvPr>
            <p:ph type="body" sz="quarter" idx="13" hasCustomPrompt="1"/>
          </p:nvPr>
        </p:nvSpPr>
        <p:spPr>
          <a:xfrm>
            <a:off x="5303158" y="4293096"/>
            <a:ext cx="3389915" cy="431800"/>
          </a:xfrm>
          <a:prstGeom prst="rect">
            <a:avLst/>
          </a:prstGeom>
        </p:spPr>
        <p:txBody>
          <a:bodyPr/>
          <a:lstStyle>
            <a:lvl1pPr algn="r">
              <a:buNone/>
              <a:defRPr sz="2100">
                <a:solidFill>
                  <a:schemeClr val="accent6"/>
                </a:solidFill>
                <a:latin typeface="Arial" pitchFamily="34" charset="0"/>
                <a:cs typeface="Arial" pitchFamily="34" charset="0"/>
              </a:defRPr>
            </a:lvl1pPr>
            <a:lvl2pPr algn="r">
              <a:defRPr sz="1800">
                <a:solidFill>
                  <a:srgbClr val="D9DCD9"/>
                </a:solidFill>
                <a:latin typeface="Arial" pitchFamily="34" charset="0"/>
                <a:cs typeface="Arial" pitchFamily="34" charset="0"/>
              </a:defRPr>
            </a:lvl2pPr>
            <a:lvl3pPr algn="r">
              <a:defRPr sz="1500">
                <a:solidFill>
                  <a:srgbClr val="D9DCD9"/>
                </a:solidFill>
                <a:latin typeface="Arial" pitchFamily="34" charset="0"/>
                <a:cs typeface="Arial" pitchFamily="34" charset="0"/>
              </a:defRPr>
            </a:lvl3pPr>
            <a:lvl4pPr algn="r">
              <a:defRPr sz="1350">
                <a:solidFill>
                  <a:srgbClr val="D9DCD9"/>
                </a:solidFill>
                <a:latin typeface="Arial" pitchFamily="34" charset="0"/>
                <a:cs typeface="Arial" pitchFamily="34" charset="0"/>
              </a:defRPr>
            </a:lvl4pPr>
            <a:lvl5pPr algn="r">
              <a:defRPr sz="1350">
                <a:solidFill>
                  <a:srgbClr val="D9DCD9"/>
                </a:solidFill>
                <a:latin typeface="Arial" pitchFamily="34" charset="0"/>
                <a:cs typeface="Arial" pitchFamily="34" charset="0"/>
              </a:defRPr>
            </a:lvl5pPr>
          </a:lstStyle>
          <a:p>
            <a:pPr lvl="0"/>
            <a:r>
              <a:rPr lang="da-DK" dirty="0" smtClean="0"/>
              <a:t>Tilføj tekst</a:t>
            </a:r>
            <a:endParaRPr lang="da-DK" dirty="0"/>
          </a:p>
        </p:txBody>
      </p:sp>
      <p:sp>
        <p:nvSpPr>
          <p:cNvPr id="10" name="Pladsholder til tekst 7"/>
          <p:cNvSpPr>
            <a:spLocks noGrp="1"/>
          </p:cNvSpPr>
          <p:nvPr>
            <p:ph type="body" sz="quarter" idx="15" hasCustomPrompt="1"/>
          </p:nvPr>
        </p:nvSpPr>
        <p:spPr>
          <a:xfrm>
            <a:off x="3109684" y="5733504"/>
            <a:ext cx="5583389" cy="647824"/>
          </a:xfrm>
          <a:prstGeom prst="rect">
            <a:avLst/>
          </a:prstGeom>
        </p:spPr>
        <p:txBody>
          <a:bodyPr/>
          <a:lstStyle>
            <a:lvl1pPr algn="r">
              <a:buNone/>
              <a:defRPr sz="3600">
                <a:solidFill>
                  <a:schemeClr val="accent6"/>
                </a:solidFill>
                <a:latin typeface="Arial" pitchFamily="34" charset="0"/>
                <a:cs typeface="Arial" pitchFamily="34" charset="0"/>
              </a:defRPr>
            </a:lvl1pPr>
            <a:lvl2pPr algn="r">
              <a:defRPr sz="1800">
                <a:solidFill>
                  <a:srgbClr val="D9DCD9"/>
                </a:solidFill>
                <a:latin typeface="Arial" pitchFamily="34" charset="0"/>
                <a:cs typeface="Arial" pitchFamily="34" charset="0"/>
              </a:defRPr>
            </a:lvl2pPr>
            <a:lvl3pPr algn="r">
              <a:defRPr sz="1500">
                <a:solidFill>
                  <a:srgbClr val="D9DCD9"/>
                </a:solidFill>
                <a:latin typeface="Arial" pitchFamily="34" charset="0"/>
                <a:cs typeface="Arial" pitchFamily="34" charset="0"/>
              </a:defRPr>
            </a:lvl3pPr>
            <a:lvl4pPr algn="r">
              <a:defRPr sz="1350">
                <a:solidFill>
                  <a:srgbClr val="D9DCD9"/>
                </a:solidFill>
                <a:latin typeface="Arial" pitchFamily="34" charset="0"/>
                <a:cs typeface="Arial" pitchFamily="34" charset="0"/>
              </a:defRPr>
            </a:lvl4pPr>
            <a:lvl5pPr algn="r">
              <a:defRPr sz="1350">
                <a:solidFill>
                  <a:srgbClr val="D9DCD9"/>
                </a:solidFill>
                <a:latin typeface="Arial" pitchFamily="34" charset="0"/>
                <a:cs typeface="Arial" pitchFamily="34" charset="0"/>
              </a:defRPr>
            </a:lvl5pPr>
          </a:lstStyle>
          <a:p>
            <a:pPr lvl="0"/>
            <a:r>
              <a:rPr lang="da-DK" dirty="0" smtClean="0"/>
              <a:t>TILFØJ TEKST</a:t>
            </a:r>
            <a:endParaRPr lang="da-DK" dirty="0"/>
          </a:p>
        </p:txBody>
      </p:sp>
      <p:sp>
        <p:nvSpPr>
          <p:cNvPr id="13" name="Pladsholder til tekst 7"/>
          <p:cNvSpPr>
            <a:spLocks noGrp="1"/>
          </p:cNvSpPr>
          <p:nvPr>
            <p:ph type="body" sz="quarter" idx="16" hasCustomPrompt="1"/>
          </p:nvPr>
        </p:nvSpPr>
        <p:spPr>
          <a:xfrm>
            <a:off x="3109684" y="5013424"/>
            <a:ext cx="5583389" cy="719832"/>
          </a:xfrm>
          <a:prstGeom prst="rect">
            <a:avLst/>
          </a:prstGeom>
        </p:spPr>
        <p:txBody>
          <a:bodyPr/>
          <a:lstStyle>
            <a:lvl1pPr algn="r">
              <a:buNone/>
              <a:defRPr sz="3600">
                <a:solidFill>
                  <a:schemeClr val="accent6"/>
                </a:solidFill>
                <a:latin typeface="Arial" pitchFamily="34" charset="0"/>
                <a:cs typeface="Arial" pitchFamily="34" charset="0"/>
              </a:defRPr>
            </a:lvl1pPr>
            <a:lvl2pPr algn="r">
              <a:defRPr sz="1800">
                <a:solidFill>
                  <a:srgbClr val="D9DCD9"/>
                </a:solidFill>
                <a:latin typeface="Arial" pitchFamily="34" charset="0"/>
                <a:cs typeface="Arial" pitchFamily="34" charset="0"/>
              </a:defRPr>
            </a:lvl2pPr>
            <a:lvl3pPr algn="r">
              <a:defRPr sz="1500">
                <a:solidFill>
                  <a:srgbClr val="D9DCD9"/>
                </a:solidFill>
                <a:latin typeface="Arial" pitchFamily="34" charset="0"/>
                <a:cs typeface="Arial" pitchFamily="34" charset="0"/>
              </a:defRPr>
            </a:lvl3pPr>
            <a:lvl4pPr algn="r">
              <a:defRPr sz="1350">
                <a:solidFill>
                  <a:srgbClr val="D9DCD9"/>
                </a:solidFill>
                <a:latin typeface="Arial" pitchFamily="34" charset="0"/>
                <a:cs typeface="Arial" pitchFamily="34" charset="0"/>
              </a:defRPr>
            </a:lvl4pPr>
            <a:lvl5pPr algn="r">
              <a:defRPr sz="1350">
                <a:solidFill>
                  <a:srgbClr val="D9DCD9"/>
                </a:solidFill>
                <a:latin typeface="Arial" pitchFamily="34" charset="0"/>
                <a:cs typeface="Arial" pitchFamily="34" charset="0"/>
              </a:defRPr>
            </a:lvl5pPr>
          </a:lstStyle>
          <a:p>
            <a:pPr lvl="0"/>
            <a:r>
              <a:rPr lang="da-DK" dirty="0" smtClean="0"/>
              <a:t>TILFØJ TEKST</a:t>
            </a:r>
            <a:endParaRPr lang="da-DK" dirty="0"/>
          </a:p>
        </p:txBody>
      </p:sp>
    </p:spTree>
    <p:extLst>
      <p:ext uri="{BB962C8B-B14F-4D97-AF65-F5344CB8AC3E}">
        <p14:creationId xmlns:p14="http://schemas.microsoft.com/office/powerpoint/2010/main" val="89197088"/>
      </p:ext>
    </p:extLst>
  </p:cSld>
  <p:clrMapOvr>
    <a:masterClrMapping/>
  </p:clrMapOvr>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2_Brugerdefineret layout">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F19C334C-8A98-43E2-87CD-1142F7107999}" type="datetime1">
              <a:rPr lang="da-DK" smtClean="0"/>
              <a:pPr/>
              <a:t>21-09-2018</a:t>
            </a:fld>
            <a:endParaRPr lang="da-DK" dirty="0"/>
          </a:p>
        </p:txBody>
      </p:sp>
      <p:sp>
        <p:nvSpPr>
          <p:cNvPr id="5" name="Pladsholder til diasnummer 4"/>
          <p:cNvSpPr>
            <a:spLocks noGrp="1"/>
          </p:cNvSpPr>
          <p:nvPr>
            <p:ph type="sldNum" sz="quarter" idx="12"/>
          </p:nvPr>
        </p:nvSpPr>
        <p:spPr/>
        <p:txBody>
          <a:bodyPr/>
          <a:lstStyle/>
          <a:p>
            <a:fld id="{72447C4F-9B7C-4BCC-8FD6-4E657E21EE71}" type="slidenum">
              <a:rPr lang="da-DK" smtClean="0"/>
              <a:pPr/>
              <a:t>‹nr.›</a:t>
            </a:fld>
            <a:endParaRPr lang="da-DK" dirty="0"/>
          </a:p>
        </p:txBody>
      </p:sp>
      <p:sp>
        <p:nvSpPr>
          <p:cNvPr id="7" name="Undertitel 2"/>
          <p:cNvSpPr>
            <a:spLocks noGrp="1"/>
          </p:cNvSpPr>
          <p:nvPr>
            <p:ph type="subTitle" idx="1" hasCustomPrompt="1"/>
          </p:nvPr>
        </p:nvSpPr>
        <p:spPr>
          <a:xfrm>
            <a:off x="962895" y="2900536"/>
            <a:ext cx="5404202" cy="2616696"/>
          </a:xfrm>
          <a:prstGeom prst="rect">
            <a:avLst/>
          </a:prstGeom>
        </p:spPr>
        <p:txBody>
          <a:bodyPr>
            <a:normAutofit/>
          </a:bodyPr>
          <a:lstStyle>
            <a:lvl1pPr marL="0" indent="0" algn="l">
              <a:buNone/>
              <a:defRPr sz="1200">
                <a:solidFill>
                  <a:schemeClr val="accent3"/>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a-DK" dirty="0" smtClean="0"/>
              <a:t>Rediger Brødtekst</a:t>
            </a:r>
            <a:endParaRPr lang="da-DK" dirty="0"/>
          </a:p>
        </p:txBody>
      </p:sp>
      <p:sp>
        <p:nvSpPr>
          <p:cNvPr id="8" name="Titel 1"/>
          <p:cNvSpPr>
            <a:spLocks noGrp="1"/>
          </p:cNvSpPr>
          <p:nvPr>
            <p:ph type="ctrTitle" hasCustomPrompt="1"/>
          </p:nvPr>
        </p:nvSpPr>
        <p:spPr>
          <a:xfrm>
            <a:off x="916209" y="1700659"/>
            <a:ext cx="5450452" cy="792237"/>
          </a:xfrm>
          <a:prstGeom prst="rect">
            <a:avLst/>
          </a:prstGeom>
        </p:spPr>
        <p:txBody>
          <a:bodyPr anchor="t">
            <a:noAutofit/>
          </a:bodyPr>
          <a:lstStyle>
            <a:lvl1pPr algn="l">
              <a:defRPr sz="3600" b="1" spc="-113">
                <a:solidFill>
                  <a:schemeClr val="accent5"/>
                </a:solidFill>
                <a:latin typeface="Arial" pitchFamily="34" charset="0"/>
                <a:cs typeface="Arial" pitchFamily="34" charset="0"/>
              </a:defRPr>
            </a:lvl1pPr>
          </a:lstStyle>
          <a:p>
            <a:r>
              <a:rPr lang="da-DK" dirty="0" smtClean="0"/>
              <a:t>REDIGER RUBRIK</a:t>
            </a:r>
            <a:endParaRPr lang="da-DK" dirty="0"/>
          </a:p>
        </p:txBody>
      </p:sp>
      <p:sp>
        <p:nvSpPr>
          <p:cNvPr id="10" name="Pladsholder til billede 9"/>
          <p:cNvSpPr>
            <a:spLocks noGrp="1" noChangeAspect="1"/>
          </p:cNvSpPr>
          <p:nvPr>
            <p:ph type="pic" sz="quarter" idx="13"/>
          </p:nvPr>
        </p:nvSpPr>
        <p:spPr>
          <a:xfrm>
            <a:off x="6367096" y="2492895"/>
            <a:ext cx="2325977" cy="3023667"/>
          </a:xfrm>
          <a:prstGeom prst="rect">
            <a:avLst/>
          </a:prstGeom>
        </p:spPr>
        <p:txBody>
          <a:bodyPr/>
          <a:lstStyle/>
          <a:p>
            <a:r>
              <a:rPr lang="da-DK" dirty="0" smtClean="0"/>
              <a:t>Klik på ikonet for at tilføje et billede</a:t>
            </a:r>
            <a:endParaRPr lang="da-DK" dirty="0"/>
          </a:p>
        </p:txBody>
      </p:sp>
      <p:sp>
        <p:nvSpPr>
          <p:cNvPr id="9" name="Pladsholder til sidefod 4"/>
          <p:cNvSpPr>
            <a:spLocks noGrp="1"/>
          </p:cNvSpPr>
          <p:nvPr>
            <p:ph type="ftr" sz="quarter" idx="3"/>
          </p:nvPr>
        </p:nvSpPr>
        <p:spPr>
          <a:xfrm>
            <a:off x="3124200" y="6356365"/>
            <a:ext cx="2895600" cy="365125"/>
          </a:xfrm>
          <a:prstGeom prst="rect">
            <a:avLst/>
          </a:prstGeom>
        </p:spPr>
        <p:txBody>
          <a:bodyPr vert="horz" lIns="91440" tIns="45720" rIns="91440" bIns="45720" rtlCol="0" anchor="ctr"/>
          <a:lstStyle>
            <a:lvl1pPr algn="ctr">
              <a:defRPr sz="900">
                <a:solidFill>
                  <a:schemeClr val="accent5"/>
                </a:solidFill>
              </a:defRPr>
            </a:lvl1pPr>
          </a:lstStyle>
          <a:p>
            <a:r>
              <a:rPr lang="da-DK" dirty="0" smtClean="0"/>
              <a:t>IBA Erhvervsakademi Kolding</a:t>
            </a:r>
            <a:endParaRPr lang="da-DK" dirty="0"/>
          </a:p>
        </p:txBody>
      </p:sp>
      <p:pic>
        <p:nvPicPr>
          <p:cNvPr id="11" name="Billede 10" descr="IBA_logo_DK_SalgMarkedsføring.jpg"/>
          <p:cNvPicPr>
            <a:picLocks noChangeAspect="1"/>
          </p:cNvPicPr>
          <p:nvPr userDrawn="1"/>
        </p:nvPicPr>
        <p:blipFill>
          <a:blip r:embed="rId2" cstate="print"/>
          <a:stretch>
            <a:fillRect/>
          </a:stretch>
        </p:blipFill>
        <p:spPr>
          <a:xfrm>
            <a:off x="6964882" y="0"/>
            <a:ext cx="1238407" cy="1268760"/>
          </a:xfrm>
          <a:prstGeom prst="rect">
            <a:avLst/>
          </a:prstGeom>
        </p:spPr>
      </p:pic>
    </p:spTree>
    <p:extLst>
      <p:ext uri="{BB962C8B-B14F-4D97-AF65-F5344CB8AC3E}">
        <p14:creationId xmlns:p14="http://schemas.microsoft.com/office/powerpoint/2010/main" val="8333712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EE1FAAE5-E983-4DF8-8CD8-919B35E14566}" type="datetime1">
              <a:rPr lang="en-GB" smtClean="0"/>
              <a:t>21/09/2018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EC23AF-A28D-4DB3-B21C-D4B59C206317}" type="slidenum">
              <a:rPr lang="en-GB" smtClean="0"/>
              <a:t>‹nr.›</a:t>
            </a:fld>
            <a:endParaRPr lang="en-GB"/>
          </a:p>
        </p:txBody>
      </p:sp>
    </p:spTree>
    <p:extLst>
      <p:ext uri="{BB962C8B-B14F-4D97-AF65-F5344CB8AC3E}">
        <p14:creationId xmlns:p14="http://schemas.microsoft.com/office/powerpoint/2010/main" val="72030101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da-DK" smtClean="0"/>
              <a:t>Klik for at redigere i master</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a-DK" smtClean="0"/>
              <a:t>Rediger typografien i masterens</a:t>
            </a:r>
          </a:p>
        </p:txBody>
      </p:sp>
      <p:sp>
        <p:nvSpPr>
          <p:cNvPr id="4" name="Date Placeholder 3"/>
          <p:cNvSpPr>
            <a:spLocks noGrp="1"/>
          </p:cNvSpPr>
          <p:nvPr>
            <p:ph type="dt" sz="half" idx="10"/>
          </p:nvPr>
        </p:nvSpPr>
        <p:spPr/>
        <p:txBody>
          <a:bodyPr/>
          <a:lstStyle/>
          <a:p>
            <a:fld id="{EE1FAAE5-E983-4DF8-8CD8-919B35E14566}" type="datetime1">
              <a:rPr lang="en-GB" smtClean="0"/>
              <a:t>21/09/2018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EC23AF-A28D-4DB3-B21C-D4B59C206317}" type="slidenum">
              <a:rPr lang="en-GB" smtClean="0"/>
              <a:t>‹nr.›</a:t>
            </a:fld>
            <a:endParaRPr lang="en-GB"/>
          </a:p>
        </p:txBody>
      </p:sp>
    </p:spTree>
    <p:extLst>
      <p:ext uri="{BB962C8B-B14F-4D97-AF65-F5344CB8AC3E}">
        <p14:creationId xmlns:p14="http://schemas.microsoft.com/office/powerpoint/2010/main" val="310420870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EE1FAAE5-E983-4DF8-8CD8-919B35E14566}" type="datetime1">
              <a:rPr lang="en-GB" smtClean="0"/>
              <a:t>21/09/2018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EC23AF-A28D-4DB3-B21C-D4B59C206317}" type="slidenum">
              <a:rPr lang="en-GB" smtClean="0"/>
              <a:t>‹nr.›</a:t>
            </a:fld>
            <a:endParaRPr lang="en-GB"/>
          </a:p>
        </p:txBody>
      </p:sp>
    </p:spTree>
    <p:extLst>
      <p:ext uri="{BB962C8B-B14F-4D97-AF65-F5344CB8AC3E}">
        <p14:creationId xmlns:p14="http://schemas.microsoft.com/office/powerpoint/2010/main" val="12597923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Rediger typografien i masterens</a:t>
            </a:r>
          </a:p>
        </p:txBody>
      </p:sp>
      <p:sp>
        <p:nvSpPr>
          <p:cNvPr id="4" name="Content Placeholder 3"/>
          <p:cNvSpPr>
            <a:spLocks noGrp="1"/>
          </p:cNvSpPr>
          <p:nvPr>
            <p:ph sz="half" idx="2"/>
          </p:nvPr>
        </p:nvSpPr>
        <p:spPr>
          <a:xfrm>
            <a:off x="633845" y="2507551"/>
            <a:ext cx="3867150" cy="3680525"/>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Rediger typografien i masterens</a:t>
            </a:r>
          </a:p>
        </p:txBody>
      </p:sp>
      <p:sp>
        <p:nvSpPr>
          <p:cNvPr id="6" name="Content Placeholder 5"/>
          <p:cNvSpPr>
            <a:spLocks noGrp="1"/>
          </p:cNvSpPr>
          <p:nvPr>
            <p:ph sz="quarter" idx="4"/>
          </p:nvPr>
        </p:nvSpPr>
        <p:spPr>
          <a:xfrm>
            <a:off x="4629150" y="2507551"/>
            <a:ext cx="3886201" cy="3680525"/>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7" name="Date Placeholder 6"/>
          <p:cNvSpPr>
            <a:spLocks noGrp="1"/>
          </p:cNvSpPr>
          <p:nvPr>
            <p:ph type="dt" sz="half" idx="10"/>
          </p:nvPr>
        </p:nvSpPr>
        <p:spPr/>
        <p:txBody>
          <a:bodyPr/>
          <a:lstStyle/>
          <a:p>
            <a:fld id="{EE1FAAE5-E983-4DF8-8CD8-919B35E14566}" type="datetime1">
              <a:rPr lang="en-GB" smtClean="0"/>
              <a:t>21/09/2018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EC23AF-A28D-4DB3-B21C-D4B59C206317}" type="slidenum">
              <a:rPr lang="en-GB" smtClean="0"/>
              <a:t>‹nr.›</a:t>
            </a:fld>
            <a:endParaRPr lang="en-GB"/>
          </a:p>
        </p:txBody>
      </p:sp>
      <p:sp>
        <p:nvSpPr>
          <p:cNvPr id="10" name="Title 9"/>
          <p:cNvSpPr>
            <a:spLocks noGrp="1"/>
          </p:cNvSpPr>
          <p:nvPr>
            <p:ph type="title"/>
          </p:nvPr>
        </p:nvSpPr>
        <p:spPr/>
        <p:txBody>
          <a:bodyPr/>
          <a:lstStyle/>
          <a:p>
            <a:r>
              <a:rPr lang="da-DK" smtClean="0"/>
              <a:t>Klik for at redigere i master</a:t>
            </a:r>
            <a:endParaRPr lang="en-US" dirty="0"/>
          </a:p>
        </p:txBody>
      </p:sp>
    </p:spTree>
    <p:extLst>
      <p:ext uri="{BB962C8B-B14F-4D97-AF65-F5344CB8AC3E}">
        <p14:creationId xmlns:p14="http://schemas.microsoft.com/office/powerpoint/2010/main" val="21709697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E1FAAE5-E983-4DF8-8CD8-919B35E14566}" type="datetime1">
              <a:rPr lang="en-GB" smtClean="0"/>
              <a:t>21/09/2018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EC23AF-A28D-4DB3-B21C-D4B59C206317}" type="slidenum">
              <a:rPr lang="en-GB" smtClean="0"/>
              <a:t>‹nr.›</a:t>
            </a:fld>
            <a:endParaRPr lang="en-GB"/>
          </a:p>
        </p:txBody>
      </p:sp>
      <p:sp>
        <p:nvSpPr>
          <p:cNvPr id="6" name="Title 5"/>
          <p:cNvSpPr>
            <a:spLocks noGrp="1"/>
          </p:cNvSpPr>
          <p:nvPr>
            <p:ph type="title"/>
          </p:nvPr>
        </p:nvSpPr>
        <p:spPr/>
        <p:txBody>
          <a:bodyPr/>
          <a:lstStyle/>
          <a:p>
            <a:r>
              <a:rPr lang="da-DK" smtClean="0"/>
              <a:t>Klik for at redigere i master</a:t>
            </a:r>
            <a:endParaRPr lang="en-US"/>
          </a:p>
        </p:txBody>
      </p:sp>
    </p:spTree>
    <p:extLst>
      <p:ext uri="{BB962C8B-B14F-4D97-AF65-F5344CB8AC3E}">
        <p14:creationId xmlns:p14="http://schemas.microsoft.com/office/powerpoint/2010/main" val="45966352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1FAAE5-E983-4DF8-8CD8-919B35E14566}" type="datetime1">
              <a:rPr lang="en-GB" smtClean="0"/>
              <a:t>21/09/2018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EC23AF-A28D-4DB3-B21C-D4B59C206317}" type="slidenum">
              <a:rPr lang="en-GB" smtClean="0"/>
              <a:t>‹nr.›</a:t>
            </a:fld>
            <a:endParaRPr lang="en-GB"/>
          </a:p>
        </p:txBody>
      </p:sp>
    </p:spTree>
    <p:extLst>
      <p:ext uri="{BB962C8B-B14F-4D97-AF65-F5344CB8AC3E}">
        <p14:creationId xmlns:p14="http://schemas.microsoft.com/office/powerpoint/2010/main" val="23923905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da-DK" smtClean="0"/>
              <a:t>Klik for at redigere i master</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smtClean="0"/>
              <a:t>Rediger typografien i masterens</a:t>
            </a:r>
          </a:p>
        </p:txBody>
      </p:sp>
      <p:sp>
        <p:nvSpPr>
          <p:cNvPr id="5" name="Date Placeholder 4"/>
          <p:cNvSpPr>
            <a:spLocks noGrp="1"/>
          </p:cNvSpPr>
          <p:nvPr>
            <p:ph type="dt" sz="half" idx="10"/>
          </p:nvPr>
        </p:nvSpPr>
        <p:spPr/>
        <p:txBody>
          <a:bodyPr/>
          <a:lstStyle/>
          <a:p>
            <a:fld id="{EE1FAAE5-E983-4DF8-8CD8-919B35E14566}" type="datetime1">
              <a:rPr lang="en-GB" smtClean="0"/>
              <a:t>21/09/2018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EC23AF-A28D-4DB3-B21C-D4B59C206317}" type="slidenum">
              <a:rPr lang="en-GB" smtClean="0"/>
              <a:t>‹nr.›</a:t>
            </a:fld>
            <a:endParaRPr lang="en-GB"/>
          </a:p>
        </p:txBody>
      </p:sp>
    </p:spTree>
    <p:extLst>
      <p:ext uri="{BB962C8B-B14F-4D97-AF65-F5344CB8AC3E}">
        <p14:creationId xmlns:p14="http://schemas.microsoft.com/office/powerpoint/2010/main" val="71999164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da-DK" smtClean="0"/>
              <a:t>Klik for at redigere i master</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smtClean="0"/>
              <a:t>Rediger typografien i masterens</a:t>
            </a:r>
          </a:p>
        </p:txBody>
      </p:sp>
      <p:sp>
        <p:nvSpPr>
          <p:cNvPr id="5" name="Date Placeholder 4"/>
          <p:cNvSpPr>
            <a:spLocks noGrp="1"/>
          </p:cNvSpPr>
          <p:nvPr>
            <p:ph type="dt" sz="half" idx="10"/>
          </p:nvPr>
        </p:nvSpPr>
        <p:spPr/>
        <p:txBody>
          <a:bodyPr/>
          <a:lstStyle/>
          <a:p>
            <a:fld id="{EE1FAAE5-E983-4DF8-8CD8-919B35E14566}" type="datetime1">
              <a:rPr lang="en-GB" smtClean="0"/>
              <a:t>21/09/2018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EC23AF-A28D-4DB3-B21C-D4B59C206317}" type="slidenum">
              <a:rPr lang="en-GB" smtClean="0"/>
              <a:t>‹nr.›</a:t>
            </a:fld>
            <a:endParaRPr lang="en-GB"/>
          </a:p>
        </p:txBody>
      </p:sp>
    </p:spTree>
    <p:extLst>
      <p:ext uri="{BB962C8B-B14F-4D97-AF65-F5344CB8AC3E}">
        <p14:creationId xmlns:p14="http://schemas.microsoft.com/office/powerpoint/2010/main" val="318155866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da-DK" smtClean="0"/>
              <a:t>Klik for at redigere i master</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EE1FAAE5-E983-4DF8-8CD8-919B35E14566}" type="datetime1">
              <a:rPr lang="en-GB" smtClean="0"/>
              <a:t>21/09/2018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67EC23AF-A28D-4DB3-B21C-D4B59C206317}" type="slidenum">
              <a:rPr lang="en-GB" smtClean="0"/>
              <a:t>‹nr.›</a:t>
            </a:fld>
            <a:endParaRPr lang="en-GB"/>
          </a:p>
        </p:txBody>
      </p:sp>
    </p:spTree>
    <p:extLst>
      <p:ext uri="{BB962C8B-B14F-4D97-AF65-F5344CB8AC3E}">
        <p14:creationId xmlns:p14="http://schemas.microsoft.com/office/powerpoint/2010/main" val="189964351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jpg"/><Relationship Id="rId7" Type="http://schemas.openxmlformats.org/officeDocument/2006/relationships/hyperlink" Target="http://koldinghotelapartments.dk/wp-content/uploads/2013/12/DSC2922-2.jpg" TargetMode="External"/><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hyperlink" Target="http://koldinghotelapartments.dk/wp-content/uploads/2014/02/DSC3997.jpg" TargetMode="External"/><Relationship Id="rId10" Type="http://schemas.openxmlformats.org/officeDocument/2006/relationships/image" Target="../media/image8.png"/><Relationship Id="rId4" Type="http://schemas.openxmlformats.org/officeDocument/2006/relationships/image" Target="../media/image24.jpg"/><Relationship Id="rId9" Type="http://schemas.openxmlformats.org/officeDocument/2006/relationships/hyperlink" Target="http://www.koldinghotelapartments.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dropbox.com/sh/mh0b1fgfisr6kpu/AAApB1CIYQNssQM1x18d-8gka?dl=0&amp;preview=Official+IBA+IMW+2018.mp4" TargetMode="Externa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uk.iba.d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bryggeriet-vestfyen.dk/frejdahl/?lang=en" TargetMode="External"/><Relationship Id="rId2" Type="http://schemas.openxmlformats.org/officeDocument/2006/relationships/image" Target="../media/image12.jp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p:cNvPicPr>
            <a:picLocks noChangeAspect="1"/>
          </p:cNvPicPr>
          <p:nvPr/>
        </p:nvPicPr>
        <p:blipFill rotWithShape="1">
          <a:blip r:embed="rId2"/>
          <a:srcRect l="472" t="20186" r="25819" b="21627"/>
          <a:stretch/>
        </p:blipFill>
        <p:spPr>
          <a:xfrm>
            <a:off x="0" y="-154955"/>
            <a:ext cx="9144000" cy="4060383"/>
          </a:xfrm>
          <a:prstGeom prst="rect">
            <a:avLst/>
          </a:prstGeom>
        </p:spPr>
      </p:pic>
      <p:sp>
        <p:nvSpPr>
          <p:cNvPr id="8" name="Rektangel 7"/>
          <p:cNvSpPr/>
          <p:nvPr/>
        </p:nvSpPr>
        <p:spPr>
          <a:xfrm>
            <a:off x="2843808" y="6479708"/>
            <a:ext cx="2736304" cy="183744"/>
          </a:xfrm>
          <a:prstGeom prst="rect">
            <a:avLst/>
          </a:prstGeom>
          <a:solidFill>
            <a:srgbClr val="DD75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latin typeface="Arial" panose="020B0604020202020204" pitchFamily="34" charset="0"/>
                <a:cs typeface="Arial" panose="020B0604020202020204" pitchFamily="34" charset="0"/>
              </a:rPr>
              <a:t>April 8th-12th 2019</a:t>
            </a:r>
          </a:p>
        </p:txBody>
      </p:sp>
      <p:sp>
        <p:nvSpPr>
          <p:cNvPr id="2" name="Pladsholder til tekst 1"/>
          <p:cNvSpPr>
            <a:spLocks noGrp="1"/>
          </p:cNvSpPr>
          <p:nvPr>
            <p:ph type="body" sz="quarter" idx="13"/>
          </p:nvPr>
        </p:nvSpPr>
        <p:spPr>
          <a:xfrm>
            <a:off x="4460565" y="3390037"/>
            <a:ext cx="4697137" cy="431800"/>
          </a:xfrm>
        </p:spPr>
        <p:txBody>
          <a:bodyPr>
            <a:noAutofit/>
          </a:bodyPr>
          <a:lstStyle/>
          <a:p>
            <a:r>
              <a:rPr lang="nl-NL" sz="1400" b="1" dirty="0"/>
              <a:t/>
            </a:r>
            <a:br>
              <a:rPr lang="nl-NL" sz="1400" b="1" dirty="0"/>
            </a:br>
            <a:r>
              <a:rPr lang="nl-NL" sz="1400" b="1" dirty="0">
                <a:solidFill>
                  <a:schemeClr val="bg1"/>
                </a:solidFill>
              </a:rPr>
              <a:t>International </a:t>
            </a:r>
            <a:r>
              <a:rPr lang="nl-NL" sz="1400" b="1" dirty="0" smtClean="0">
                <a:solidFill>
                  <a:schemeClr val="bg1"/>
                </a:solidFill>
              </a:rPr>
              <a:t>Marketing Week, Denmark</a:t>
            </a:r>
            <a:endParaRPr lang="da-DK" sz="1400" dirty="0">
              <a:solidFill>
                <a:schemeClr val="bg1"/>
              </a:solidFill>
            </a:endParaRPr>
          </a:p>
        </p:txBody>
      </p:sp>
      <p:sp>
        <p:nvSpPr>
          <p:cNvPr id="4" name="Pladsholder til tekst 3"/>
          <p:cNvSpPr>
            <a:spLocks noGrp="1"/>
          </p:cNvSpPr>
          <p:nvPr>
            <p:ph type="body" sz="quarter" idx="15"/>
          </p:nvPr>
        </p:nvSpPr>
        <p:spPr>
          <a:xfrm>
            <a:off x="899592" y="4220840"/>
            <a:ext cx="9001000" cy="971922"/>
          </a:xfrm>
        </p:spPr>
        <p:txBody>
          <a:bodyPr>
            <a:noAutofit/>
          </a:bodyPr>
          <a:lstStyle/>
          <a:p>
            <a:pPr algn="l"/>
            <a:r>
              <a:rPr lang="nl-NL" sz="2400" b="1" dirty="0">
                <a:solidFill>
                  <a:schemeClr val="bg1"/>
                </a:solidFill>
              </a:rPr>
              <a:t/>
            </a:r>
            <a:br>
              <a:rPr lang="nl-NL" sz="2400" b="1" dirty="0">
                <a:solidFill>
                  <a:schemeClr val="bg1"/>
                </a:solidFill>
              </a:rPr>
            </a:br>
            <a:r>
              <a:rPr lang="nl-NL" sz="2400" b="1" dirty="0">
                <a:solidFill>
                  <a:schemeClr val="bg1"/>
                </a:solidFill>
              </a:rPr>
              <a:t>Theme: </a:t>
            </a:r>
            <a:r>
              <a:rPr lang="nl-NL" sz="2400" b="1" dirty="0" smtClean="0">
                <a:solidFill>
                  <a:schemeClr val="bg1"/>
                </a:solidFill>
              </a:rPr>
              <a:t>Micro breweries – the suvival of a niche</a:t>
            </a:r>
            <a:endParaRPr lang="da-DK" sz="2400" dirty="0">
              <a:solidFill>
                <a:schemeClr val="bg1"/>
              </a:solidFill>
            </a:endParaRPr>
          </a:p>
        </p:txBody>
      </p:sp>
      <p:pic>
        <p:nvPicPr>
          <p:cNvPr id="5" name="Billede 5" descr="Logo IMW Color-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6261" y="5949280"/>
            <a:ext cx="116681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492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19C334C-8A98-43E2-87CD-1142F7107999}" type="datetime1">
              <a:rPr lang="da-DK" smtClean="0"/>
              <a:pPr/>
              <a:t>21-09-2018</a:t>
            </a:fld>
            <a:endParaRPr lang="da-DK" dirty="0"/>
          </a:p>
        </p:txBody>
      </p:sp>
      <p:sp>
        <p:nvSpPr>
          <p:cNvPr id="7" name="Pladsholder til sidefod 6"/>
          <p:cNvSpPr>
            <a:spLocks noGrp="1"/>
          </p:cNvSpPr>
          <p:nvPr>
            <p:ph type="ftr" sz="quarter" idx="3"/>
          </p:nvPr>
        </p:nvSpPr>
        <p:spPr/>
        <p:txBody>
          <a:bodyPr/>
          <a:lstStyle/>
          <a:p>
            <a:r>
              <a:rPr lang="da-DK" dirty="0" smtClean="0"/>
              <a:t>IBA Erhvervsakademi Kolding</a:t>
            </a:r>
            <a:endParaRPr lang="da-DK" dirty="0"/>
          </a:p>
        </p:txBody>
      </p:sp>
      <p:sp>
        <p:nvSpPr>
          <p:cNvPr id="10" name="Titel 1"/>
          <p:cNvSpPr txBox="1">
            <a:spLocks/>
          </p:cNvSpPr>
          <p:nvPr/>
        </p:nvSpPr>
        <p:spPr>
          <a:xfrm>
            <a:off x="755576" y="548680"/>
            <a:ext cx="8229600" cy="1143000"/>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3600" b="1" kern="1200" spc="-113">
                <a:solidFill>
                  <a:schemeClr val="accent5"/>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dirty="0">
                <a:solidFill>
                  <a:srgbClr val="DF781C"/>
                </a:solidFill>
              </a:rPr>
              <a:t>Awards</a:t>
            </a:r>
            <a:endParaRPr lang="en-GB" sz="4000" dirty="0">
              <a:solidFill>
                <a:srgbClr val="DF781C"/>
              </a:solidFill>
            </a:endParaRPr>
          </a:p>
        </p:txBody>
      </p:sp>
      <p:pic>
        <p:nvPicPr>
          <p:cNvPr id="14" name="Billede 5" descr="Logo IMW Color-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18138" y="5949280"/>
            <a:ext cx="1625862" cy="8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ktangel 10"/>
          <p:cNvSpPr/>
          <p:nvPr/>
        </p:nvSpPr>
        <p:spPr>
          <a:xfrm>
            <a:off x="28228" y="2257540"/>
            <a:ext cx="5011316" cy="3046589"/>
          </a:xfrm>
          <a:prstGeom prst="rect">
            <a:avLst/>
          </a:prstGeom>
          <a:solidFill>
            <a:srgbClr val="DF7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p>
        </p:txBody>
      </p:sp>
      <p:sp>
        <p:nvSpPr>
          <p:cNvPr id="15" name="Tekstboks 7"/>
          <p:cNvSpPr txBox="1"/>
          <p:nvPr/>
        </p:nvSpPr>
        <p:spPr>
          <a:xfrm>
            <a:off x="179512" y="2411228"/>
            <a:ext cx="5144442" cy="2739211"/>
          </a:xfrm>
          <a:prstGeom prst="rect">
            <a:avLst/>
          </a:prstGeom>
          <a:noFill/>
        </p:spPr>
        <p:txBody>
          <a:bodyPr wrap="square" rtlCol="0">
            <a:spAutoFit/>
          </a:bodyPr>
          <a:lstStyle/>
          <a:p>
            <a:pPr>
              <a:defRPr/>
            </a:pPr>
            <a:r>
              <a:rPr lang="en-US" dirty="0" smtClean="0">
                <a:solidFill>
                  <a:schemeClr val="bg1"/>
                </a:solidFill>
                <a:latin typeface="Arial" panose="020B0604020202020204" pitchFamily="34" charset="0"/>
                <a:cs typeface="Arial" panose="020B0604020202020204" pitchFamily="34" charset="0"/>
              </a:rPr>
              <a:t>Awards are given in two categories </a:t>
            </a:r>
          </a:p>
          <a:p>
            <a:pPr>
              <a:defRPr/>
            </a:pPr>
            <a:r>
              <a:rPr lang="en-US" dirty="0" smtClean="0">
                <a:solidFill>
                  <a:schemeClr val="bg1"/>
                </a:solidFill>
                <a:latin typeface="Arial" panose="020B0604020202020204" pitchFamily="34" charset="0"/>
                <a:cs typeface="Arial" panose="020B0604020202020204" pitchFamily="34" charset="0"/>
              </a:rPr>
              <a:t> </a:t>
            </a:r>
            <a:endParaRPr lang="en-US" dirty="0">
              <a:solidFill>
                <a:schemeClr val="bg1"/>
              </a:solidFill>
              <a:latin typeface="Arial" panose="020B0604020202020204" pitchFamily="34" charset="0"/>
              <a:cs typeface="Arial" panose="020B0604020202020204" pitchFamily="34" charset="0"/>
            </a:endParaRPr>
          </a:p>
          <a:p>
            <a:pPr marL="285750" indent="-285750">
              <a:buFont typeface="Arial" pitchFamily="34" charset="0"/>
              <a:buChar char="•"/>
              <a:defRPr/>
            </a:pPr>
            <a:r>
              <a:rPr lang="en-US" b="1" dirty="0" smtClean="0">
                <a:solidFill>
                  <a:schemeClr val="bg1"/>
                </a:solidFill>
                <a:latin typeface="Arial" panose="020B0604020202020204" pitchFamily="34" charset="0"/>
                <a:cs typeface="Arial" panose="020B0604020202020204" pitchFamily="34" charset="0"/>
              </a:rPr>
              <a:t>The overall winner </a:t>
            </a:r>
            <a:br>
              <a:rPr lang="en-US" b="1" dirty="0" smtClean="0">
                <a:solidFill>
                  <a:schemeClr val="bg1"/>
                </a:solidFill>
                <a:latin typeface="Arial" panose="020B0604020202020204" pitchFamily="34" charset="0"/>
                <a:cs typeface="Arial" panose="020B0604020202020204" pitchFamily="34" charset="0"/>
              </a:rPr>
            </a:br>
            <a:r>
              <a:rPr lang="en-US" sz="1400" dirty="0" smtClean="0">
                <a:solidFill>
                  <a:schemeClr val="bg1"/>
                </a:solidFill>
                <a:latin typeface="Arial" panose="020B0604020202020204" pitchFamily="34" charset="0"/>
                <a:cs typeface="Arial" panose="020B0604020202020204" pitchFamily="34" charset="0"/>
              </a:rPr>
              <a:t>(coherence between marketing plan and video)</a:t>
            </a:r>
          </a:p>
          <a:p>
            <a:pPr marL="285750" indent="-285750">
              <a:buFont typeface="Arial" pitchFamily="34" charset="0"/>
              <a:buChar char="•"/>
              <a:defRPr/>
            </a:pPr>
            <a:endParaRPr lang="en-US" sz="1400" dirty="0" smtClean="0">
              <a:solidFill>
                <a:schemeClr val="bg1"/>
              </a:solidFill>
              <a:latin typeface="Arial" panose="020B0604020202020204" pitchFamily="34" charset="0"/>
              <a:cs typeface="Arial" panose="020B0604020202020204" pitchFamily="34" charset="0"/>
            </a:endParaRPr>
          </a:p>
          <a:p>
            <a:pPr marL="285750" indent="-285750">
              <a:buFont typeface="Arial" pitchFamily="34" charset="0"/>
              <a:buChar char="•"/>
              <a:defRPr/>
            </a:pPr>
            <a:r>
              <a:rPr lang="en-US" b="1" dirty="0" smtClean="0">
                <a:solidFill>
                  <a:schemeClr val="bg1"/>
                </a:solidFill>
                <a:latin typeface="Arial" panose="020B0604020202020204" pitchFamily="34" charset="0"/>
                <a:cs typeface="Arial" panose="020B0604020202020204" pitchFamily="34" charset="0"/>
              </a:rPr>
              <a:t>The most innovative &amp; creative communicative platform </a:t>
            </a:r>
          </a:p>
          <a:p>
            <a:pPr>
              <a:defRPr/>
            </a:pPr>
            <a:endParaRPr lang="en-US" dirty="0">
              <a:solidFill>
                <a:schemeClr val="bg1"/>
              </a:solidFill>
              <a:latin typeface="Arial" panose="020B0604020202020204" pitchFamily="34" charset="0"/>
              <a:cs typeface="Arial" panose="020B0604020202020204" pitchFamily="34" charset="0"/>
            </a:endParaRPr>
          </a:p>
          <a:p>
            <a:pPr>
              <a:defRPr/>
            </a:pPr>
            <a:r>
              <a:rPr lang="en-US" dirty="0">
                <a:solidFill>
                  <a:schemeClr val="bg1"/>
                </a:solidFill>
                <a:latin typeface="Arial" panose="020B0604020202020204" pitchFamily="34" charset="0"/>
                <a:cs typeface="Arial" panose="020B0604020202020204" pitchFamily="34" charset="0"/>
              </a:rPr>
              <a:t>Every student receives a certificate </a:t>
            </a:r>
            <a:r>
              <a:rPr lang="en-US" dirty="0" smtClean="0">
                <a:solidFill>
                  <a:schemeClr val="bg1"/>
                </a:solidFill>
                <a:latin typeface="Arial" panose="020B0604020202020204" pitchFamily="34" charset="0"/>
                <a:cs typeface="Arial" panose="020B0604020202020204" pitchFamily="34" charset="0"/>
              </a:rPr>
              <a:t>for participating </a:t>
            </a:r>
            <a:r>
              <a:rPr lang="en-US" dirty="0">
                <a:solidFill>
                  <a:schemeClr val="bg1"/>
                </a:solidFill>
                <a:latin typeface="Arial" panose="020B0604020202020204" pitchFamily="34" charset="0"/>
                <a:cs typeface="Arial" panose="020B0604020202020204" pitchFamily="34" charset="0"/>
              </a:rPr>
              <a:t>in the project </a:t>
            </a:r>
            <a:r>
              <a:rPr lang="en-US" dirty="0" smtClean="0">
                <a:solidFill>
                  <a:schemeClr val="bg1"/>
                </a:solidFill>
                <a:latin typeface="Arial" panose="020B0604020202020204" pitchFamily="34" charset="0"/>
                <a:cs typeface="Arial" panose="020B0604020202020204" pitchFamily="34" charset="0"/>
              </a:rPr>
              <a:t>and a mark is given.</a:t>
            </a:r>
            <a:endParaRPr lang="en-US" dirty="0">
              <a:solidFill>
                <a:schemeClr val="bg1"/>
              </a:solidFill>
              <a:latin typeface="Arial" panose="020B0604020202020204" pitchFamily="34" charset="0"/>
              <a:cs typeface="Arial" panose="020B0604020202020204" pitchFamily="34" charset="0"/>
            </a:endParaRPr>
          </a:p>
        </p:txBody>
      </p:sp>
      <p:pic>
        <p:nvPicPr>
          <p:cNvPr id="3" name="Billede 2"/>
          <p:cNvPicPr>
            <a:picLocks noChangeAspect="1"/>
          </p:cNvPicPr>
          <p:nvPr/>
        </p:nvPicPr>
        <p:blipFill rotWithShape="1">
          <a:blip r:embed="rId3">
            <a:extLst>
              <a:ext uri="{28A0092B-C50C-407E-A947-70E740481C1C}">
                <a14:useLocalDpi xmlns:a14="http://schemas.microsoft.com/office/drawing/2010/main" val="0"/>
              </a:ext>
            </a:extLst>
          </a:blip>
          <a:srcRect l="15213" r="9007"/>
          <a:stretch/>
        </p:blipFill>
        <p:spPr>
          <a:xfrm>
            <a:off x="5039544" y="2257541"/>
            <a:ext cx="4104456" cy="3046589"/>
          </a:xfrm>
          <a:prstGeom prst="rect">
            <a:avLst/>
          </a:prstGeom>
        </p:spPr>
      </p:pic>
      <p:sp>
        <p:nvSpPr>
          <p:cNvPr id="9" name="Tekstboks 4"/>
          <p:cNvSpPr txBox="1">
            <a:spLocks noChangeArrowheads="1"/>
          </p:cNvSpPr>
          <p:nvPr/>
        </p:nvSpPr>
        <p:spPr bwMode="auto">
          <a:xfrm>
            <a:off x="6238872" y="5304129"/>
            <a:ext cx="21025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da-DK" sz="1400" dirty="0" smtClean="0">
                <a:solidFill>
                  <a:srgbClr val="DF781C"/>
                </a:solidFill>
                <a:latin typeface="Arial" panose="020B0604020202020204" pitchFamily="34" charset="0"/>
                <a:cs typeface="Arial" panose="020B0604020202020204" pitchFamily="34" charset="0"/>
              </a:rPr>
              <a:t>The IMW 2016 winners</a:t>
            </a:r>
            <a:endParaRPr lang="en-US" altLang="da-DK" sz="1400" dirty="0">
              <a:solidFill>
                <a:srgbClr val="DF781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1957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2"/>
          <a:srcRect l="22483" t="22883" r="44651" b="14166"/>
          <a:stretch/>
        </p:blipFill>
        <p:spPr>
          <a:xfrm>
            <a:off x="5113072" y="1851135"/>
            <a:ext cx="3872104" cy="4171703"/>
          </a:xfrm>
          <a:prstGeom prst="rect">
            <a:avLst/>
          </a:prstGeom>
          <a:ln w="15875">
            <a:solidFill>
              <a:schemeClr val="accent1"/>
            </a:solidFill>
          </a:ln>
        </p:spPr>
      </p:pic>
      <p:sp>
        <p:nvSpPr>
          <p:cNvPr id="2" name="Pladsholder til dato 1"/>
          <p:cNvSpPr>
            <a:spLocks noGrp="1"/>
          </p:cNvSpPr>
          <p:nvPr>
            <p:ph type="dt" sz="half" idx="10"/>
          </p:nvPr>
        </p:nvSpPr>
        <p:spPr/>
        <p:txBody>
          <a:bodyPr/>
          <a:lstStyle/>
          <a:p>
            <a:fld id="{F19C334C-8A98-43E2-87CD-1142F7107999}" type="datetime1">
              <a:rPr lang="da-DK" smtClean="0"/>
              <a:pPr/>
              <a:t>21-09-2018</a:t>
            </a:fld>
            <a:endParaRPr lang="da-DK" dirty="0"/>
          </a:p>
        </p:txBody>
      </p:sp>
      <p:sp>
        <p:nvSpPr>
          <p:cNvPr id="10" name="Titel 1"/>
          <p:cNvSpPr txBox="1">
            <a:spLocks/>
          </p:cNvSpPr>
          <p:nvPr/>
        </p:nvSpPr>
        <p:spPr>
          <a:xfrm>
            <a:off x="755576" y="548680"/>
            <a:ext cx="8229600" cy="1143000"/>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3600" b="1" kern="1200" spc="-113">
                <a:solidFill>
                  <a:schemeClr val="accent5"/>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dirty="0">
                <a:solidFill>
                  <a:srgbClr val="DF781C"/>
                </a:solidFill>
              </a:rPr>
              <a:t>The price includes</a:t>
            </a:r>
            <a:endParaRPr lang="en-GB" sz="4000" dirty="0">
              <a:solidFill>
                <a:srgbClr val="DF781C"/>
              </a:solidFill>
            </a:endParaRPr>
          </a:p>
        </p:txBody>
      </p:sp>
      <p:sp>
        <p:nvSpPr>
          <p:cNvPr id="12" name="Rektangel 11"/>
          <p:cNvSpPr/>
          <p:nvPr/>
        </p:nvSpPr>
        <p:spPr>
          <a:xfrm>
            <a:off x="0" y="2015691"/>
            <a:ext cx="5076056" cy="4133839"/>
          </a:xfrm>
          <a:prstGeom prst="rect">
            <a:avLst/>
          </a:prstGeom>
          <a:solidFill>
            <a:srgbClr val="DF7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p>
        </p:txBody>
      </p:sp>
      <p:grpSp>
        <p:nvGrpSpPr>
          <p:cNvPr id="13" name="Gruppe 12"/>
          <p:cNvGrpSpPr/>
          <p:nvPr/>
        </p:nvGrpSpPr>
        <p:grpSpPr>
          <a:xfrm>
            <a:off x="35495" y="2484437"/>
            <a:ext cx="6116050" cy="2528739"/>
            <a:chOff x="672044" y="63500"/>
            <a:chExt cx="5423956" cy="2528739"/>
          </a:xfrm>
        </p:grpSpPr>
        <p:sp>
          <p:nvSpPr>
            <p:cNvPr id="17" name="Rektangel 16"/>
            <p:cNvSpPr/>
            <p:nvPr/>
          </p:nvSpPr>
          <p:spPr>
            <a:xfrm>
              <a:off x="1310640" y="63500"/>
              <a:ext cx="4785360" cy="126999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ktangel 17"/>
            <p:cNvSpPr/>
            <p:nvPr/>
          </p:nvSpPr>
          <p:spPr>
            <a:xfrm>
              <a:off x="672044" y="63500"/>
              <a:ext cx="4214731" cy="25287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342900" indent="-342900" defTabSz="1066800">
                <a:lnSpc>
                  <a:spcPct val="90000"/>
                </a:lnSpc>
                <a:spcBef>
                  <a:spcPct val="0"/>
                </a:spcBef>
                <a:spcAft>
                  <a:spcPct val="35000"/>
                </a:spcAft>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Social activities</a:t>
              </a:r>
            </a:p>
            <a:p>
              <a:pPr marL="342900" lvl="0" indent="-342900" algn="l" defTabSz="1066800">
                <a:lnSpc>
                  <a:spcPct val="90000"/>
                </a:lnSpc>
                <a:spcBef>
                  <a:spcPct val="0"/>
                </a:spcBef>
                <a:spcAft>
                  <a:spcPct val="35000"/>
                </a:spcAft>
                <a:buFont typeface="Arial" panose="020B0604020202020204" pitchFamily="34" charset="0"/>
                <a:buChar char="•"/>
              </a:pPr>
              <a:endParaRPr lang="en-US" dirty="0" smtClean="0">
                <a:solidFill>
                  <a:schemeClr val="bg1"/>
                </a:solidFill>
                <a:latin typeface="Arial" panose="020B0604020202020204" pitchFamily="34" charset="0"/>
                <a:cs typeface="Arial" panose="020B0604020202020204" pitchFamily="34" charset="0"/>
              </a:endParaRPr>
            </a:p>
            <a:p>
              <a:pPr marL="342900" lvl="0" indent="-342900" algn="l" defTabSz="1066800">
                <a:lnSpc>
                  <a:spcPct val="90000"/>
                </a:lnSpc>
                <a:spcBef>
                  <a:spcPct val="0"/>
                </a:spcBef>
                <a:spcAft>
                  <a:spcPct val="35000"/>
                </a:spcAft>
                <a:buFont typeface="Arial" panose="020B0604020202020204" pitchFamily="34" charset="0"/>
                <a:buChar char="•"/>
              </a:pPr>
              <a:r>
                <a:rPr lang="en-US" kern="1200" dirty="0" smtClean="0">
                  <a:solidFill>
                    <a:schemeClr val="bg1"/>
                  </a:solidFill>
                  <a:latin typeface="Arial" panose="020B0604020202020204" pitchFamily="34" charset="0"/>
                  <a:cs typeface="Arial" panose="020B0604020202020204" pitchFamily="34" charset="0"/>
                </a:rPr>
                <a:t>Accommodation from Sunday to Friday</a:t>
              </a:r>
            </a:p>
            <a:p>
              <a:pPr lvl="0" algn="l" defTabSz="1066800">
                <a:lnSpc>
                  <a:spcPct val="90000"/>
                </a:lnSpc>
                <a:spcBef>
                  <a:spcPct val="0"/>
                </a:spcBef>
                <a:spcAft>
                  <a:spcPct val="35000"/>
                </a:spcAft>
              </a:pPr>
              <a:endParaRPr lang="en-US" dirty="0" smtClean="0">
                <a:solidFill>
                  <a:schemeClr val="bg1"/>
                </a:solidFill>
                <a:latin typeface="Arial" panose="020B0604020202020204" pitchFamily="34" charset="0"/>
                <a:cs typeface="Arial" panose="020B0604020202020204" pitchFamily="34" charset="0"/>
              </a:endParaRPr>
            </a:p>
            <a:p>
              <a:pPr marL="342900" lvl="0" indent="-342900" defTabSz="1066800">
                <a:lnSpc>
                  <a:spcPct val="90000"/>
                </a:lnSpc>
                <a:spcBef>
                  <a:spcPct val="0"/>
                </a:spcBef>
                <a:spcAft>
                  <a:spcPct val="35000"/>
                </a:spcAft>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Breakfast and lunch every day </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 Two dinners</a:t>
              </a:r>
            </a:p>
            <a:p>
              <a:pPr lvl="0" algn="l" defTabSz="1066800">
                <a:lnSpc>
                  <a:spcPct val="90000"/>
                </a:lnSpc>
                <a:spcBef>
                  <a:spcPct val="0"/>
                </a:spcBef>
                <a:spcAft>
                  <a:spcPct val="35000"/>
                </a:spcAft>
              </a:pPr>
              <a:endParaRPr lang="da-DK" sz="2400" dirty="0">
                <a:latin typeface="Aharoni" panose="02010803020104030203" pitchFamily="2" charset="-79"/>
                <a:cs typeface="Aharoni" panose="02010803020104030203" pitchFamily="2" charset="-79"/>
              </a:endParaRPr>
            </a:p>
            <a:p>
              <a:pPr lvl="0" algn="l" defTabSz="1066800">
                <a:lnSpc>
                  <a:spcPct val="90000"/>
                </a:lnSpc>
                <a:spcBef>
                  <a:spcPct val="0"/>
                </a:spcBef>
                <a:spcAft>
                  <a:spcPct val="35000"/>
                </a:spcAft>
              </a:pPr>
              <a:endParaRPr lang="da-DK" sz="2400" kern="1200" dirty="0">
                <a:latin typeface="Aharoni" panose="02010803020104030203" pitchFamily="2" charset="-79"/>
                <a:cs typeface="Aharoni" panose="02010803020104030203" pitchFamily="2" charset="-79"/>
              </a:endParaRPr>
            </a:p>
          </p:txBody>
        </p:sp>
      </p:grpSp>
      <p:sp>
        <p:nvSpPr>
          <p:cNvPr id="19" name="7-takket stjerne 18"/>
          <p:cNvSpPr/>
          <p:nvPr/>
        </p:nvSpPr>
        <p:spPr>
          <a:xfrm rot="962549">
            <a:off x="3575675" y="1343789"/>
            <a:ext cx="1996200" cy="1954521"/>
          </a:xfrm>
          <a:prstGeom prst="star7">
            <a:avLst>
              <a:gd name="adj" fmla="val 30637"/>
              <a:gd name="hf" fmla="val 102572"/>
              <a:gd name="vf" fmla="val 10521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b="1" dirty="0" smtClean="0">
                <a:latin typeface="Arial" panose="020B0604020202020204" pitchFamily="34" charset="0"/>
                <a:cs typeface="Arial" panose="020B0604020202020204" pitchFamily="34" charset="0"/>
              </a:rPr>
              <a:t>225</a:t>
            </a:r>
          </a:p>
          <a:p>
            <a:pPr algn="ctr"/>
            <a:r>
              <a:rPr lang="da-DK" sz="2000" b="1" dirty="0" smtClean="0">
                <a:latin typeface="Arial" panose="020B0604020202020204" pitchFamily="34" charset="0"/>
                <a:cs typeface="Arial" panose="020B0604020202020204" pitchFamily="34" charset="0"/>
              </a:rPr>
              <a:t>Euros</a:t>
            </a:r>
            <a:endParaRPr lang="da-DK" sz="2000" b="1" dirty="0">
              <a:latin typeface="Arial" panose="020B0604020202020204" pitchFamily="34" charset="0"/>
              <a:cs typeface="Arial" panose="020B0604020202020204" pitchFamily="34" charset="0"/>
            </a:endParaRPr>
          </a:p>
        </p:txBody>
      </p:sp>
      <p:sp>
        <p:nvSpPr>
          <p:cNvPr id="15" name="Tekstboks 4"/>
          <p:cNvSpPr txBox="1">
            <a:spLocks noChangeArrowheads="1"/>
          </p:cNvSpPr>
          <p:nvPr/>
        </p:nvSpPr>
        <p:spPr bwMode="auto">
          <a:xfrm>
            <a:off x="5286273" y="6180274"/>
            <a:ext cx="38848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da-DK" sz="1400" dirty="0" smtClean="0">
                <a:solidFill>
                  <a:srgbClr val="DF781C"/>
                </a:solidFill>
                <a:latin typeface="Arial" panose="020B0604020202020204" pitchFamily="34" charset="0"/>
                <a:cs typeface="Arial" panose="020B0604020202020204" pitchFamily="34" charset="0"/>
              </a:rPr>
              <a:t>Time for party! IMW in Denmark is also about meeting new friends. </a:t>
            </a:r>
            <a:endParaRPr lang="en-US" altLang="da-DK" sz="1400" dirty="0">
              <a:solidFill>
                <a:srgbClr val="DF781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4442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19C334C-8A98-43E2-87CD-1142F7107999}" type="datetime1">
              <a:rPr lang="da-DK" smtClean="0"/>
              <a:pPr/>
              <a:t>21-09-2018</a:t>
            </a:fld>
            <a:endParaRPr lang="da-DK" dirty="0"/>
          </a:p>
        </p:txBody>
      </p:sp>
      <p:sp>
        <p:nvSpPr>
          <p:cNvPr id="7" name="Pladsholder til sidefod 6"/>
          <p:cNvSpPr>
            <a:spLocks noGrp="1"/>
          </p:cNvSpPr>
          <p:nvPr>
            <p:ph type="ftr" sz="quarter" idx="3"/>
          </p:nvPr>
        </p:nvSpPr>
        <p:spPr/>
        <p:txBody>
          <a:bodyPr/>
          <a:lstStyle/>
          <a:p>
            <a:r>
              <a:rPr lang="da-DK" dirty="0" smtClean="0"/>
              <a:t>IBA Erhvervsakademi Kolding</a:t>
            </a:r>
            <a:endParaRPr lang="da-DK" dirty="0"/>
          </a:p>
        </p:txBody>
      </p:sp>
      <p:sp>
        <p:nvSpPr>
          <p:cNvPr id="10" name="Titel 1"/>
          <p:cNvSpPr txBox="1">
            <a:spLocks/>
          </p:cNvSpPr>
          <p:nvPr/>
        </p:nvSpPr>
        <p:spPr>
          <a:xfrm>
            <a:off x="755576" y="548680"/>
            <a:ext cx="8229600" cy="1143000"/>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3600" b="1" kern="1200" spc="-113">
                <a:solidFill>
                  <a:schemeClr val="accent5"/>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a-DK" altLang="da-DK" sz="4000" dirty="0" err="1">
                <a:solidFill>
                  <a:srgbClr val="DF781C"/>
                </a:solidFill>
              </a:rPr>
              <a:t>Accommodation</a:t>
            </a:r>
            <a:endParaRPr lang="en-GB" sz="4000" dirty="0">
              <a:solidFill>
                <a:srgbClr val="DF781C"/>
              </a:solidFill>
            </a:endParaRPr>
          </a:p>
        </p:txBody>
      </p:sp>
      <p:pic>
        <p:nvPicPr>
          <p:cNvPr id="14" name="Billede 5" descr="Logo IMW Color-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18138" y="5949280"/>
            <a:ext cx="1625862" cy="8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ktangel 8"/>
          <p:cNvSpPr/>
          <p:nvPr/>
        </p:nvSpPr>
        <p:spPr>
          <a:xfrm>
            <a:off x="4283968" y="1542978"/>
            <a:ext cx="5040560" cy="3038150"/>
          </a:xfrm>
          <a:prstGeom prst="rect">
            <a:avLst/>
          </a:prstGeom>
          <a:solidFill>
            <a:srgbClr val="DF7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p>
        </p:txBody>
      </p:sp>
      <p:sp>
        <p:nvSpPr>
          <p:cNvPr id="12" name="Tekstboks 1"/>
          <p:cNvSpPr txBox="1">
            <a:spLocks noChangeArrowheads="1"/>
          </p:cNvSpPr>
          <p:nvPr/>
        </p:nvSpPr>
        <p:spPr bwMode="auto">
          <a:xfrm>
            <a:off x="4616263" y="2106722"/>
            <a:ext cx="470826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da-DK" b="1" dirty="0" smtClean="0">
                <a:solidFill>
                  <a:schemeClr val="bg1"/>
                </a:solidFill>
                <a:latin typeface="Arial" panose="020B0604020202020204" pitchFamily="34" charset="0"/>
                <a:cs typeface="Arial" panose="020B0604020202020204" pitchFamily="34" charset="0"/>
              </a:rPr>
              <a:t>Kolding Hotel Apartments</a:t>
            </a:r>
          </a:p>
          <a:p>
            <a:pPr marL="285750" indent="-285750">
              <a:buFont typeface="Courier New" panose="02070309020205020404" pitchFamily="49" charset="0"/>
              <a:buChar char="o"/>
            </a:pPr>
            <a:r>
              <a:rPr lang="da-DK" dirty="0" smtClean="0">
                <a:solidFill>
                  <a:schemeClr val="bg1"/>
                </a:solidFill>
                <a:latin typeface="Arial" panose="020B0604020202020204" pitchFamily="34" charset="0"/>
                <a:cs typeface="Arial" panose="020B0604020202020204" pitchFamily="34" charset="0"/>
              </a:rPr>
              <a:t>In </a:t>
            </a:r>
            <a:r>
              <a:rPr lang="da-DK" dirty="0">
                <a:solidFill>
                  <a:schemeClr val="bg1"/>
                </a:solidFill>
                <a:latin typeface="Arial" panose="020B0604020202020204" pitchFamily="34" charset="0"/>
                <a:cs typeface="Arial" panose="020B0604020202020204" pitchFamily="34" charset="0"/>
              </a:rPr>
              <a:t>hotel </a:t>
            </a:r>
            <a:r>
              <a:rPr lang="da-DK" dirty="0" err="1">
                <a:solidFill>
                  <a:schemeClr val="bg1"/>
                </a:solidFill>
                <a:latin typeface="Arial" panose="020B0604020202020204" pitchFamily="34" charset="0"/>
                <a:cs typeface="Arial" panose="020B0604020202020204" pitchFamily="34" charset="0"/>
              </a:rPr>
              <a:t>apartments</a:t>
            </a:r>
            <a:r>
              <a:rPr lang="da-DK" dirty="0">
                <a:solidFill>
                  <a:schemeClr val="bg1"/>
                </a:solidFill>
                <a:latin typeface="Arial" panose="020B0604020202020204" pitchFamily="34" charset="0"/>
                <a:cs typeface="Arial" panose="020B0604020202020204" pitchFamily="34" charset="0"/>
              </a:rPr>
              <a:t> in the city </a:t>
            </a:r>
            <a:r>
              <a:rPr lang="da-DK" dirty="0" smtClean="0">
                <a:solidFill>
                  <a:schemeClr val="bg1"/>
                </a:solidFill>
                <a:latin typeface="Arial" panose="020B0604020202020204" pitchFamily="34" charset="0"/>
                <a:cs typeface="Arial" panose="020B0604020202020204" pitchFamily="34" charset="0"/>
              </a:rPr>
              <a:t>centre </a:t>
            </a:r>
            <a:endParaRPr lang="da-DK" dirty="0">
              <a:solidFill>
                <a:schemeClr val="bg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da-DK" dirty="0">
                <a:solidFill>
                  <a:schemeClr val="bg1"/>
                </a:solidFill>
                <a:latin typeface="Arial" panose="020B0604020202020204" pitchFamily="34" charset="0"/>
                <a:cs typeface="Arial" panose="020B0604020202020204" pitchFamily="34" charset="0"/>
              </a:rPr>
              <a:t>5-6 </a:t>
            </a:r>
            <a:r>
              <a:rPr lang="da-DK" dirty="0" err="1">
                <a:solidFill>
                  <a:schemeClr val="bg1"/>
                </a:solidFill>
                <a:latin typeface="Arial" panose="020B0604020202020204" pitchFamily="34" charset="0"/>
                <a:cs typeface="Arial" panose="020B0604020202020204" pitchFamily="34" charset="0"/>
              </a:rPr>
              <a:t>people</a:t>
            </a:r>
            <a:r>
              <a:rPr lang="da-DK" dirty="0">
                <a:solidFill>
                  <a:schemeClr val="bg1"/>
                </a:solidFill>
                <a:latin typeface="Arial" panose="020B0604020202020204" pitchFamily="34" charset="0"/>
                <a:cs typeface="Arial" panose="020B0604020202020204" pitchFamily="34" charset="0"/>
              </a:rPr>
              <a:t> per </a:t>
            </a:r>
            <a:r>
              <a:rPr lang="da-DK" dirty="0" err="1">
                <a:solidFill>
                  <a:schemeClr val="bg1"/>
                </a:solidFill>
                <a:latin typeface="Arial" panose="020B0604020202020204" pitchFamily="34" charset="0"/>
                <a:cs typeface="Arial" panose="020B0604020202020204" pitchFamily="34" charset="0"/>
              </a:rPr>
              <a:t>apartment</a:t>
            </a:r>
            <a:endParaRPr lang="da-DK" dirty="0">
              <a:solidFill>
                <a:schemeClr val="bg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da-DK" dirty="0">
                <a:solidFill>
                  <a:schemeClr val="bg1"/>
                </a:solidFill>
                <a:latin typeface="Arial" panose="020B0604020202020204" pitchFamily="34" charset="0"/>
                <a:cs typeface="Arial" panose="020B0604020202020204" pitchFamily="34" charset="0"/>
              </a:rPr>
              <a:t>3 </a:t>
            </a:r>
            <a:r>
              <a:rPr lang="da-DK" dirty="0" err="1">
                <a:solidFill>
                  <a:schemeClr val="bg1"/>
                </a:solidFill>
                <a:latin typeface="Arial" panose="020B0604020202020204" pitchFamily="34" charset="0"/>
                <a:cs typeface="Arial" panose="020B0604020202020204" pitchFamily="34" charset="0"/>
              </a:rPr>
              <a:t>bedrooms</a:t>
            </a:r>
            <a:r>
              <a:rPr lang="da-DK" dirty="0">
                <a:solidFill>
                  <a:schemeClr val="bg1"/>
                </a:solidFill>
                <a:latin typeface="Arial" panose="020B0604020202020204" pitchFamily="34" charset="0"/>
                <a:cs typeface="Arial" panose="020B0604020202020204" pitchFamily="34" charset="0"/>
              </a:rPr>
              <a:t> per </a:t>
            </a:r>
            <a:r>
              <a:rPr lang="da-DK" dirty="0" err="1">
                <a:solidFill>
                  <a:schemeClr val="bg1"/>
                </a:solidFill>
                <a:latin typeface="Arial" panose="020B0604020202020204" pitchFamily="34" charset="0"/>
                <a:cs typeface="Arial" panose="020B0604020202020204" pitchFamily="34" charset="0"/>
              </a:rPr>
              <a:t>apartment</a:t>
            </a:r>
            <a:r>
              <a:rPr lang="da-DK" dirty="0">
                <a:solidFill>
                  <a:schemeClr val="bg1"/>
                </a:solidFill>
                <a:latin typeface="Arial" panose="020B0604020202020204" pitchFamily="34" charset="0"/>
                <a:cs typeface="Arial" panose="020B0604020202020204" pitchFamily="34" charset="0"/>
              </a:rPr>
              <a:t> and </a:t>
            </a:r>
            <a:r>
              <a:rPr lang="da-DK" dirty="0" err="1">
                <a:solidFill>
                  <a:schemeClr val="bg1"/>
                </a:solidFill>
                <a:latin typeface="Arial" panose="020B0604020202020204" pitchFamily="34" charset="0"/>
                <a:cs typeface="Arial" panose="020B0604020202020204" pitchFamily="34" charset="0"/>
              </a:rPr>
              <a:t>one</a:t>
            </a:r>
            <a:r>
              <a:rPr lang="da-DK" dirty="0">
                <a:solidFill>
                  <a:schemeClr val="bg1"/>
                </a:solidFill>
                <a:latin typeface="Arial" panose="020B0604020202020204" pitchFamily="34" charset="0"/>
                <a:cs typeface="Arial" panose="020B0604020202020204" pitchFamily="34" charset="0"/>
              </a:rPr>
              <a:t> </a:t>
            </a:r>
            <a:r>
              <a:rPr lang="da-DK" dirty="0" err="1">
                <a:solidFill>
                  <a:schemeClr val="bg1"/>
                </a:solidFill>
                <a:latin typeface="Arial" panose="020B0604020202020204" pitchFamily="34" charset="0"/>
                <a:cs typeface="Arial" panose="020B0604020202020204" pitchFamily="34" charset="0"/>
              </a:rPr>
              <a:t>bathroom</a:t>
            </a:r>
            <a:endParaRPr lang="da-DK" dirty="0">
              <a:solidFill>
                <a:schemeClr val="bg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da-DK" dirty="0">
                <a:solidFill>
                  <a:schemeClr val="bg1"/>
                </a:solidFill>
                <a:latin typeface="Arial" panose="020B0604020202020204" pitchFamily="34" charset="0"/>
                <a:cs typeface="Arial" panose="020B0604020202020204" pitchFamily="34" charset="0"/>
              </a:rPr>
              <a:t>10 </a:t>
            </a:r>
            <a:r>
              <a:rPr lang="da-DK" dirty="0" err="1">
                <a:solidFill>
                  <a:schemeClr val="bg1"/>
                </a:solidFill>
                <a:latin typeface="Arial" panose="020B0604020202020204" pitchFamily="34" charset="0"/>
                <a:cs typeface="Arial" panose="020B0604020202020204" pitchFamily="34" charset="0"/>
              </a:rPr>
              <a:t>minutes</a:t>
            </a:r>
            <a:r>
              <a:rPr lang="da-DK" dirty="0">
                <a:solidFill>
                  <a:schemeClr val="bg1"/>
                </a:solidFill>
                <a:latin typeface="Arial" panose="020B0604020202020204" pitchFamily="34" charset="0"/>
                <a:cs typeface="Arial" panose="020B0604020202020204" pitchFamily="34" charset="0"/>
              </a:rPr>
              <a:t> </a:t>
            </a:r>
            <a:r>
              <a:rPr lang="da-DK" dirty="0" err="1">
                <a:solidFill>
                  <a:schemeClr val="bg1"/>
                </a:solidFill>
                <a:latin typeface="Arial" panose="020B0604020202020204" pitchFamily="34" charset="0"/>
                <a:cs typeface="Arial" panose="020B0604020202020204" pitchFamily="34" charset="0"/>
              </a:rPr>
              <a:t>walk</a:t>
            </a:r>
            <a:r>
              <a:rPr lang="da-DK" dirty="0">
                <a:solidFill>
                  <a:schemeClr val="bg1"/>
                </a:solidFill>
                <a:latin typeface="Arial" panose="020B0604020202020204" pitchFamily="34" charset="0"/>
                <a:cs typeface="Arial" panose="020B0604020202020204" pitchFamily="34" charset="0"/>
              </a:rPr>
              <a:t> from the </a:t>
            </a:r>
            <a:r>
              <a:rPr lang="da-DK" dirty="0" err="1">
                <a:solidFill>
                  <a:schemeClr val="bg1"/>
                </a:solidFill>
                <a:latin typeface="Arial" panose="020B0604020202020204" pitchFamily="34" charset="0"/>
                <a:cs typeface="Arial" panose="020B0604020202020204" pitchFamily="34" charset="0"/>
              </a:rPr>
              <a:t>school</a:t>
            </a:r>
            <a:endParaRPr lang="da-DK" dirty="0">
              <a:solidFill>
                <a:schemeClr val="bg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da-DK" dirty="0" err="1">
                <a:solidFill>
                  <a:schemeClr val="bg1"/>
                </a:solidFill>
                <a:latin typeface="Arial" panose="020B0604020202020204" pitchFamily="34" charset="0"/>
                <a:cs typeface="Arial" panose="020B0604020202020204" pitchFamily="34" charset="0"/>
              </a:rPr>
              <a:t>Beautiful</a:t>
            </a:r>
            <a:r>
              <a:rPr lang="da-DK" dirty="0">
                <a:solidFill>
                  <a:schemeClr val="bg1"/>
                </a:solidFill>
                <a:latin typeface="Arial" panose="020B0604020202020204" pitchFamily="34" charset="0"/>
                <a:cs typeface="Arial" panose="020B0604020202020204" pitchFamily="34" charset="0"/>
              </a:rPr>
              <a:t> location by the </a:t>
            </a:r>
            <a:r>
              <a:rPr lang="da-DK" dirty="0" err="1">
                <a:solidFill>
                  <a:schemeClr val="bg1"/>
                </a:solidFill>
                <a:latin typeface="Arial" panose="020B0604020202020204" pitchFamily="34" charset="0"/>
                <a:cs typeface="Arial" panose="020B0604020202020204" pitchFamily="34" charset="0"/>
              </a:rPr>
              <a:t>lake</a:t>
            </a:r>
            <a:endParaRPr lang="da-DK" dirty="0">
              <a:solidFill>
                <a:schemeClr val="bg1"/>
              </a:solidFill>
              <a:latin typeface="Arial" panose="020B0604020202020204" pitchFamily="34" charset="0"/>
              <a:cs typeface="Arial" panose="020B0604020202020204" pitchFamily="34" charset="0"/>
            </a:endParaRPr>
          </a:p>
        </p:txBody>
      </p:sp>
      <p:pic>
        <p:nvPicPr>
          <p:cNvPr id="13"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3" y="4581160"/>
            <a:ext cx="2491147" cy="1656152"/>
          </a:xfrm>
          <a:prstGeom prst="rect">
            <a:avLst/>
          </a:prstGeom>
        </p:spPr>
      </p:pic>
      <p:pic>
        <p:nvPicPr>
          <p:cNvPr id="17"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45632"/>
            <a:ext cx="1691680" cy="1691680"/>
          </a:xfrm>
          <a:prstGeom prst="rect">
            <a:avLst/>
          </a:prstGeom>
        </p:spPr>
      </p:pic>
      <p:pic>
        <p:nvPicPr>
          <p:cNvPr id="18" name="Picture 2" descr="Oversigt kolding Hotel Apartmetns">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18" r="20979"/>
          <a:stretch/>
        </p:blipFill>
        <p:spPr bwMode="auto">
          <a:xfrm>
            <a:off x="-36512" y="1542978"/>
            <a:ext cx="4320480" cy="30346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kha by night">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24" t="15188" r="1154" b="26502"/>
          <a:stretch/>
        </p:blipFill>
        <p:spPr bwMode="auto">
          <a:xfrm>
            <a:off x="3982627" y="4553089"/>
            <a:ext cx="1885518" cy="1684223"/>
          </a:xfrm>
          <a:prstGeom prst="rect">
            <a:avLst/>
          </a:prstGeom>
          <a:noFill/>
          <a:extLst>
            <a:ext uri="{909E8E84-426E-40DD-AFC4-6F175D3DCCD1}">
              <a14:hiddenFill xmlns:a14="http://schemas.microsoft.com/office/drawing/2010/main">
                <a:solidFill>
                  <a:srgbClr val="FFFFFF"/>
                </a:solidFill>
              </a14:hiddenFill>
            </a:ext>
          </a:extLst>
        </p:spPr>
      </p:pic>
      <p:pic>
        <p:nvPicPr>
          <p:cNvPr id="20" name="Billede 19">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06881" y="4943875"/>
            <a:ext cx="1816638" cy="635823"/>
          </a:xfrm>
          <a:prstGeom prst="rect">
            <a:avLst/>
          </a:prstGeom>
        </p:spPr>
      </p:pic>
    </p:spTree>
    <p:extLst>
      <p:ext uri="{BB962C8B-B14F-4D97-AF65-F5344CB8AC3E}">
        <p14:creationId xmlns:p14="http://schemas.microsoft.com/office/powerpoint/2010/main" val="383387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19C334C-8A98-43E2-87CD-1142F7107999}" type="datetime1">
              <a:rPr lang="da-DK" smtClean="0"/>
              <a:pPr/>
              <a:t>21-09-2018</a:t>
            </a:fld>
            <a:endParaRPr lang="da-DK" dirty="0"/>
          </a:p>
        </p:txBody>
      </p:sp>
      <p:sp>
        <p:nvSpPr>
          <p:cNvPr id="7" name="Pladsholder til sidefod 6"/>
          <p:cNvSpPr>
            <a:spLocks noGrp="1"/>
          </p:cNvSpPr>
          <p:nvPr>
            <p:ph type="ftr" sz="quarter" idx="3"/>
          </p:nvPr>
        </p:nvSpPr>
        <p:spPr/>
        <p:txBody>
          <a:bodyPr/>
          <a:lstStyle/>
          <a:p>
            <a:r>
              <a:rPr lang="da-DK" dirty="0" smtClean="0"/>
              <a:t>IBA Erhvervsakademi Kolding</a:t>
            </a:r>
            <a:endParaRPr lang="da-DK" dirty="0"/>
          </a:p>
        </p:txBody>
      </p:sp>
      <p:pic>
        <p:nvPicPr>
          <p:cNvPr id="14" name="Billede 5" descr="Logo IMW Color-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18138" y="5949280"/>
            <a:ext cx="1625862" cy="8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ktangel 8"/>
          <p:cNvSpPr/>
          <p:nvPr/>
        </p:nvSpPr>
        <p:spPr>
          <a:xfrm>
            <a:off x="0" y="1484784"/>
            <a:ext cx="5904656" cy="3096344"/>
          </a:xfrm>
          <a:prstGeom prst="rect">
            <a:avLst/>
          </a:prstGeom>
          <a:solidFill>
            <a:srgbClr val="DF7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p>
        </p:txBody>
      </p:sp>
      <p:sp>
        <p:nvSpPr>
          <p:cNvPr id="10" name="Tekstboks 4"/>
          <p:cNvSpPr txBox="1">
            <a:spLocks noChangeArrowheads="1"/>
          </p:cNvSpPr>
          <p:nvPr/>
        </p:nvSpPr>
        <p:spPr bwMode="auto">
          <a:xfrm>
            <a:off x="6044742" y="5239893"/>
            <a:ext cx="29404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da-DK" sz="1400" b="1" dirty="0" smtClean="0">
                <a:solidFill>
                  <a:srgbClr val="DF781C"/>
                </a:solidFill>
                <a:latin typeface="Arial" panose="020B0604020202020204" pitchFamily="34" charset="0"/>
                <a:cs typeface="Arial" panose="020B0604020202020204" pitchFamily="34" charset="0"/>
              </a:rPr>
              <a:t>Join us in 2019 </a:t>
            </a:r>
          </a:p>
          <a:p>
            <a:pPr algn="ctr"/>
            <a:r>
              <a:rPr lang="en-US" altLang="da-DK" sz="1400" b="1" dirty="0" smtClean="0">
                <a:solidFill>
                  <a:srgbClr val="DF781C"/>
                </a:solidFill>
                <a:latin typeface="Arial" panose="020B0604020202020204" pitchFamily="34" charset="0"/>
                <a:cs typeface="Arial" panose="020B0604020202020204" pitchFamily="34" charset="0"/>
              </a:rPr>
              <a:t>Do you accept the challenge?</a:t>
            </a:r>
            <a:endParaRPr lang="en-US" altLang="da-DK" sz="1400" b="1" dirty="0">
              <a:solidFill>
                <a:srgbClr val="DF781C"/>
              </a:solidFill>
              <a:latin typeface="Arial" panose="020B0604020202020204" pitchFamily="34" charset="0"/>
              <a:cs typeface="Arial" panose="020B0604020202020204" pitchFamily="34" charset="0"/>
            </a:endParaRPr>
          </a:p>
        </p:txBody>
      </p:sp>
      <p:sp>
        <p:nvSpPr>
          <p:cNvPr id="11" name="Titel 1"/>
          <p:cNvSpPr txBox="1">
            <a:spLocks/>
          </p:cNvSpPr>
          <p:nvPr/>
        </p:nvSpPr>
        <p:spPr>
          <a:xfrm>
            <a:off x="755576" y="548680"/>
            <a:ext cx="8229600" cy="1143000"/>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3600" b="1" kern="1200" spc="-113">
                <a:solidFill>
                  <a:schemeClr val="accent5"/>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a-DK" altLang="da-DK" sz="4000" dirty="0" err="1" smtClean="0">
                <a:solidFill>
                  <a:srgbClr val="DF781C"/>
                </a:solidFill>
              </a:rPr>
              <a:t>When</a:t>
            </a:r>
            <a:r>
              <a:rPr lang="da-DK" altLang="da-DK" sz="4000" dirty="0" smtClean="0">
                <a:solidFill>
                  <a:srgbClr val="DF781C"/>
                </a:solidFill>
              </a:rPr>
              <a:t>, </a:t>
            </a:r>
            <a:r>
              <a:rPr lang="da-DK" altLang="da-DK" sz="4000" dirty="0" err="1" smtClean="0">
                <a:solidFill>
                  <a:srgbClr val="DF781C"/>
                </a:solidFill>
              </a:rPr>
              <a:t>where</a:t>
            </a:r>
            <a:r>
              <a:rPr lang="da-DK" altLang="da-DK" sz="4000" dirty="0" smtClean="0">
                <a:solidFill>
                  <a:srgbClr val="DF781C"/>
                </a:solidFill>
              </a:rPr>
              <a:t>, </a:t>
            </a:r>
            <a:r>
              <a:rPr lang="da-DK" altLang="da-DK" sz="4000" dirty="0" err="1" smtClean="0">
                <a:solidFill>
                  <a:srgbClr val="DF781C"/>
                </a:solidFill>
              </a:rPr>
              <a:t>how</a:t>
            </a:r>
            <a:r>
              <a:rPr lang="da-DK" altLang="da-DK" sz="4000" dirty="0" smtClean="0">
                <a:solidFill>
                  <a:srgbClr val="DF781C"/>
                </a:solidFill>
              </a:rPr>
              <a:t>..?</a:t>
            </a:r>
            <a:endParaRPr lang="en-GB" sz="4000" dirty="0">
              <a:solidFill>
                <a:srgbClr val="DF781C"/>
              </a:solidFill>
            </a:endParaRPr>
          </a:p>
        </p:txBody>
      </p:sp>
      <p:sp>
        <p:nvSpPr>
          <p:cNvPr id="13" name="Tekstboks 1"/>
          <p:cNvSpPr txBox="1">
            <a:spLocks noChangeArrowheads="1"/>
          </p:cNvSpPr>
          <p:nvPr/>
        </p:nvSpPr>
        <p:spPr bwMode="auto">
          <a:xfrm>
            <a:off x="251520" y="1699575"/>
            <a:ext cx="628209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285750" indent="-285750">
              <a:buFont typeface="Courier New" panose="02070309020205020404" pitchFamily="49" charset="0"/>
              <a:buChar char="o"/>
            </a:pPr>
            <a:r>
              <a:rPr lang="da-DK" dirty="0" smtClean="0">
                <a:solidFill>
                  <a:schemeClr val="bg1"/>
                </a:solidFill>
                <a:latin typeface="Arial" panose="020B0604020202020204" pitchFamily="34" charset="0"/>
                <a:cs typeface="Arial" panose="020B0604020202020204" pitchFamily="34" charset="0"/>
              </a:rPr>
              <a:t>IMW in Kolding, Denmark.  April </a:t>
            </a:r>
            <a:r>
              <a:rPr lang="da-DK" dirty="0" smtClean="0">
                <a:solidFill>
                  <a:schemeClr val="bg1"/>
                </a:solidFill>
                <a:latin typeface="Arial" panose="020B0604020202020204" pitchFamily="34" charset="0"/>
                <a:cs typeface="Arial" panose="020B0604020202020204" pitchFamily="34" charset="0"/>
              </a:rPr>
              <a:t>8th </a:t>
            </a:r>
            <a:r>
              <a:rPr lang="da-DK" dirty="0" smtClean="0">
                <a:solidFill>
                  <a:schemeClr val="bg1"/>
                </a:solidFill>
                <a:latin typeface="Arial" panose="020B0604020202020204" pitchFamily="34" charset="0"/>
                <a:cs typeface="Arial" panose="020B0604020202020204" pitchFamily="34" charset="0"/>
              </a:rPr>
              <a:t>– 12th 2019</a:t>
            </a:r>
            <a:endParaRPr lang="da-DK" dirty="0">
              <a:solidFill>
                <a:schemeClr val="bg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da-DK" dirty="0" smtClean="0">
                <a:solidFill>
                  <a:schemeClr val="bg1"/>
                </a:solidFill>
                <a:latin typeface="Arial" panose="020B0604020202020204" pitchFamily="34" charset="0"/>
                <a:cs typeface="Arial" panose="020B0604020202020204" pitchFamily="34" charset="0"/>
              </a:rPr>
              <a:t>Price 225 euro</a:t>
            </a:r>
            <a:endParaRPr lang="da-DK" dirty="0">
              <a:solidFill>
                <a:schemeClr val="bg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da-DK" dirty="0" smtClean="0">
                <a:solidFill>
                  <a:schemeClr val="bg1"/>
                </a:solidFill>
                <a:latin typeface="Arial" panose="020B0604020202020204" pitchFamily="34" charset="0"/>
                <a:cs typeface="Arial" panose="020B0604020202020204" pitchFamily="34" charset="0"/>
              </a:rPr>
              <a:t>Up to 5 students from </a:t>
            </a:r>
            <a:r>
              <a:rPr lang="da-DK" dirty="0" err="1" smtClean="0">
                <a:solidFill>
                  <a:schemeClr val="bg1"/>
                </a:solidFill>
                <a:latin typeface="Arial" panose="020B0604020202020204" pitchFamily="34" charset="0"/>
                <a:cs typeface="Arial" panose="020B0604020202020204" pitchFamily="34" charset="0"/>
              </a:rPr>
              <a:t>each</a:t>
            </a:r>
            <a:r>
              <a:rPr lang="da-DK" dirty="0" smtClean="0">
                <a:solidFill>
                  <a:schemeClr val="bg1"/>
                </a:solidFill>
                <a:latin typeface="Arial" panose="020B0604020202020204" pitchFamily="34" charset="0"/>
                <a:cs typeface="Arial" panose="020B0604020202020204" pitchFamily="34" charset="0"/>
              </a:rPr>
              <a:t> </a:t>
            </a:r>
            <a:r>
              <a:rPr lang="da-DK" dirty="0" err="1" smtClean="0">
                <a:solidFill>
                  <a:schemeClr val="bg1"/>
                </a:solidFill>
                <a:latin typeface="Arial" panose="020B0604020202020204" pitchFamily="34" charset="0"/>
                <a:cs typeface="Arial" panose="020B0604020202020204" pitchFamily="34" charset="0"/>
              </a:rPr>
              <a:t>university</a:t>
            </a:r>
            <a:endParaRPr lang="da-DK" dirty="0">
              <a:solidFill>
                <a:schemeClr val="bg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da-DK" dirty="0" smtClean="0">
                <a:solidFill>
                  <a:schemeClr val="bg1"/>
                </a:solidFill>
                <a:latin typeface="Arial" panose="020B0604020202020204" pitchFamily="34" charset="0"/>
                <a:cs typeface="Arial" panose="020B0604020202020204" pitchFamily="34" charset="0"/>
              </a:rPr>
              <a:t>Deadline for </a:t>
            </a:r>
            <a:r>
              <a:rPr lang="en-US" dirty="0">
                <a:solidFill>
                  <a:schemeClr val="bg1"/>
                </a:solidFill>
                <a:latin typeface="Arial" panose="020B0604020202020204" pitchFamily="34" charset="0"/>
                <a:cs typeface="Arial" panose="020B0604020202020204" pitchFamily="34" charset="0"/>
              </a:rPr>
              <a:t>enrollment</a:t>
            </a:r>
            <a:r>
              <a:rPr lang="da-DK" dirty="0" smtClean="0">
                <a:solidFill>
                  <a:schemeClr val="bg1"/>
                </a:solidFill>
                <a:latin typeface="Arial" panose="020B0604020202020204" pitchFamily="34" charset="0"/>
                <a:cs typeface="Arial" panose="020B0604020202020204" pitchFamily="34" charset="0"/>
              </a:rPr>
              <a:t>; </a:t>
            </a:r>
            <a:r>
              <a:rPr lang="da-DK" dirty="0" err="1" smtClean="0">
                <a:solidFill>
                  <a:schemeClr val="bg1"/>
                </a:solidFill>
                <a:latin typeface="Arial" panose="020B0604020202020204" pitchFamily="34" charset="0"/>
                <a:cs typeface="Arial" panose="020B0604020202020204" pitchFamily="34" charset="0"/>
              </a:rPr>
              <a:t>January</a:t>
            </a:r>
            <a:r>
              <a:rPr lang="da-DK" dirty="0" smtClean="0">
                <a:solidFill>
                  <a:schemeClr val="bg1"/>
                </a:solidFill>
                <a:latin typeface="Arial" panose="020B0604020202020204" pitchFamily="34" charset="0"/>
                <a:cs typeface="Arial" panose="020B0604020202020204" pitchFamily="34" charset="0"/>
              </a:rPr>
              <a:t> 15th 2019</a:t>
            </a:r>
          </a:p>
          <a:p>
            <a:pPr marL="285750" indent="-285750">
              <a:buFont typeface="Courier New" panose="02070309020205020404" pitchFamily="49" charset="0"/>
              <a:buChar char="o"/>
            </a:pPr>
            <a:r>
              <a:rPr lang="en-US" dirty="0" smtClean="0">
                <a:solidFill>
                  <a:schemeClr val="bg1"/>
                </a:solidFill>
                <a:latin typeface="Arial" panose="020B0604020202020204" pitchFamily="34" charset="0"/>
                <a:cs typeface="Arial" panose="020B0604020202020204" pitchFamily="34" charset="0"/>
              </a:rPr>
              <a:t>Registration form enclosed</a:t>
            </a:r>
            <a:endParaRPr lang="en-US" dirty="0">
              <a:solidFill>
                <a:schemeClr val="bg1"/>
              </a:solidFill>
              <a:latin typeface="Arial" panose="020B0604020202020204" pitchFamily="34" charset="0"/>
              <a:cs typeface="Arial" panose="020B0604020202020204" pitchFamily="34" charset="0"/>
            </a:endParaRPr>
          </a:p>
        </p:txBody>
      </p:sp>
      <p:pic>
        <p:nvPicPr>
          <p:cNvPr id="15" name="Billed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4742" y="1375588"/>
            <a:ext cx="2800347" cy="3856410"/>
          </a:xfrm>
          <a:prstGeom prst="rect">
            <a:avLst/>
          </a:prstGeom>
        </p:spPr>
      </p:pic>
      <p:pic>
        <p:nvPicPr>
          <p:cNvPr id="3" name="Billede 2"/>
          <p:cNvPicPr>
            <a:picLocks noChangeAspect="1"/>
          </p:cNvPicPr>
          <p:nvPr/>
        </p:nvPicPr>
        <p:blipFill rotWithShape="1">
          <a:blip r:embed="rId4">
            <a:extLst>
              <a:ext uri="{28A0092B-C50C-407E-A947-70E740481C1C}">
                <a14:useLocalDpi xmlns:a14="http://schemas.microsoft.com/office/drawing/2010/main" val="0"/>
              </a:ext>
            </a:extLst>
          </a:blip>
          <a:srcRect t="43701" b="5900"/>
          <a:stretch/>
        </p:blipFill>
        <p:spPr>
          <a:xfrm>
            <a:off x="0" y="3862224"/>
            <a:ext cx="5904655" cy="2975905"/>
          </a:xfrm>
          <a:prstGeom prst="rect">
            <a:avLst/>
          </a:prstGeom>
        </p:spPr>
      </p:pic>
    </p:spTree>
    <p:extLst>
      <p:ext uri="{BB962C8B-B14F-4D97-AF65-F5344CB8AC3E}">
        <p14:creationId xmlns:p14="http://schemas.microsoft.com/office/powerpoint/2010/main" val="2615570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72447C4F-9B7C-4BCC-8FD6-4E657E21EE71}" type="slidenum">
              <a:rPr lang="da-DK" smtClean="0"/>
              <a:pPr/>
              <a:t>14</a:t>
            </a:fld>
            <a:endParaRPr lang="da-DK" dirty="0"/>
          </a:p>
        </p:txBody>
      </p:sp>
      <p:sp>
        <p:nvSpPr>
          <p:cNvPr id="5" name="Titel 1"/>
          <p:cNvSpPr txBox="1">
            <a:spLocks/>
          </p:cNvSpPr>
          <p:nvPr/>
        </p:nvSpPr>
        <p:spPr>
          <a:xfrm>
            <a:off x="755576" y="548680"/>
            <a:ext cx="8229600" cy="1143000"/>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3600" b="1" kern="1200" spc="-113">
                <a:solidFill>
                  <a:schemeClr val="accent5"/>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800" dirty="0" smtClean="0">
                <a:solidFill>
                  <a:srgbClr val="DF781C"/>
                </a:solidFill>
              </a:rPr>
              <a:t>Video made by a participating student</a:t>
            </a:r>
          </a:p>
          <a:p>
            <a:r>
              <a:rPr lang="nl-NL" sz="2800" dirty="0" smtClean="0">
                <a:solidFill>
                  <a:srgbClr val="DF781C"/>
                </a:solidFill>
              </a:rPr>
              <a:t>(4:03 min)</a:t>
            </a:r>
            <a:endParaRPr lang="en-GB" sz="2800" dirty="0">
              <a:solidFill>
                <a:srgbClr val="DF781C"/>
              </a:solidFill>
            </a:endParaRPr>
          </a:p>
        </p:txBody>
      </p:sp>
      <p:pic>
        <p:nvPicPr>
          <p:cNvPr id="4" name="Billede 3">
            <a:hlinkClick r:id="rId2"/>
          </p:cNvPr>
          <p:cNvPicPr>
            <a:picLocks noChangeAspect="1"/>
          </p:cNvPicPr>
          <p:nvPr/>
        </p:nvPicPr>
        <p:blipFill>
          <a:blip r:embed="rId3"/>
          <a:stretch>
            <a:fillRect/>
          </a:stretch>
        </p:blipFill>
        <p:spPr>
          <a:xfrm>
            <a:off x="827584" y="2060848"/>
            <a:ext cx="6984776" cy="3928937"/>
          </a:xfrm>
          <a:prstGeom prst="rect">
            <a:avLst/>
          </a:prstGeom>
        </p:spPr>
      </p:pic>
      <p:pic>
        <p:nvPicPr>
          <p:cNvPr id="9" name="Billede 8">
            <a:hlinkClick r:id="rId2"/>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864" y="4077072"/>
            <a:ext cx="1700808" cy="1700808"/>
          </a:xfrm>
          <a:prstGeom prst="rect">
            <a:avLst/>
          </a:prstGeom>
        </p:spPr>
      </p:pic>
    </p:spTree>
    <p:extLst>
      <p:ext uri="{BB962C8B-B14F-4D97-AF65-F5344CB8AC3E}">
        <p14:creationId xmlns:p14="http://schemas.microsoft.com/office/powerpoint/2010/main" val="3378415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ktangel 8"/>
          <p:cNvSpPr/>
          <p:nvPr/>
        </p:nvSpPr>
        <p:spPr>
          <a:xfrm>
            <a:off x="-32346" y="1250929"/>
            <a:ext cx="4903743" cy="4900581"/>
          </a:xfrm>
          <a:prstGeom prst="rect">
            <a:avLst/>
          </a:prstGeom>
          <a:solidFill>
            <a:srgbClr val="DF7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p>
        </p:txBody>
      </p:sp>
      <p:sp>
        <p:nvSpPr>
          <p:cNvPr id="2" name="Pladsholder til dato 1"/>
          <p:cNvSpPr>
            <a:spLocks noGrp="1"/>
          </p:cNvSpPr>
          <p:nvPr>
            <p:ph type="dt" sz="half" idx="10"/>
          </p:nvPr>
        </p:nvSpPr>
        <p:spPr/>
        <p:txBody>
          <a:bodyPr/>
          <a:lstStyle/>
          <a:p>
            <a:fld id="{F19C334C-8A98-43E2-87CD-1142F7107999}" type="datetime1">
              <a:rPr lang="da-DK" smtClean="0"/>
              <a:pPr/>
              <a:t>21-09-2018</a:t>
            </a:fld>
            <a:endParaRPr lang="da-DK" dirty="0"/>
          </a:p>
        </p:txBody>
      </p:sp>
      <p:sp>
        <p:nvSpPr>
          <p:cNvPr id="8" name="Tijdelijke aanduiding voor inhoud 2"/>
          <p:cNvSpPr txBox="1">
            <a:spLocks/>
          </p:cNvSpPr>
          <p:nvPr/>
        </p:nvSpPr>
        <p:spPr>
          <a:xfrm>
            <a:off x="328777" y="1275405"/>
            <a:ext cx="4479121" cy="5112568"/>
          </a:xfrm>
          <a:prstGeom prst="rect">
            <a:avLst/>
          </a:prstGeom>
        </p:spPr>
        <p:txBody>
          <a:bodyPr vert="horz" lIns="91440" tIns="45720" rIns="91440" bIns="45720" rtlCol="0" anchor="ctr" anchorCtr="0">
            <a:normAutofit/>
          </a:bodyPr>
          <a:lstStyle>
            <a:lvl1pPr marL="0" indent="0" algn="l" defTabSz="914400" rtl="0" eaLnBrk="1" latinLnBrk="0" hangingPunct="1">
              <a:spcBef>
                <a:spcPct val="20000"/>
              </a:spcBef>
              <a:buClr>
                <a:schemeClr val="accent1"/>
              </a:buClr>
              <a:buFont typeface="Arial" pitchFamily="34" charset="0"/>
              <a:buNone/>
              <a:defRPr sz="1200" kern="1200">
                <a:solidFill>
                  <a:schemeClr val="accent3"/>
                </a:solidFill>
                <a:latin typeface="Arial" pitchFamily="34" charset="0"/>
                <a:ea typeface="+mn-ea"/>
                <a:cs typeface="Arial" pitchFamily="34" charset="0"/>
              </a:defRPr>
            </a:lvl1pPr>
            <a:lvl2pPr marL="3429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6858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0287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3716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17145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057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24003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GB" sz="2800" b="1" dirty="0" smtClean="0">
                <a:solidFill>
                  <a:schemeClr val="bg1"/>
                </a:solidFill>
              </a:rPr>
              <a:t>Denmark</a:t>
            </a:r>
          </a:p>
          <a:p>
            <a:pPr marL="285750" indent="-285750">
              <a:buFont typeface="Arial" panose="020B0604020202020204" pitchFamily="34" charset="0"/>
              <a:buChar char="•"/>
            </a:pPr>
            <a:r>
              <a:rPr lang="en-GB" sz="1600" dirty="0" smtClean="0">
                <a:solidFill>
                  <a:schemeClr val="bg1"/>
                </a:solidFill>
              </a:rPr>
              <a:t>More than 5 million inhabitants</a:t>
            </a:r>
          </a:p>
          <a:p>
            <a:pPr marL="285750" indent="-285750">
              <a:buFont typeface="Arial" panose="020B0604020202020204" pitchFamily="34" charset="0"/>
              <a:buChar char="•"/>
            </a:pPr>
            <a:r>
              <a:rPr lang="en-GB" sz="1600" dirty="0" smtClean="0">
                <a:solidFill>
                  <a:schemeClr val="bg1"/>
                </a:solidFill>
              </a:rPr>
              <a:t>Capital City – Copenhagen</a:t>
            </a:r>
          </a:p>
          <a:p>
            <a:pPr marL="285750" indent="-285750">
              <a:buFont typeface="Arial" panose="020B0604020202020204" pitchFamily="34" charset="0"/>
              <a:buChar char="•"/>
            </a:pPr>
            <a:r>
              <a:rPr lang="en-GB" sz="1600" dirty="0" smtClean="0">
                <a:solidFill>
                  <a:schemeClr val="bg1"/>
                </a:solidFill>
              </a:rPr>
              <a:t>Form of state – monarchy (the oldest uninterrupted European monarchy)</a:t>
            </a:r>
          </a:p>
          <a:p>
            <a:endParaRPr lang="en-GB" sz="2800" dirty="0" smtClean="0">
              <a:solidFill>
                <a:schemeClr val="bg1"/>
              </a:solidFill>
            </a:endParaRPr>
          </a:p>
          <a:p>
            <a:r>
              <a:rPr lang="en-GB" sz="2800" b="1" dirty="0" smtClean="0">
                <a:solidFill>
                  <a:schemeClr val="bg1"/>
                </a:solidFill>
              </a:rPr>
              <a:t>Kolding</a:t>
            </a:r>
          </a:p>
          <a:p>
            <a:pPr marL="285750" indent="-285750">
              <a:buFont typeface="Arial" panose="020B0604020202020204" pitchFamily="34" charset="0"/>
              <a:buChar char="•"/>
            </a:pPr>
            <a:r>
              <a:rPr lang="en-GB" sz="1600" dirty="0" smtClean="0">
                <a:solidFill>
                  <a:schemeClr val="bg1"/>
                </a:solidFill>
              </a:rPr>
              <a:t>7</a:t>
            </a:r>
            <a:r>
              <a:rPr lang="en-GB" sz="1600" baseline="30000" dirty="0" smtClean="0">
                <a:solidFill>
                  <a:schemeClr val="bg1"/>
                </a:solidFill>
              </a:rPr>
              <a:t>th</a:t>
            </a:r>
            <a:r>
              <a:rPr lang="en-GB" sz="1600" dirty="0" smtClean="0">
                <a:solidFill>
                  <a:schemeClr val="bg1"/>
                </a:solidFill>
              </a:rPr>
              <a:t> largest city of Denmark (population 58,000)</a:t>
            </a:r>
          </a:p>
          <a:p>
            <a:pPr marL="285750" indent="-285750">
              <a:buFont typeface="Arial" panose="020B0604020202020204" pitchFamily="34" charset="0"/>
              <a:buChar char="•"/>
            </a:pPr>
            <a:r>
              <a:rPr lang="en-GB" sz="1600" dirty="0" smtClean="0">
                <a:solidFill>
                  <a:schemeClr val="bg1"/>
                </a:solidFill>
              </a:rPr>
              <a:t>Regional </a:t>
            </a:r>
            <a:r>
              <a:rPr lang="en-GB" sz="1600" dirty="0" err="1" smtClean="0">
                <a:solidFill>
                  <a:schemeClr val="bg1"/>
                </a:solidFill>
              </a:rPr>
              <a:t>center</a:t>
            </a:r>
            <a:r>
              <a:rPr lang="en-GB" sz="1600" dirty="0" smtClean="0">
                <a:solidFill>
                  <a:schemeClr val="bg1"/>
                </a:solidFill>
              </a:rPr>
              <a:t> of creativity, innovation</a:t>
            </a:r>
            <a:r>
              <a:rPr lang="en-GB" sz="1600" dirty="0">
                <a:solidFill>
                  <a:schemeClr val="bg1"/>
                </a:solidFill>
              </a:rPr>
              <a:t> </a:t>
            </a:r>
            <a:r>
              <a:rPr lang="en-GB" sz="1600" dirty="0" smtClean="0">
                <a:solidFill>
                  <a:schemeClr val="bg1"/>
                </a:solidFill>
              </a:rPr>
              <a:t>and design </a:t>
            </a:r>
          </a:p>
          <a:p>
            <a:pPr marL="285750" indent="-285750">
              <a:buFont typeface="Arial" panose="020B0604020202020204" pitchFamily="34" charset="0"/>
              <a:buChar char="•"/>
            </a:pPr>
            <a:r>
              <a:rPr lang="en-GB" sz="1600" dirty="0" smtClean="0">
                <a:solidFill>
                  <a:schemeClr val="bg1"/>
                </a:solidFill>
              </a:rPr>
              <a:t>Student and tourist hub </a:t>
            </a:r>
          </a:p>
          <a:p>
            <a:pPr marL="285750" indent="-285750">
              <a:buFont typeface="Arial" panose="020B0604020202020204" pitchFamily="34" charset="0"/>
              <a:buChar char="•"/>
            </a:pPr>
            <a:r>
              <a:rPr lang="en-GB" sz="1600" dirty="0" smtClean="0">
                <a:solidFill>
                  <a:schemeClr val="bg1"/>
                </a:solidFill>
              </a:rPr>
              <a:t>Only 45 kilometres from the airport in </a:t>
            </a:r>
            <a:r>
              <a:rPr lang="en-GB" sz="1600" dirty="0" err="1" smtClean="0">
                <a:solidFill>
                  <a:schemeClr val="bg1"/>
                </a:solidFill>
              </a:rPr>
              <a:t>Billund</a:t>
            </a:r>
            <a:r>
              <a:rPr lang="en-GB" sz="1600" dirty="0" smtClean="0">
                <a:solidFill>
                  <a:schemeClr val="bg1"/>
                </a:solidFill>
                <a:latin typeface="Aharoni" panose="02010803020104030203" pitchFamily="2" charset="-79"/>
                <a:cs typeface="Aharoni" panose="02010803020104030203" pitchFamily="2" charset="-79"/>
              </a:rPr>
              <a:t>.</a:t>
            </a:r>
          </a:p>
          <a:p>
            <a:endParaRPr lang="en-GB" dirty="0" smtClean="0">
              <a:latin typeface="Aharoni" panose="02010803020104030203" pitchFamily="2" charset="-79"/>
              <a:cs typeface="Aharoni" panose="02010803020104030203" pitchFamily="2" charset="-79"/>
            </a:endParaRPr>
          </a:p>
          <a:p>
            <a:endParaRPr lang="en-GB" dirty="0">
              <a:latin typeface="Aharoni" panose="02010803020104030203" pitchFamily="2" charset="-79"/>
              <a:cs typeface="Aharoni" panose="02010803020104030203" pitchFamily="2" charset="-79"/>
            </a:endParaRPr>
          </a:p>
        </p:txBody>
      </p:sp>
      <p:sp>
        <p:nvSpPr>
          <p:cNvPr id="10" name="Titel 1"/>
          <p:cNvSpPr txBox="1">
            <a:spLocks/>
          </p:cNvSpPr>
          <p:nvPr/>
        </p:nvSpPr>
        <p:spPr>
          <a:xfrm>
            <a:off x="731858" y="491292"/>
            <a:ext cx="8229600" cy="1143000"/>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3600" b="1" kern="1200" spc="-113">
                <a:solidFill>
                  <a:schemeClr val="accent5"/>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solidFill>
                  <a:srgbClr val="DF781C"/>
                </a:solidFill>
              </a:rPr>
              <a:t>Denmark, Kolding</a:t>
            </a:r>
            <a:endParaRPr lang="en-GB" sz="3200" dirty="0">
              <a:solidFill>
                <a:srgbClr val="DF781C"/>
              </a:solidFill>
            </a:endParaRPr>
          </a:p>
        </p:txBody>
      </p:sp>
      <p:pic>
        <p:nvPicPr>
          <p:cNvPr id="13" name="Picture 2" descr="http://wikitravel.org/upload/shared/thumb/5/5c/Map_DK_Kolding.PNG/300px-Map_DK_Kold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5185" y="1409178"/>
            <a:ext cx="3873874" cy="45840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9437" b="14803"/>
          <a:stretch/>
        </p:blipFill>
        <p:spPr>
          <a:xfrm>
            <a:off x="7792643" y="1412776"/>
            <a:ext cx="1351357" cy="888654"/>
          </a:xfrm>
          <a:prstGeom prst="rect">
            <a:avLst/>
          </a:prstGeom>
        </p:spPr>
      </p:pic>
      <p:pic>
        <p:nvPicPr>
          <p:cNvPr id="14" name="Billede 5" descr="Logo IMW Color-sm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18138" y="5949280"/>
            <a:ext cx="1625862" cy="8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253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ktangel 15"/>
          <p:cNvSpPr/>
          <p:nvPr/>
        </p:nvSpPr>
        <p:spPr>
          <a:xfrm>
            <a:off x="0" y="1460402"/>
            <a:ext cx="5022674" cy="3217233"/>
          </a:xfrm>
          <a:prstGeom prst="rect">
            <a:avLst/>
          </a:prstGeom>
          <a:solidFill>
            <a:srgbClr val="DF7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p>
        </p:txBody>
      </p:sp>
      <p:sp>
        <p:nvSpPr>
          <p:cNvPr id="2" name="Pladsholder til dato 1"/>
          <p:cNvSpPr>
            <a:spLocks noGrp="1"/>
          </p:cNvSpPr>
          <p:nvPr>
            <p:ph type="dt" sz="half" idx="10"/>
          </p:nvPr>
        </p:nvSpPr>
        <p:spPr/>
        <p:txBody>
          <a:bodyPr/>
          <a:lstStyle/>
          <a:p>
            <a:fld id="{F19C334C-8A98-43E2-87CD-1142F7107999}" type="datetime1">
              <a:rPr lang="da-DK" smtClean="0"/>
              <a:pPr/>
              <a:t>21-09-2018</a:t>
            </a:fld>
            <a:endParaRPr lang="da-DK" dirty="0"/>
          </a:p>
        </p:txBody>
      </p:sp>
      <p:sp>
        <p:nvSpPr>
          <p:cNvPr id="7" name="Pladsholder til sidefod 6"/>
          <p:cNvSpPr>
            <a:spLocks noGrp="1"/>
          </p:cNvSpPr>
          <p:nvPr>
            <p:ph type="ftr" sz="quarter" idx="3"/>
          </p:nvPr>
        </p:nvSpPr>
        <p:spPr/>
        <p:txBody>
          <a:bodyPr/>
          <a:lstStyle/>
          <a:p>
            <a:r>
              <a:rPr lang="da-DK" dirty="0" smtClean="0"/>
              <a:t>IBA Erhvervsakademi Kolding</a:t>
            </a:r>
            <a:endParaRPr lang="da-DK" dirty="0"/>
          </a:p>
        </p:txBody>
      </p:sp>
      <p:sp>
        <p:nvSpPr>
          <p:cNvPr id="10" name="Titel 1"/>
          <p:cNvSpPr txBox="1">
            <a:spLocks/>
          </p:cNvSpPr>
          <p:nvPr/>
        </p:nvSpPr>
        <p:spPr>
          <a:xfrm>
            <a:off x="395536" y="629816"/>
            <a:ext cx="8229600" cy="1143000"/>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3600" b="1" kern="1200" spc="-113">
                <a:solidFill>
                  <a:schemeClr val="accent5"/>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a-DK" altLang="da-DK" sz="2800" dirty="0">
                <a:solidFill>
                  <a:srgbClr val="DF781C"/>
                </a:solidFill>
              </a:rPr>
              <a:t>International Business Academy (IBA)</a:t>
            </a:r>
          </a:p>
        </p:txBody>
      </p:sp>
      <p:pic>
        <p:nvPicPr>
          <p:cNvPr id="14" name="Billede 5" descr="Logo IMW Color-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18138" y="5949280"/>
            <a:ext cx="1625862" cy="8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ktangel 2"/>
          <p:cNvSpPr>
            <a:spLocks noChangeArrowheads="1"/>
          </p:cNvSpPr>
          <p:nvPr/>
        </p:nvSpPr>
        <p:spPr bwMode="auto">
          <a:xfrm>
            <a:off x="107504" y="2290638"/>
            <a:ext cx="48173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da-DK" dirty="0">
                <a:solidFill>
                  <a:schemeClr val="bg1"/>
                </a:solidFill>
                <a:latin typeface="Arial" panose="020B0604020202020204" pitchFamily="34" charset="0"/>
                <a:cs typeface="Arial" panose="020B0604020202020204" pitchFamily="34" charset="0"/>
              </a:rPr>
              <a:t>IBA's degrees cover a wide range of levels: Applied Professional, Bachelor, Master's </a:t>
            </a:r>
            <a:r>
              <a:rPr lang="en-US" altLang="da-DK" dirty="0">
                <a:solidFill>
                  <a:schemeClr val="bg1"/>
                </a:solidFill>
              </a:rPr>
              <a:t>and MBA</a:t>
            </a:r>
            <a:endParaRPr lang="da-DK" altLang="da-DK" dirty="0">
              <a:solidFill>
                <a:schemeClr val="bg1"/>
              </a:solidFill>
            </a:endParaRPr>
          </a:p>
        </p:txBody>
      </p:sp>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255" y="4365104"/>
            <a:ext cx="2016224" cy="1345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ktangel 3"/>
          <p:cNvSpPr>
            <a:spLocks noChangeArrowheads="1"/>
          </p:cNvSpPr>
          <p:nvPr/>
        </p:nvSpPr>
        <p:spPr bwMode="auto">
          <a:xfrm>
            <a:off x="2688124" y="3976611"/>
            <a:ext cx="31533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da-DK" sz="1600" dirty="0" smtClean="0">
                <a:solidFill>
                  <a:schemeClr val="bg1"/>
                </a:solidFill>
                <a:latin typeface="Arial" panose="020B0604020202020204" pitchFamily="34" charset="0"/>
                <a:cs typeface="Arial" panose="020B0604020202020204" pitchFamily="34" charset="0"/>
              </a:rPr>
              <a:t>1500 </a:t>
            </a:r>
            <a:r>
              <a:rPr lang="en-US" altLang="da-DK" sz="1600" dirty="0">
                <a:solidFill>
                  <a:schemeClr val="bg1"/>
                </a:solidFill>
                <a:latin typeface="Arial" panose="020B0604020202020204" pitchFamily="34" charset="0"/>
                <a:cs typeface="Arial" panose="020B0604020202020204" pitchFamily="34" charset="0"/>
              </a:rPr>
              <a:t>full </a:t>
            </a:r>
            <a:r>
              <a:rPr lang="en-US" altLang="da-DK" sz="1600" dirty="0" smtClean="0">
                <a:solidFill>
                  <a:schemeClr val="bg1"/>
                </a:solidFill>
                <a:latin typeface="Arial" panose="020B0604020202020204" pitchFamily="34" charset="0"/>
                <a:cs typeface="Arial" panose="020B0604020202020204" pitchFamily="34" charset="0"/>
              </a:rPr>
              <a:t>time students </a:t>
            </a:r>
            <a:endParaRPr lang="en-US" altLang="da-DK" sz="1600" dirty="0">
              <a:solidFill>
                <a:schemeClr val="bg1"/>
              </a:solidFill>
              <a:latin typeface="Arial" panose="020B0604020202020204" pitchFamily="34" charset="0"/>
              <a:cs typeface="Arial" panose="020B0604020202020204" pitchFamily="34" charset="0"/>
            </a:endParaRPr>
          </a:p>
        </p:txBody>
      </p:sp>
      <p:sp>
        <p:nvSpPr>
          <p:cNvPr id="19" name="Tekstboks 4"/>
          <p:cNvSpPr txBox="1">
            <a:spLocks noChangeArrowheads="1"/>
          </p:cNvSpPr>
          <p:nvPr/>
        </p:nvSpPr>
        <p:spPr bwMode="auto">
          <a:xfrm>
            <a:off x="0" y="4008028"/>
            <a:ext cx="30697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da-DK" altLang="da-DK" sz="1600" dirty="0">
                <a:solidFill>
                  <a:schemeClr val="bg1"/>
                </a:solidFill>
                <a:latin typeface="Arial" panose="020B0604020202020204" pitchFamily="34" charset="0"/>
                <a:cs typeface="Arial" panose="020B0604020202020204" pitchFamily="34" charset="0"/>
              </a:rPr>
              <a:t>Students from 20 </a:t>
            </a:r>
            <a:r>
              <a:rPr lang="da-DK" altLang="da-DK" sz="1600" dirty="0" err="1">
                <a:solidFill>
                  <a:schemeClr val="bg1"/>
                </a:solidFill>
                <a:latin typeface="Arial" panose="020B0604020202020204" pitchFamily="34" charset="0"/>
                <a:cs typeface="Arial" panose="020B0604020202020204" pitchFamily="34" charset="0"/>
              </a:rPr>
              <a:t>countries</a:t>
            </a:r>
            <a:endParaRPr lang="da-DK" altLang="da-DK" sz="1600" dirty="0">
              <a:solidFill>
                <a:schemeClr val="bg1"/>
              </a:solidFill>
              <a:latin typeface="Arial" panose="020B0604020202020204" pitchFamily="34" charset="0"/>
              <a:cs typeface="Arial" panose="020B0604020202020204" pitchFamily="34" charset="0"/>
            </a:endParaRPr>
          </a:p>
        </p:txBody>
      </p:sp>
      <p:pic>
        <p:nvPicPr>
          <p:cNvPr id="3" name="Billede 2">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6881" y="4943875"/>
            <a:ext cx="1816638" cy="635823"/>
          </a:xfrm>
          <a:prstGeom prst="rect">
            <a:avLst/>
          </a:prstGeom>
        </p:spPr>
      </p:pic>
      <p:pic>
        <p:nvPicPr>
          <p:cNvPr id="4" name="Billede 3"/>
          <p:cNvPicPr>
            <a:picLocks noChangeAspect="1"/>
          </p:cNvPicPr>
          <p:nvPr/>
        </p:nvPicPr>
        <p:blipFill rotWithShape="1">
          <a:blip r:embed="rId6" cstate="print">
            <a:extLst>
              <a:ext uri="{28A0092B-C50C-407E-A947-70E740481C1C}">
                <a14:useLocalDpi xmlns:a14="http://schemas.microsoft.com/office/drawing/2010/main" val="0"/>
              </a:ext>
            </a:extLst>
          </a:blip>
          <a:srcRect r="4082"/>
          <a:stretch/>
        </p:blipFill>
        <p:spPr>
          <a:xfrm>
            <a:off x="4969933" y="1460402"/>
            <a:ext cx="4174067" cy="3217233"/>
          </a:xfrm>
          <a:prstGeom prst="rect">
            <a:avLst/>
          </a:prstGeom>
        </p:spPr>
      </p:pic>
      <p:pic>
        <p:nvPicPr>
          <p:cNvPr id="5" name="Billed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43808" y="4374925"/>
            <a:ext cx="1907704" cy="1413114"/>
          </a:xfrm>
          <a:prstGeom prst="rect">
            <a:avLst/>
          </a:prstGeom>
        </p:spPr>
      </p:pic>
    </p:spTree>
    <p:extLst>
      <p:ext uri="{BB962C8B-B14F-4D97-AF65-F5344CB8AC3E}">
        <p14:creationId xmlns:p14="http://schemas.microsoft.com/office/powerpoint/2010/main" val="1800068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19C334C-8A98-43E2-87CD-1142F7107999}" type="datetime1">
              <a:rPr lang="da-DK" smtClean="0"/>
              <a:pPr/>
              <a:t>21-09-2018</a:t>
            </a:fld>
            <a:endParaRPr lang="da-DK" dirty="0"/>
          </a:p>
        </p:txBody>
      </p:sp>
      <p:sp>
        <p:nvSpPr>
          <p:cNvPr id="7" name="Pladsholder til sidefod 6"/>
          <p:cNvSpPr>
            <a:spLocks noGrp="1"/>
          </p:cNvSpPr>
          <p:nvPr>
            <p:ph type="ftr" sz="quarter" idx="3"/>
          </p:nvPr>
        </p:nvSpPr>
        <p:spPr/>
        <p:txBody>
          <a:bodyPr/>
          <a:lstStyle/>
          <a:p>
            <a:r>
              <a:rPr lang="da-DK" dirty="0" smtClean="0"/>
              <a:t>IBA Erhvervsakademi Kolding</a:t>
            </a:r>
            <a:endParaRPr lang="da-DK" dirty="0"/>
          </a:p>
        </p:txBody>
      </p:sp>
      <p:sp>
        <p:nvSpPr>
          <p:cNvPr id="10" name="Titel 1"/>
          <p:cNvSpPr txBox="1">
            <a:spLocks/>
          </p:cNvSpPr>
          <p:nvPr/>
        </p:nvSpPr>
        <p:spPr>
          <a:xfrm>
            <a:off x="762958" y="287386"/>
            <a:ext cx="8229600" cy="1143000"/>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3600" b="1" kern="1200" spc="-113">
                <a:solidFill>
                  <a:schemeClr val="accent5"/>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3200" dirty="0">
                <a:solidFill>
                  <a:srgbClr val="DF781C"/>
                </a:solidFill>
              </a:rPr>
              <a:t>Theme outline; </a:t>
            </a:r>
            <a:br>
              <a:rPr lang="nl-NL" sz="3200" dirty="0">
                <a:solidFill>
                  <a:srgbClr val="DF781C"/>
                </a:solidFill>
              </a:rPr>
            </a:br>
            <a:r>
              <a:rPr lang="nl-NL" sz="3200" dirty="0" smtClean="0">
                <a:solidFill>
                  <a:srgbClr val="DF781C"/>
                </a:solidFill>
              </a:rPr>
              <a:t>Survival of a industry niche</a:t>
            </a:r>
            <a:endParaRPr lang="en-GB" sz="3200" dirty="0">
              <a:solidFill>
                <a:srgbClr val="DF781C"/>
              </a:solidFill>
            </a:endParaRPr>
          </a:p>
        </p:txBody>
      </p:sp>
      <p:pic>
        <p:nvPicPr>
          <p:cNvPr id="14" name="Billede 5" descr="Logo IMW Color-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18138" y="5949280"/>
            <a:ext cx="1625862" cy="8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ktangel 10"/>
          <p:cNvSpPr/>
          <p:nvPr/>
        </p:nvSpPr>
        <p:spPr>
          <a:xfrm>
            <a:off x="4299047" y="1941014"/>
            <a:ext cx="4870165" cy="3672408"/>
          </a:xfrm>
          <a:prstGeom prst="rect">
            <a:avLst/>
          </a:prstGeom>
          <a:solidFill>
            <a:srgbClr val="DF7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p>
        </p:txBody>
      </p:sp>
      <p:sp>
        <p:nvSpPr>
          <p:cNvPr id="15" name="Tekstboks 7"/>
          <p:cNvSpPr txBox="1"/>
          <p:nvPr/>
        </p:nvSpPr>
        <p:spPr>
          <a:xfrm>
            <a:off x="5452555" y="2194805"/>
            <a:ext cx="3540003" cy="4031873"/>
          </a:xfrm>
          <a:prstGeom prst="rect">
            <a:avLst/>
          </a:prstGeom>
          <a:noFill/>
        </p:spPr>
        <p:txBody>
          <a:bodyPr wrap="square" rtlCol="0">
            <a:spAutoFit/>
          </a:bodyPr>
          <a:lstStyle/>
          <a:p>
            <a:r>
              <a:rPr lang="en-US" sz="1600" dirty="0" smtClean="0">
                <a:solidFill>
                  <a:schemeClr val="bg1"/>
                </a:solidFill>
                <a:latin typeface="Arial" panose="020B0604020202020204" pitchFamily="34" charset="0"/>
                <a:cs typeface="Arial" panose="020B0604020202020204" pitchFamily="34" charset="0"/>
              </a:rPr>
              <a:t>Danish micro breweries have had golden years. Over a decade the number of breweries grew rapidly from under 20 to over 120. </a:t>
            </a:r>
          </a:p>
          <a:p>
            <a:endParaRPr lang="en-US" sz="1600" dirty="0">
              <a:solidFill>
                <a:schemeClr val="bg1"/>
              </a:solidFill>
              <a:latin typeface="Arial" panose="020B0604020202020204" pitchFamily="34" charset="0"/>
              <a:cs typeface="Arial" panose="020B0604020202020204" pitchFamily="34" charset="0"/>
            </a:endParaRPr>
          </a:p>
          <a:p>
            <a:r>
              <a:rPr lang="en-US" sz="1600" dirty="0" smtClean="0">
                <a:solidFill>
                  <a:schemeClr val="bg1"/>
                </a:solidFill>
                <a:latin typeface="Arial" panose="020B0604020202020204" pitchFamily="34" charset="0"/>
                <a:cs typeface="Arial" panose="020B0604020202020204" pitchFamily="34" charset="0"/>
              </a:rPr>
              <a:t>It has become a very competitive market and many micro breweries struggle. </a:t>
            </a:r>
          </a:p>
          <a:p>
            <a:endParaRPr lang="en-US" sz="1600" dirty="0">
              <a:solidFill>
                <a:schemeClr val="bg1"/>
              </a:solidFill>
              <a:latin typeface="Arial" panose="020B0604020202020204" pitchFamily="34" charset="0"/>
              <a:cs typeface="Arial" panose="020B0604020202020204" pitchFamily="34" charset="0"/>
            </a:endParaRPr>
          </a:p>
          <a:p>
            <a:r>
              <a:rPr lang="en-US" sz="1600" dirty="0" smtClean="0">
                <a:solidFill>
                  <a:schemeClr val="bg1"/>
                </a:solidFill>
                <a:latin typeface="Arial" panose="020B0604020202020204" pitchFamily="34" charset="0"/>
                <a:cs typeface="Arial" panose="020B0604020202020204" pitchFamily="34" charset="0"/>
              </a:rPr>
              <a:t>How can </a:t>
            </a:r>
            <a:r>
              <a:rPr lang="en-US" sz="1600" dirty="0" err="1" smtClean="0">
                <a:solidFill>
                  <a:schemeClr val="bg1"/>
                </a:solidFill>
                <a:latin typeface="Arial" panose="020B0604020202020204" pitchFamily="34" charset="0"/>
                <a:cs typeface="Arial" panose="020B0604020202020204" pitchFamily="34" charset="0"/>
              </a:rPr>
              <a:t>Frejdahl</a:t>
            </a:r>
            <a:r>
              <a:rPr lang="en-US" sz="1600" dirty="0" smtClean="0">
                <a:solidFill>
                  <a:schemeClr val="bg1"/>
                </a:solidFill>
                <a:latin typeface="Arial" panose="020B0604020202020204" pitchFamily="34" charset="0"/>
                <a:cs typeface="Arial" panose="020B0604020202020204" pitchFamily="34" charset="0"/>
              </a:rPr>
              <a:t> micro brewery position themselves and are there international opportunities?</a:t>
            </a:r>
            <a:endParaRPr lang="en-US" sz="1600" dirty="0">
              <a:solidFill>
                <a:schemeClr val="bg1"/>
              </a:solidFill>
              <a:latin typeface="Arial" panose="020B0604020202020204" pitchFamily="34" charset="0"/>
              <a:cs typeface="Arial" panose="020B0604020202020204" pitchFamily="34" charset="0"/>
            </a:endParaRPr>
          </a:p>
          <a:p>
            <a:r>
              <a:rPr lang="en-US" sz="1600" dirty="0" smtClean="0">
                <a:solidFill>
                  <a:schemeClr val="bg1"/>
                </a:solidFill>
                <a:latin typeface="Arial" panose="020B0604020202020204" pitchFamily="34" charset="0"/>
                <a:cs typeface="Arial" panose="020B0604020202020204" pitchFamily="34" charset="0"/>
              </a:rPr>
              <a:t> </a:t>
            </a:r>
          </a:p>
          <a:p>
            <a:r>
              <a:rPr lang="en-US" sz="1600" dirty="0" smtClean="0">
                <a:solidFill>
                  <a:schemeClr val="bg1"/>
                </a:solidFill>
                <a:latin typeface="Arial" panose="020B0604020202020204" pitchFamily="34" charset="0"/>
                <a:cs typeface="Arial" panose="020B0604020202020204" pitchFamily="34" charset="0"/>
              </a:rPr>
              <a:t> </a:t>
            </a:r>
          </a:p>
          <a:p>
            <a:endParaRPr lang="en-US" sz="1600" dirty="0" smtClean="0">
              <a:solidFill>
                <a:schemeClr val="bg1"/>
              </a:solidFill>
              <a:latin typeface="Arial" panose="020B0604020202020204" pitchFamily="34" charset="0"/>
              <a:cs typeface="Arial" panose="020B0604020202020204" pitchFamily="34" charset="0"/>
            </a:endParaRPr>
          </a:p>
          <a:p>
            <a:endParaRPr lang="en-US" sz="1600" dirty="0" smtClean="0">
              <a:solidFill>
                <a:schemeClr val="bg1"/>
              </a:solidFill>
              <a:latin typeface="Arial" panose="020B0604020202020204" pitchFamily="34" charset="0"/>
              <a:cs typeface="Arial" panose="020B0604020202020204" pitchFamily="34" charset="0"/>
            </a:endParaRPr>
          </a:p>
        </p:txBody>
      </p:sp>
      <p:pic>
        <p:nvPicPr>
          <p:cNvPr id="3" name="Billede 2"/>
          <p:cNvPicPr>
            <a:picLocks noChangeAspect="1"/>
          </p:cNvPicPr>
          <p:nvPr/>
        </p:nvPicPr>
        <p:blipFill rotWithShape="1">
          <a:blip r:embed="rId3" cstate="print">
            <a:extLst>
              <a:ext uri="{28A0092B-C50C-407E-A947-70E740481C1C}">
                <a14:useLocalDpi xmlns:a14="http://schemas.microsoft.com/office/drawing/2010/main" val="0"/>
              </a:ext>
            </a:extLst>
          </a:blip>
          <a:srcRect l="5626" r="5461"/>
          <a:stretch/>
        </p:blipFill>
        <p:spPr>
          <a:xfrm>
            <a:off x="0" y="1941014"/>
            <a:ext cx="5112568" cy="3672408"/>
          </a:xfrm>
          <a:prstGeom prst="rect">
            <a:avLst/>
          </a:prstGeom>
        </p:spPr>
      </p:pic>
    </p:spTree>
    <p:extLst>
      <p:ext uri="{BB962C8B-B14F-4D97-AF65-F5344CB8AC3E}">
        <p14:creationId xmlns:p14="http://schemas.microsoft.com/office/powerpoint/2010/main" val="1429212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lede 4"/>
          <p:cNvPicPr>
            <a:picLocks noChangeAspect="1"/>
          </p:cNvPicPr>
          <p:nvPr/>
        </p:nvPicPr>
        <p:blipFill rotWithShape="1">
          <a:blip r:embed="rId2">
            <a:extLst>
              <a:ext uri="{28A0092B-C50C-407E-A947-70E740481C1C}">
                <a14:useLocalDpi xmlns:a14="http://schemas.microsoft.com/office/drawing/2010/main" val="0"/>
              </a:ext>
            </a:extLst>
          </a:blip>
          <a:srcRect t="5460" r="1600" b="6328"/>
          <a:stretch/>
        </p:blipFill>
        <p:spPr>
          <a:xfrm>
            <a:off x="4821654" y="4213588"/>
            <a:ext cx="4430866" cy="2650094"/>
          </a:xfrm>
          <a:prstGeom prst="rect">
            <a:avLst/>
          </a:prstGeom>
        </p:spPr>
      </p:pic>
      <p:sp>
        <p:nvSpPr>
          <p:cNvPr id="10" name="Titel 1"/>
          <p:cNvSpPr txBox="1">
            <a:spLocks/>
          </p:cNvSpPr>
          <p:nvPr/>
        </p:nvSpPr>
        <p:spPr>
          <a:xfrm>
            <a:off x="706854" y="492190"/>
            <a:ext cx="8229600" cy="1143000"/>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3600" b="1" kern="1200" spc="-113">
                <a:solidFill>
                  <a:schemeClr val="accent5"/>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3200" dirty="0" smtClean="0">
                <a:solidFill>
                  <a:srgbClr val="DF781C"/>
                </a:solidFill>
              </a:rPr>
              <a:t>Partner; Frejdahl</a:t>
            </a:r>
            <a:endParaRPr lang="en-GB" sz="3200" dirty="0">
              <a:solidFill>
                <a:srgbClr val="DF781C"/>
              </a:solidFill>
            </a:endParaRPr>
          </a:p>
        </p:txBody>
      </p:sp>
      <p:sp>
        <p:nvSpPr>
          <p:cNvPr id="9" name="Rektangel 8"/>
          <p:cNvSpPr/>
          <p:nvPr/>
        </p:nvSpPr>
        <p:spPr>
          <a:xfrm>
            <a:off x="-18854" y="4249436"/>
            <a:ext cx="4878886" cy="2645841"/>
          </a:xfrm>
          <a:prstGeom prst="rect">
            <a:avLst/>
          </a:prstGeom>
          <a:solidFill>
            <a:srgbClr val="DF7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p>
        </p:txBody>
      </p:sp>
      <p:sp>
        <p:nvSpPr>
          <p:cNvPr id="15" name="Tekstboks 7"/>
          <p:cNvSpPr txBox="1"/>
          <p:nvPr/>
        </p:nvSpPr>
        <p:spPr>
          <a:xfrm>
            <a:off x="224036" y="4187618"/>
            <a:ext cx="4654850" cy="3170099"/>
          </a:xfrm>
          <a:prstGeom prst="rect">
            <a:avLst/>
          </a:prstGeom>
          <a:noFill/>
        </p:spPr>
        <p:txBody>
          <a:bodyPr wrap="square" rtlCol="0">
            <a:spAutoFit/>
          </a:bodyPr>
          <a:lstStyle/>
          <a:p>
            <a:endParaRPr lang="en-US" b="1" dirty="0" smtClean="0">
              <a:solidFill>
                <a:schemeClr val="bg1"/>
              </a:solidFill>
              <a:latin typeface="Arial" panose="020B0604020202020204" pitchFamily="34" charset="0"/>
              <a:cs typeface="Arial" panose="020B0604020202020204" pitchFamily="34" charset="0"/>
            </a:endParaRPr>
          </a:p>
          <a:p>
            <a:r>
              <a:rPr lang="en-US" sz="1600" dirty="0" err="1" smtClean="0">
                <a:solidFill>
                  <a:schemeClr val="bg1"/>
                </a:solidFill>
                <a:latin typeface="Arial" panose="020B0604020202020204" pitchFamily="34" charset="0"/>
                <a:cs typeface="Arial" panose="020B0604020202020204" pitchFamily="34" charset="0"/>
              </a:rPr>
              <a:t>Frejdahl</a:t>
            </a:r>
            <a:r>
              <a:rPr lang="en-US" sz="1600" dirty="0" smtClean="0">
                <a:solidFill>
                  <a:schemeClr val="bg1"/>
                </a:solidFill>
                <a:latin typeface="Arial" panose="020B0604020202020204" pitchFamily="34" charset="0"/>
                <a:cs typeface="Arial" panose="020B0604020202020204" pitchFamily="34" charset="0"/>
              </a:rPr>
              <a:t> beer is rooted in the Nordic heritage, and </a:t>
            </a:r>
            <a:r>
              <a:rPr lang="en-US" sz="1600" dirty="0" err="1" smtClean="0">
                <a:solidFill>
                  <a:schemeClr val="bg1"/>
                </a:solidFill>
                <a:latin typeface="Arial" panose="020B0604020202020204" pitchFamily="34" charset="0"/>
                <a:cs typeface="Arial" panose="020B0604020202020204" pitchFamily="34" charset="0"/>
              </a:rPr>
              <a:t>Vestfyen</a:t>
            </a:r>
            <a:r>
              <a:rPr lang="en-US" sz="1600" dirty="0" smtClean="0">
                <a:solidFill>
                  <a:schemeClr val="bg1"/>
                </a:solidFill>
                <a:latin typeface="Arial" panose="020B0604020202020204" pitchFamily="34" charset="0"/>
                <a:cs typeface="Arial" panose="020B0604020202020204" pitchFamily="34" charset="0"/>
              </a:rPr>
              <a:t> Brewery (</a:t>
            </a:r>
            <a:r>
              <a:rPr lang="en-US" sz="1600" dirty="0" err="1" smtClean="0">
                <a:solidFill>
                  <a:schemeClr val="bg1"/>
                </a:solidFill>
                <a:latin typeface="Arial" panose="020B0604020202020204" pitchFamily="34" charset="0"/>
                <a:cs typeface="Arial" panose="020B0604020202020204" pitchFamily="34" charset="0"/>
              </a:rPr>
              <a:t>Parrent</a:t>
            </a:r>
            <a:r>
              <a:rPr lang="en-US" sz="1600" dirty="0" smtClean="0">
                <a:solidFill>
                  <a:schemeClr val="bg1"/>
                </a:solidFill>
                <a:latin typeface="Arial" panose="020B0604020202020204" pitchFamily="34" charset="0"/>
                <a:cs typeface="Arial" panose="020B0604020202020204" pitchFamily="34" charset="0"/>
              </a:rPr>
              <a:t> company) has created a brand that unites taste, design and Nordic history. </a:t>
            </a:r>
          </a:p>
          <a:p>
            <a:endParaRPr lang="en-US" sz="1600" dirty="0">
              <a:solidFill>
                <a:schemeClr val="bg1"/>
              </a:solidFill>
              <a:latin typeface="Arial" panose="020B0604020202020204" pitchFamily="34" charset="0"/>
              <a:cs typeface="Arial" panose="020B0604020202020204" pitchFamily="34" charset="0"/>
            </a:endParaRPr>
          </a:p>
          <a:p>
            <a:r>
              <a:rPr lang="en-US" sz="1600" dirty="0" smtClean="0">
                <a:solidFill>
                  <a:schemeClr val="bg1"/>
                </a:solidFill>
                <a:latin typeface="Arial" panose="020B0604020202020204" pitchFamily="34" charset="0"/>
                <a:cs typeface="Arial" panose="020B0604020202020204" pitchFamily="34" charset="0"/>
              </a:rPr>
              <a:t>Many of the raw materials and ingredients draw inspiration from the Vikings, and the names of the beer series is from Nordic Mythology – such as </a:t>
            </a:r>
            <a:r>
              <a:rPr lang="en-US" sz="1600" dirty="0" err="1" smtClean="0">
                <a:solidFill>
                  <a:schemeClr val="bg1"/>
                </a:solidFill>
                <a:latin typeface="Arial" panose="020B0604020202020204" pitchFamily="34" charset="0"/>
                <a:cs typeface="Arial" panose="020B0604020202020204" pitchFamily="34" charset="0"/>
              </a:rPr>
              <a:t>Valravn</a:t>
            </a:r>
            <a:r>
              <a:rPr lang="en-US" sz="1600" dirty="0" smtClean="0">
                <a:solidFill>
                  <a:schemeClr val="bg1"/>
                </a:solidFill>
                <a:latin typeface="Arial" panose="020B0604020202020204" pitchFamily="34" charset="0"/>
                <a:cs typeface="Arial" panose="020B0604020202020204" pitchFamily="34" charset="0"/>
              </a:rPr>
              <a:t>, </a:t>
            </a:r>
            <a:r>
              <a:rPr lang="en-US" sz="1600" dirty="0" err="1" smtClean="0">
                <a:solidFill>
                  <a:schemeClr val="bg1"/>
                </a:solidFill>
                <a:latin typeface="Arial" panose="020B0604020202020204" pitchFamily="34" charset="0"/>
                <a:cs typeface="Arial" panose="020B0604020202020204" pitchFamily="34" charset="0"/>
              </a:rPr>
              <a:t>Nidhug</a:t>
            </a:r>
            <a:r>
              <a:rPr lang="en-US" sz="1600" dirty="0" smtClean="0">
                <a:solidFill>
                  <a:schemeClr val="bg1"/>
                </a:solidFill>
                <a:latin typeface="Arial" panose="020B0604020202020204" pitchFamily="34" charset="0"/>
                <a:cs typeface="Arial" panose="020B0604020202020204" pitchFamily="34" charset="0"/>
              </a:rPr>
              <a:t> and </a:t>
            </a:r>
            <a:r>
              <a:rPr lang="en-US" sz="1600" dirty="0" err="1" smtClean="0">
                <a:solidFill>
                  <a:schemeClr val="bg1"/>
                </a:solidFill>
                <a:latin typeface="Arial" panose="020B0604020202020204" pitchFamily="34" charset="0"/>
                <a:cs typeface="Arial" panose="020B0604020202020204" pitchFamily="34" charset="0"/>
              </a:rPr>
              <a:t>Gudmund</a:t>
            </a:r>
            <a:r>
              <a:rPr lang="en-US" sz="1600" dirty="0" smtClean="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 </a:t>
            </a:r>
          </a:p>
          <a:p>
            <a:endParaRPr lang="en-US" dirty="0">
              <a:solidFill>
                <a:schemeClr val="bg1"/>
              </a:solidFill>
              <a:latin typeface="Arial" panose="020B0604020202020204" pitchFamily="34" charset="0"/>
              <a:cs typeface="Arial" panose="020B0604020202020204" pitchFamily="34" charset="0"/>
            </a:endParaRPr>
          </a:p>
          <a:p>
            <a:pPr marL="342900" indent="-342900">
              <a:buAutoNum type="arabicParenR" startAt="2"/>
            </a:pPr>
            <a:endParaRPr lang="en-US" dirty="0">
              <a:solidFill>
                <a:schemeClr val="bg1"/>
              </a:solidFill>
              <a:latin typeface="Arial" panose="020B0604020202020204" pitchFamily="34" charset="0"/>
              <a:cs typeface="Arial" panose="020B0604020202020204" pitchFamily="34" charset="0"/>
            </a:endParaRPr>
          </a:p>
        </p:txBody>
      </p:sp>
      <p:pic>
        <p:nvPicPr>
          <p:cNvPr id="11" name="Billede 10">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7624" y="6125872"/>
            <a:ext cx="1816638" cy="635823"/>
          </a:xfrm>
          <a:prstGeom prst="rect">
            <a:avLst/>
          </a:prstGeom>
        </p:spPr>
      </p:pic>
      <p:pic>
        <p:nvPicPr>
          <p:cNvPr id="6" name="Billede 5"/>
          <p:cNvPicPr>
            <a:picLocks noChangeAspect="1"/>
          </p:cNvPicPr>
          <p:nvPr/>
        </p:nvPicPr>
        <p:blipFill rotWithShape="1">
          <a:blip r:embed="rId5"/>
          <a:srcRect l="472" t="20399" r="2262" b="22482"/>
          <a:stretch/>
        </p:blipFill>
        <p:spPr>
          <a:xfrm>
            <a:off x="0" y="1211413"/>
            <a:ext cx="9196957" cy="3038023"/>
          </a:xfrm>
          <a:prstGeom prst="rect">
            <a:avLst/>
          </a:prstGeom>
        </p:spPr>
      </p:pic>
    </p:spTree>
    <p:extLst>
      <p:ext uri="{BB962C8B-B14F-4D97-AF65-F5344CB8AC3E}">
        <p14:creationId xmlns:p14="http://schemas.microsoft.com/office/powerpoint/2010/main" val="3671681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2555776" y="241621"/>
            <a:ext cx="4392488" cy="1143000"/>
          </a:xfrm>
          <a:prstGeom prst="rect">
            <a:avLst/>
          </a:prstGeom>
        </p:spPr>
        <p:txBody>
          <a:bodyPr vert="horz" lIns="91440" tIns="45720" rIns="91440" bIns="45720" rtlCol="0" anchor="t" anchorCtr="0">
            <a:normAutofit lnSpcReduction="10000"/>
          </a:bodyPr>
          <a:lstStyle>
            <a:lvl1pPr algn="l" defTabSz="914400" rtl="0" eaLnBrk="1" latinLnBrk="0" hangingPunct="1">
              <a:spcBef>
                <a:spcPct val="0"/>
              </a:spcBef>
              <a:buNone/>
              <a:defRPr sz="3600" b="1" kern="1200" spc="-113">
                <a:solidFill>
                  <a:schemeClr val="accent5"/>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smtClean="0">
                <a:solidFill>
                  <a:srgbClr val="DF781C"/>
                </a:solidFill>
              </a:rPr>
              <a:t>Exsperience Kolding local </a:t>
            </a:r>
          </a:p>
          <a:p>
            <a:r>
              <a:rPr lang="nl-NL" sz="2400" dirty="0" smtClean="0">
                <a:solidFill>
                  <a:srgbClr val="DF781C"/>
                </a:solidFill>
              </a:rPr>
              <a:t>brewery and learn about the </a:t>
            </a:r>
          </a:p>
          <a:p>
            <a:r>
              <a:rPr lang="nl-NL" sz="2400" dirty="0" smtClean="0">
                <a:solidFill>
                  <a:srgbClr val="DF781C"/>
                </a:solidFill>
              </a:rPr>
              <a:t>process and industry</a:t>
            </a:r>
            <a:endParaRPr lang="en-GB" sz="2400" dirty="0">
              <a:solidFill>
                <a:srgbClr val="DF781C"/>
              </a:solidFill>
            </a:endParaRPr>
          </a:p>
        </p:txBody>
      </p:sp>
      <p:sp>
        <p:nvSpPr>
          <p:cNvPr id="9" name="Rektangel 8"/>
          <p:cNvSpPr/>
          <p:nvPr/>
        </p:nvSpPr>
        <p:spPr>
          <a:xfrm>
            <a:off x="-58088" y="1404557"/>
            <a:ext cx="9202088" cy="3968659"/>
          </a:xfrm>
          <a:prstGeom prst="rect">
            <a:avLst/>
          </a:prstGeom>
          <a:solidFill>
            <a:srgbClr val="DF7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p>
        </p:txBody>
      </p:sp>
      <p:sp>
        <p:nvSpPr>
          <p:cNvPr id="12" name="Tekstboks 7"/>
          <p:cNvSpPr txBox="1"/>
          <p:nvPr/>
        </p:nvSpPr>
        <p:spPr>
          <a:xfrm>
            <a:off x="371609" y="1734480"/>
            <a:ext cx="8136904" cy="3416320"/>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Tuesday is our field experience day. We will visit a local brewery and learn about the brewery process and the industry. </a:t>
            </a:r>
          </a:p>
          <a:p>
            <a:r>
              <a:rPr lang="da-DK" dirty="0" smtClean="0">
                <a:solidFill>
                  <a:schemeClr val="bg1"/>
                </a:solidFill>
                <a:latin typeface="Arial" panose="020B0604020202020204" pitchFamily="34" charset="0"/>
                <a:cs typeface="Arial" panose="020B0604020202020204" pitchFamily="34" charset="0"/>
              </a:rPr>
              <a:t>First </a:t>
            </a:r>
            <a:r>
              <a:rPr lang="da-DK" dirty="0" err="1" smtClean="0">
                <a:solidFill>
                  <a:schemeClr val="bg1"/>
                </a:solidFill>
                <a:latin typeface="Arial" panose="020B0604020202020204" pitchFamily="34" charset="0"/>
                <a:cs typeface="Arial" panose="020B0604020202020204" pitchFamily="34" charset="0"/>
              </a:rPr>
              <a:t>we</a:t>
            </a:r>
            <a:r>
              <a:rPr lang="da-DK" dirty="0" smtClean="0">
                <a:solidFill>
                  <a:schemeClr val="bg1"/>
                </a:solidFill>
                <a:latin typeface="Arial" panose="020B0604020202020204" pitchFamily="34" charset="0"/>
                <a:cs typeface="Arial" panose="020B0604020202020204" pitchFamily="34" charset="0"/>
              </a:rPr>
              <a:t> </a:t>
            </a:r>
            <a:r>
              <a:rPr lang="da-DK" dirty="0" err="1" smtClean="0">
                <a:solidFill>
                  <a:schemeClr val="bg1"/>
                </a:solidFill>
                <a:latin typeface="Arial" panose="020B0604020202020204" pitchFamily="34" charset="0"/>
                <a:cs typeface="Arial" panose="020B0604020202020204" pitchFamily="34" charset="0"/>
              </a:rPr>
              <a:t>will</a:t>
            </a:r>
            <a:r>
              <a:rPr lang="da-DK" dirty="0" smtClean="0">
                <a:solidFill>
                  <a:schemeClr val="bg1"/>
                </a:solidFill>
                <a:latin typeface="Arial" panose="020B0604020202020204" pitchFamily="34" charset="0"/>
                <a:cs typeface="Arial" panose="020B0604020202020204" pitchFamily="34" charset="0"/>
              </a:rPr>
              <a:t> visit </a:t>
            </a:r>
            <a:r>
              <a:rPr lang="da-DK" dirty="0" err="1" smtClean="0">
                <a:solidFill>
                  <a:schemeClr val="bg1"/>
                </a:solidFill>
                <a:latin typeface="Arial" panose="020B0604020202020204" pitchFamily="34" charset="0"/>
                <a:cs typeface="Arial" panose="020B0604020202020204" pitchFamily="34" charset="0"/>
              </a:rPr>
              <a:t>where</a:t>
            </a:r>
            <a:r>
              <a:rPr lang="da-DK" dirty="0" smtClean="0">
                <a:solidFill>
                  <a:schemeClr val="bg1"/>
                </a:solidFill>
                <a:latin typeface="Arial" panose="020B0604020202020204" pitchFamily="34" charset="0"/>
                <a:cs typeface="Arial" panose="020B0604020202020204" pitchFamily="34" charset="0"/>
              </a:rPr>
              <a:t> it all startet at the </a:t>
            </a:r>
            <a:r>
              <a:rPr lang="da-DK" dirty="0" err="1" smtClean="0">
                <a:solidFill>
                  <a:schemeClr val="bg1"/>
                </a:solidFill>
                <a:latin typeface="Arial" panose="020B0604020202020204" pitchFamily="34" charset="0"/>
                <a:cs typeface="Arial" panose="020B0604020202020204" pitchFamily="34" charset="0"/>
              </a:rPr>
              <a:t>great</a:t>
            </a:r>
            <a:r>
              <a:rPr lang="da-DK" dirty="0" smtClean="0">
                <a:solidFill>
                  <a:schemeClr val="bg1"/>
                </a:solidFill>
                <a:latin typeface="Arial" panose="020B0604020202020204" pitchFamily="34" charset="0"/>
                <a:cs typeface="Arial" panose="020B0604020202020204" pitchFamily="34" charset="0"/>
              </a:rPr>
              <a:t> Viking Monument </a:t>
            </a:r>
            <a:r>
              <a:rPr lang="da-DK" dirty="0" err="1" smtClean="0">
                <a:solidFill>
                  <a:schemeClr val="bg1"/>
                </a:solidFill>
                <a:latin typeface="Arial" panose="020B0604020202020204" pitchFamily="34" charset="0"/>
                <a:cs typeface="Arial" panose="020B0604020202020204" pitchFamily="34" charset="0"/>
              </a:rPr>
              <a:t>build</a:t>
            </a:r>
            <a:r>
              <a:rPr lang="da-DK" dirty="0" smtClean="0">
                <a:solidFill>
                  <a:schemeClr val="bg1"/>
                </a:solidFill>
                <a:latin typeface="Arial" panose="020B0604020202020204" pitchFamily="34" charset="0"/>
                <a:cs typeface="Arial" panose="020B0604020202020204" pitchFamily="34" charset="0"/>
              </a:rPr>
              <a:t> by the </a:t>
            </a:r>
            <a:r>
              <a:rPr lang="da-DK" dirty="0" err="1" smtClean="0">
                <a:solidFill>
                  <a:schemeClr val="bg1"/>
                </a:solidFill>
                <a:latin typeface="Arial" panose="020B0604020202020204" pitchFamily="34" charset="0"/>
                <a:cs typeface="Arial" panose="020B0604020202020204" pitchFamily="34" charset="0"/>
              </a:rPr>
              <a:t>first</a:t>
            </a:r>
            <a:r>
              <a:rPr lang="da-DK" dirty="0" smtClean="0">
                <a:solidFill>
                  <a:schemeClr val="bg1"/>
                </a:solidFill>
                <a:latin typeface="Arial" panose="020B0604020202020204" pitchFamily="34" charset="0"/>
                <a:cs typeface="Arial" panose="020B0604020202020204" pitchFamily="34" charset="0"/>
              </a:rPr>
              <a:t> Viking King Harald Bluetooth in Jelling. The monument </a:t>
            </a:r>
            <a:r>
              <a:rPr lang="da-DK" dirty="0" err="1" smtClean="0">
                <a:solidFill>
                  <a:schemeClr val="bg1"/>
                </a:solidFill>
                <a:latin typeface="Arial" panose="020B0604020202020204" pitchFamily="34" charset="0"/>
                <a:cs typeface="Arial" panose="020B0604020202020204" pitchFamily="34" charset="0"/>
              </a:rPr>
              <a:t>he</a:t>
            </a:r>
            <a:r>
              <a:rPr lang="da-DK" dirty="0" smtClean="0">
                <a:solidFill>
                  <a:schemeClr val="bg1"/>
                </a:solidFill>
                <a:latin typeface="Arial" panose="020B0604020202020204" pitchFamily="34" charset="0"/>
                <a:cs typeface="Arial" panose="020B0604020202020204" pitchFamily="34" charset="0"/>
              </a:rPr>
              <a:t> </a:t>
            </a:r>
            <a:r>
              <a:rPr lang="da-DK" dirty="0" err="1" smtClean="0">
                <a:solidFill>
                  <a:schemeClr val="bg1"/>
                </a:solidFill>
                <a:latin typeface="Arial" panose="020B0604020202020204" pitchFamily="34" charset="0"/>
                <a:cs typeface="Arial" panose="020B0604020202020204" pitchFamily="34" charset="0"/>
              </a:rPr>
              <a:t>build</a:t>
            </a:r>
            <a:r>
              <a:rPr lang="da-DK" dirty="0" smtClean="0">
                <a:solidFill>
                  <a:schemeClr val="bg1"/>
                </a:solidFill>
                <a:latin typeface="Arial" panose="020B0604020202020204" pitchFamily="34" charset="0"/>
                <a:cs typeface="Arial" panose="020B0604020202020204" pitchFamily="34" charset="0"/>
              </a:rPr>
              <a:t> for his </a:t>
            </a:r>
            <a:r>
              <a:rPr lang="da-DK" dirty="0" err="1" smtClean="0">
                <a:solidFill>
                  <a:schemeClr val="bg1"/>
                </a:solidFill>
                <a:latin typeface="Arial" panose="020B0604020202020204" pitchFamily="34" charset="0"/>
                <a:cs typeface="Arial" panose="020B0604020202020204" pitchFamily="34" charset="0"/>
              </a:rPr>
              <a:t>parents</a:t>
            </a:r>
            <a:r>
              <a:rPr lang="da-DK" dirty="0" smtClean="0">
                <a:solidFill>
                  <a:schemeClr val="bg1"/>
                </a:solidFill>
                <a:latin typeface="Arial" panose="020B0604020202020204" pitchFamily="34" charset="0"/>
                <a:cs typeface="Arial" panose="020B0604020202020204" pitchFamily="34" charset="0"/>
              </a:rPr>
              <a:t> </a:t>
            </a:r>
            <a:r>
              <a:rPr lang="da-DK" dirty="0" err="1" smtClean="0">
                <a:solidFill>
                  <a:schemeClr val="bg1"/>
                </a:solidFill>
                <a:latin typeface="Arial" panose="020B0604020202020204" pitchFamily="34" charset="0"/>
                <a:cs typeface="Arial" panose="020B0604020202020204" pitchFamily="34" charset="0"/>
              </a:rPr>
              <a:t>was</a:t>
            </a:r>
            <a:r>
              <a:rPr lang="da-DK" dirty="0" smtClean="0">
                <a:solidFill>
                  <a:schemeClr val="bg1"/>
                </a:solidFill>
                <a:latin typeface="Arial" panose="020B0604020202020204" pitchFamily="34" charset="0"/>
                <a:cs typeface="Arial" panose="020B0604020202020204" pitchFamily="34" charset="0"/>
              </a:rPr>
              <a:t> the </a:t>
            </a:r>
            <a:r>
              <a:rPr lang="da-DK" dirty="0" err="1" smtClean="0">
                <a:solidFill>
                  <a:schemeClr val="bg1"/>
                </a:solidFill>
                <a:latin typeface="Arial" panose="020B0604020202020204" pitchFamily="34" charset="0"/>
                <a:cs typeface="Arial" panose="020B0604020202020204" pitchFamily="34" charset="0"/>
              </a:rPr>
              <a:t>biggest</a:t>
            </a:r>
            <a:r>
              <a:rPr lang="da-DK" dirty="0" smtClean="0">
                <a:solidFill>
                  <a:schemeClr val="bg1"/>
                </a:solidFill>
                <a:latin typeface="Arial" panose="020B0604020202020204" pitchFamily="34" charset="0"/>
                <a:cs typeface="Arial" panose="020B0604020202020204" pitchFamily="34" charset="0"/>
              </a:rPr>
              <a:t> </a:t>
            </a:r>
            <a:r>
              <a:rPr lang="da-DK" dirty="0" err="1" smtClean="0">
                <a:solidFill>
                  <a:schemeClr val="bg1"/>
                </a:solidFill>
                <a:latin typeface="Arial" panose="020B0604020202020204" pitchFamily="34" charset="0"/>
                <a:cs typeface="Arial" panose="020B0604020202020204" pitchFamily="34" charset="0"/>
              </a:rPr>
              <a:t>off</a:t>
            </a:r>
            <a:r>
              <a:rPr lang="da-DK" dirty="0" smtClean="0">
                <a:solidFill>
                  <a:schemeClr val="bg1"/>
                </a:solidFill>
                <a:latin typeface="Arial" panose="020B0604020202020204" pitchFamily="34" charset="0"/>
                <a:cs typeface="Arial" panose="020B0604020202020204" pitchFamily="34" charset="0"/>
              </a:rPr>
              <a:t> </a:t>
            </a:r>
            <a:r>
              <a:rPr lang="da-DK" dirty="0" err="1" smtClean="0">
                <a:solidFill>
                  <a:schemeClr val="bg1"/>
                </a:solidFill>
                <a:latin typeface="Arial" panose="020B0604020202020204" pitchFamily="34" charset="0"/>
                <a:cs typeface="Arial" panose="020B0604020202020204" pitchFamily="34" charset="0"/>
              </a:rPr>
              <a:t>its</a:t>
            </a:r>
            <a:r>
              <a:rPr lang="da-DK" dirty="0" smtClean="0">
                <a:solidFill>
                  <a:schemeClr val="bg1"/>
                </a:solidFill>
                <a:latin typeface="Arial" panose="020B0604020202020204" pitchFamily="34" charset="0"/>
                <a:cs typeface="Arial" panose="020B0604020202020204" pitchFamily="34" charset="0"/>
              </a:rPr>
              <a:t> time, and </a:t>
            </a:r>
            <a:r>
              <a:rPr lang="da-DK" dirty="0" err="1" smtClean="0">
                <a:solidFill>
                  <a:schemeClr val="bg1"/>
                </a:solidFill>
                <a:latin typeface="Arial" panose="020B0604020202020204" pitchFamily="34" charset="0"/>
                <a:cs typeface="Arial" panose="020B0604020202020204" pitchFamily="34" charset="0"/>
              </a:rPr>
              <a:t>also</a:t>
            </a:r>
            <a:r>
              <a:rPr lang="da-DK" dirty="0" smtClean="0">
                <a:solidFill>
                  <a:schemeClr val="bg1"/>
                </a:solidFill>
                <a:latin typeface="Arial" panose="020B0604020202020204" pitchFamily="34" charset="0"/>
                <a:cs typeface="Arial" panose="020B0604020202020204" pitchFamily="34" charset="0"/>
              </a:rPr>
              <a:t> </a:t>
            </a:r>
            <a:r>
              <a:rPr lang="da-DK" dirty="0" err="1" smtClean="0">
                <a:solidFill>
                  <a:schemeClr val="bg1"/>
                </a:solidFill>
                <a:latin typeface="Arial" panose="020B0604020202020204" pitchFamily="34" charset="0"/>
                <a:cs typeface="Arial" panose="020B0604020202020204" pitchFamily="34" charset="0"/>
              </a:rPr>
              <a:t>contains</a:t>
            </a:r>
            <a:r>
              <a:rPr lang="da-DK" dirty="0" smtClean="0">
                <a:solidFill>
                  <a:schemeClr val="bg1"/>
                </a:solidFill>
                <a:latin typeface="Arial" panose="020B0604020202020204" pitchFamily="34" charset="0"/>
                <a:cs typeface="Arial" panose="020B0604020202020204" pitchFamily="34" charset="0"/>
              </a:rPr>
              <a:t> the </a:t>
            </a:r>
            <a:r>
              <a:rPr lang="da-DK" dirty="0" err="1" smtClean="0">
                <a:solidFill>
                  <a:schemeClr val="bg1"/>
                </a:solidFill>
                <a:latin typeface="Arial" panose="020B0604020202020204" pitchFamily="34" charset="0"/>
                <a:cs typeface="Arial" panose="020B0604020202020204" pitchFamily="34" charset="0"/>
              </a:rPr>
              <a:t>baptism</a:t>
            </a:r>
            <a:r>
              <a:rPr lang="da-DK" dirty="0" smtClean="0">
                <a:solidFill>
                  <a:schemeClr val="bg1"/>
                </a:solidFill>
                <a:latin typeface="Arial" panose="020B0604020202020204" pitchFamily="34" charset="0"/>
                <a:cs typeface="Arial" panose="020B0604020202020204" pitchFamily="34" charset="0"/>
              </a:rPr>
              <a:t> of all Denmark. </a:t>
            </a:r>
            <a:endParaRPr lang="en-US" dirty="0" smtClean="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We will also show you the 750 year old city of Kolding. Kolding is surrounded by beautiful nature and water. Even though it’s not a big city, you can still get the big city feeling. We’ll show you some cultural experiences, the rich café and bar life, student life and give you an impression of the city which lies in the </a:t>
            </a:r>
            <a:r>
              <a:rPr lang="en-US" dirty="0" err="1" smtClean="0">
                <a:solidFill>
                  <a:schemeClr val="bg1"/>
                </a:solidFill>
                <a:latin typeface="Arial" panose="020B0604020202020204" pitchFamily="34" charset="0"/>
                <a:cs typeface="Arial" panose="020B0604020202020204" pitchFamily="34" charset="0"/>
              </a:rPr>
              <a:t>mittle</a:t>
            </a:r>
            <a:r>
              <a:rPr lang="en-US" dirty="0" smtClean="0">
                <a:solidFill>
                  <a:schemeClr val="bg1"/>
                </a:solidFill>
                <a:latin typeface="Arial" panose="020B0604020202020204" pitchFamily="34" charset="0"/>
                <a:cs typeface="Arial" panose="020B0604020202020204" pitchFamily="34" charset="0"/>
              </a:rPr>
              <a:t> of it all, only 2 hours away from Hamburg or 2 hours away from Copenhagen</a:t>
            </a:r>
            <a:r>
              <a:rPr lang="en-US" dirty="0">
                <a:solidFill>
                  <a:schemeClr val="bg1"/>
                </a:solidFill>
                <a:latin typeface="Arial" panose="020B0604020202020204" pitchFamily="34" charset="0"/>
                <a:cs typeface="Arial" panose="020B0604020202020204" pitchFamily="34" charset="0"/>
              </a:rPr>
              <a:t>.</a:t>
            </a:r>
            <a:endParaRPr lang="en-US" dirty="0" smtClean="0">
              <a:solidFill>
                <a:schemeClr val="bg1"/>
              </a:solidFill>
              <a:latin typeface="Arial" panose="020B0604020202020204" pitchFamily="34" charset="0"/>
              <a:cs typeface="Arial" panose="020B0604020202020204" pitchFamily="34" charset="0"/>
            </a:endParaRPr>
          </a:p>
        </p:txBody>
      </p:sp>
      <p:pic>
        <p:nvPicPr>
          <p:cNvPr id="1028" name="Picture 4" descr="Billedresultat for Kol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5396459"/>
            <a:ext cx="2555776" cy="1437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ret bille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0929" y="5422246"/>
            <a:ext cx="2227177" cy="14847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illedresultat for jellinge monumenter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9248"/>
            <a:ext cx="2555776" cy="14376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Billedresultat for vikingekon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422246"/>
            <a:ext cx="2160811" cy="144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92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19C334C-8A98-43E2-87CD-1142F7107999}" type="datetime1">
              <a:rPr lang="da-DK" smtClean="0"/>
              <a:pPr/>
              <a:t>21-09-2018</a:t>
            </a:fld>
            <a:endParaRPr lang="da-DK" dirty="0"/>
          </a:p>
        </p:txBody>
      </p:sp>
      <p:sp>
        <p:nvSpPr>
          <p:cNvPr id="7" name="Pladsholder til sidefod 6"/>
          <p:cNvSpPr>
            <a:spLocks noGrp="1"/>
          </p:cNvSpPr>
          <p:nvPr>
            <p:ph type="ftr" sz="quarter" idx="3"/>
          </p:nvPr>
        </p:nvSpPr>
        <p:spPr/>
        <p:txBody>
          <a:bodyPr/>
          <a:lstStyle/>
          <a:p>
            <a:r>
              <a:rPr lang="da-DK" dirty="0" smtClean="0"/>
              <a:t>IBA Erhvervsakademi Kolding</a:t>
            </a:r>
            <a:endParaRPr lang="da-DK" dirty="0"/>
          </a:p>
        </p:txBody>
      </p:sp>
      <p:sp>
        <p:nvSpPr>
          <p:cNvPr id="10" name="Titel 1"/>
          <p:cNvSpPr txBox="1">
            <a:spLocks/>
          </p:cNvSpPr>
          <p:nvPr/>
        </p:nvSpPr>
        <p:spPr>
          <a:xfrm>
            <a:off x="755576" y="548680"/>
            <a:ext cx="8229600" cy="1143000"/>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3600" b="1" kern="1200" spc="-113">
                <a:solidFill>
                  <a:schemeClr val="accent5"/>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dirty="0">
                <a:solidFill>
                  <a:srgbClr val="DF781C"/>
                </a:solidFill>
              </a:rPr>
              <a:t>Subjects involved</a:t>
            </a:r>
            <a:endParaRPr lang="en-GB" sz="4000" dirty="0">
              <a:solidFill>
                <a:srgbClr val="DF781C"/>
              </a:solidFill>
            </a:endParaRPr>
          </a:p>
        </p:txBody>
      </p:sp>
      <p:pic>
        <p:nvPicPr>
          <p:cNvPr id="14" name="Billede 5" descr="Logo IMW Color-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18138" y="5949280"/>
            <a:ext cx="1625862" cy="8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ktangel 11"/>
          <p:cNvSpPr/>
          <p:nvPr/>
        </p:nvSpPr>
        <p:spPr>
          <a:xfrm>
            <a:off x="1" y="2060848"/>
            <a:ext cx="4355976" cy="3458524"/>
          </a:xfrm>
          <a:prstGeom prst="rect">
            <a:avLst/>
          </a:prstGeom>
          <a:solidFill>
            <a:srgbClr val="DF7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p>
        </p:txBody>
      </p:sp>
      <p:grpSp>
        <p:nvGrpSpPr>
          <p:cNvPr id="13" name="Gruppe 12"/>
          <p:cNvGrpSpPr/>
          <p:nvPr/>
        </p:nvGrpSpPr>
        <p:grpSpPr>
          <a:xfrm>
            <a:off x="413740" y="2516344"/>
            <a:ext cx="5418806" cy="2790031"/>
            <a:chOff x="1290388" y="-326210"/>
            <a:chExt cx="4805612" cy="2790031"/>
          </a:xfrm>
        </p:grpSpPr>
        <p:sp>
          <p:nvSpPr>
            <p:cNvPr id="16" name="Rektangel 15"/>
            <p:cNvSpPr/>
            <p:nvPr/>
          </p:nvSpPr>
          <p:spPr>
            <a:xfrm>
              <a:off x="1310640" y="63500"/>
              <a:ext cx="4785360" cy="126999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ktangel 16"/>
            <p:cNvSpPr/>
            <p:nvPr/>
          </p:nvSpPr>
          <p:spPr>
            <a:xfrm>
              <a:off x="1290388" y="-326210"/>
              <a:ext cx="4150871" cy="27900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342900" indent="-342900">
                <a:buFont typeface="Courier New" panose="02070309020205020404" pitchFamily="49" charset="0"/>
                <a:buChar char="o"/>
                <a:defRPr/>
              </a:pPr>
              <a:endParaRPr lang="en-US" sz="2400" dirty="0" smtClean="0">
                <a:solidFill>
                  <a:schemeClr val="bg1"/>
                </a:solidFill>
              </a:endParaRPr>
            </a:p>
            <a:p>
              <a:pPr marL="342900" indent="-342900">
                <a:buFont typeface="Arial" panose="020B0604020202020204" pitchFamily="34" charset="0"/>
                <a:buChar char="•"/>
                <a:defRPr/>
              </a:pPr>
              <a:r>
                <a:rPr lang="en-US" sz="2400" dirty="0" smtClean="0">
                  <a:solidFill>
                    <a:schemeClr val="bg1"/>
                  </a:solidFill>
                  <a:latin typeface="Arial" panose="020B0604020202020204" pitchFamily="34" charset="0"/>
                  <a:cs typeface="Arial" panose="020B0604020202020204" pitchFamily="34" charset="0"/>
                </a:rPr>
                <a:t>Market research</a:t>
              </a:r>
            </a:p>
            <a:p>
              <a:pPr marL="342900" indent="-342900">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Consumer behavior </a:t>
              </a:r>
            </a:p>
            <a:p>
              <a:pPr marL="342900" indent="-342900">
                <a:buFont typeface="Arial" panose="020B0604020202020204" pitchFamily="34" charset="0"/>
                <a:buChar char="•"/>
                <a:defRPr/>
              </a:pPr>
              <a:r>
                <a:rPr lang="en-US" sz="2400" dirty="0" smtClean="0">
                  <a:solidFill>
                    <a:schemeClr val="bg1"/>
                  </a:solidFill>
                  <a:latin typeface="Arial" panose="020B0604020202020204" pitchFamily="34" charset="0"/>
                  <a:cs typeface="Arial" panose="020B0604020202020204" pitchFamily="34" charset="0"/>
                </a:rPr>
                <a:t>Marketing </a:t>
              </a:r>
              <a:r>
                <a:rPr lang="en-US" sz="2400" dirty="0">
                  <a:solidFill>
                    <a:schemeClr val="bg1"/>
                  </a:solidFill>
                  <a:latin typeface="Arial" panose="020B0604020202020204" pitchFamily="34" charset="0"/>
                  <a:cs typeface="Arial" panose="020B0604020202020204" pitchFamily="34" charset="0"/>
                </a:rPr>
                <a:t>Strategies </a:t>
              </a:r>
              <a:endParaRPr lang="en-US" sz="2400"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400" dirty="0" smtClean="0">
                  <a:solidFill>
                    <a:schemeClr val="bg1"/>
                  </a:solidFill>
                  <a:latin typeface="Arial" panose="020B0604020202020204" pitchFamily="34" charset="0"/>
                  <a:cs typeface="Arial" panose="020B0604020202020204" pitchFamily="34" charset="0"/>
                </a:rPr>
                <a:t>Economy</a:t>
              </a:r>
            </a:p>
            <a:p>
              <a:pPr marL="342900" indent="-342900">
                <a:buFont typeface="Arial" panose="020B0604020202020204" pitchFamily="34" charset="0"/>
                <a:buChar char="•"/>
                <a:defRPr/>
              </a:pPr>
              <a:endParaRPr lang="en-US" sz="2400" dirty="0">
                <a:solidFill>
                  <a:schemeClr val="bg1"/>
                </a:solidFill>
                <a:latin typeface="Arial" panose="020B0604020202020204" pitchFamily="34" charset="0"/>
                <a:cs typeface="Arial" panose="020B0604020202020204" pitchFamily="34" charset="0"/>
              </a:endParaRPr>
            </a:p>
            <a:p>
              <a:pPr lvl="0" algn="l" defTabSz="1066800">
                <a:lnSpc>
                  <a:spcPct val="90000"/>
                </a:lnSpc>
                <a:spcBef>
                  <a:spcPct val="0"/>
                </a:spcBef>
                <a:spcAft>
                  <a:spcPct val="35000"/>
                </a:spcAft>
              </a:pPr>
              <a:endParaRPr lang="da-DK" sz="2400" dirty="0">
                <a:latin typeface="Aharoni" panose="02010803020104030203" pitchFamily="2" charset="-79"/>
                <a:cs typeface="Aharoni" panose="02010803020104030203" pitchFamily="2" charset="-79"/>
              </a:endParaRPr>
            </a:p>
            <a:p>
              <a:pPr lvl="0" algn="l" defTabSz="1066800">
                <a:lnSpc>
                  <a:spcPct val="90000"/>
                </a:lnSpc>
                <a:spcBef>
                  <a:spcPct val="0"/>
                </a:spcBef>
                <a:spcAft>
                  <a:spcPct val="35000"/>
                </a:spcAft>
              </a:pPr>
              <a:endParaRPr lang="da-DK" sz="2400" kern="1200" dirty="0">
                <a:latin typeface="Aharoni" panose="02010803020104030203" pitchFamily="2" charset="-79"/>
                <a:cs typeface="Aharoni" panose="02010803020104030203" pitchFamily="2" charset="-79"/>
              </a:endParaRPr>
            </a:p>
          </p:txBody>
        </p:sp>
      </p:grpSp>
      <p:pic>
        <p:nvPicPr>
          <p:cNvPr id="3" name="Billede 2"/>
          <p:cNvPicPr>
            <a:picLocks noChangeAspect="1"/>
          </p:cNvPicPr>
          <p:nvPr/>
        </p:nvPicPr>
        <p:blipFill rotWithShape="1">
          <a:blip r:embed="rId3">
            <a:extLst>
              <a:ext uri="{28A0092B-C50C-407E-A947-70E740481C1C}">
                <a14:useLocalDpi xmlns:a14="http://schemas.microsoft.com/office/drawing/2010/main" val="0"/>
              </a:ext>
            </a:extLst>
          </a:blip>
          <a:srcRect l="15350" t="15001" r="18254" b="-400"/>
          <a:stretch/>
        </p:blipFill>
        <p:spPr>
          <a:xfrm>
            <a:off x="4355977" y="2060847"/>
            <a:ext cx="4780320" cy="3458524"/>
          </a:xfrm>
          <a:prstGeom prst="rect">
            <a:avLst/>
          </a:prstGeom>
        </p:spPr>
      </p:pic>
    </p:spTree>
    <p:extLst>
      <p:ext uri="{BB962C8B-B14F-4D97-AF65-F5344CB8AC3E}">
        <p14:creationId xmlns:p14="http://schemas.microsoft.com/office/powerpoint/2010/main" val="232911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19C334C-8A98-43E2-87CD-1142F7107999}" type="datetime1">
              <a:rPr lang="da-DK" smtClean="0"/>
              <a:pPr/>
              <a:t>21-09-2018</a:t>
            </a:fld>
            <a:endParaRPr lang="da-DK" dirty="0"/>
          </a:p>
        </p:txBody>
      </p:sp>
      <p:sp>
        <p:nvSpPr>
          <p:cNvPr id="7" name="Pladsholder til sidefod 6"/>
          <p:cNvSpPr>
            <a:spLocks noGrp="1"/>
          </p:cNvSpPr>
          <p:nvPr>
            <p:ph type="ftr" sz="quarter" idx="3"/>
          </p:nvPr>
        </p:nvSpPr>
        <p:spPr/>
        <p:txBody>
          <a:bodyPr/>
          <a:lstStyle/>
          <a:p>
            <a:r>
              <a:rPr lang="da-DK" dirty="0" smtClean="0"/>
              <a:t>IBA Erhvervsakademi Kolding</a:t>
            </a:r>
            <a:endParaRPr lang="da-DK" dirty="0"/>
          </a:p>
        </p:txBody>
      </p:sp>
      <p:sp>
        <p:nvSpPr>
          <p:cNvPr id="10" name="Titel 1"/>
          <p:cNvSpPr txBox="1">
            <a:spLocks/>
          </p:cNvSpPr>
          <p:nvPr/>
        </p:nvSpPr>
        <p:spPr>
          <a:xfrm>
            <a:off x="755576" y="548680"/>
            <a:ext cx="8229600" cy="1143000"/>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3600" b="1" kern="1200" spc="-113">
                <a:solidFill>
                  <a:schemeClr val="accent5"/>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dirty="0">
                <a:solidFill>
                  <a:srgbClr val="DF781C"/>
                </a:solidFill>
              </a:rPr>
              <a:t>What to expect</a:t>
            </a:r>
            <a:endParaRPr lang="en-GB" sz="4000" dirty="0">
              <a:solidFill>
                <a:srgbClr val="DF781C"/>
              </a:solidFill>
            </a:endParaRPr>
          </a:p>
        </p:txBody>
      </p:sp>
      <p:pic>
        <p:nvPicPr>
          <p:cNvPr id="14" name="Billede 5" descr="Logo IMW Color-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18138" y="5949280"/>
            <a:ext cx="1625862" cy="8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ktangel 14"/>
          <p:cNvSpPr/>
          <p:nvPr/>
        </p:nvSpPr>
        <p:spPr>
          <a:xfrm>
            <a:off x="3854117" y="1782891"/>
            <a:ext cx="5326396" cy="4224201"/>
          </a:xfrm>
          <a:prstGeom prst="rect">
            <a:avLst/>
          </a:prstGeom>
          <a:solidFill>
            <a:srgbClr val="DF7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p>
        </p:txBody>
      </p:sp>
      <p:sp>
        <p:nvSpPr>
          <p:cNvPr id="19" name="Tekstboks 7"/>
          <p:cNvSpPr txBox="1"/>
          <p:nvPr/>
        </p:nvSpPr>
        <p:spPr>
          <a:xfrm>
            <a:off x="4407527" y="2636912"/>
            <a:ext cx="4162376" cy="2308324"/>
          </a:xfrm>
          <a:prstGeom prst="rect">
            <a:avLst/>
          </a:prstGeom>
          <a:noFill/>
        </p:spPr>
        <p:txBody>
          <a:bodyPr wrap="square" rtlCol="0">
            <a:spAutoFit/>
          </a:bodyPr>
          <a:lstStyle/>
          <a:p>
            <a:pPr marL="285750" indent="-285750">
              <a:buFont typeface="Arial" panose="020B0604020202020204" pitchFamily="34" charset="0"/>
              <a:buChar char="•"/>
              <a:defRPr/>
            </a:pPr>
            <a:r>
              <a:rPr lang="en-US" dirty="0">
                <a:solidFill>
                  <a:schemeClr val="bg1"/>
                </a:solidFill>
                <a:latin typeface="Arial" panose="020B0604020202020204" pitchFamily="34" charset="0"/>
                <a:cs typeface="Arial" panose="020B0604020202020204" pitchFamily="34" charset="0"/>
              </a:rPr>
              <a:t>Work on a real case together </a:t>
            </a:r>
            <a:r>
              <a:rPr lang="en-US" dirty="0" smtClean="0">
                <a:solidFill>
                  <a:schemeClr val="bg1"/>
                </a:solidFill>
                <a:latin typeface="Arial" panose="020B0604020202020204" pitchFamily="34" charset="0"/>
                <a:cs typeface="Arial" panose="020B0604020202020204" pitchFamily="34" charset="0"/>
              </a:rPr>
              <a:t>with the involved company.</a:t>
            </a:r>
          </a:p>
          <a:p>
            <a:pPr marL="285750" indent="-285750">
              <a:buFont typeface="Arial" panose="020B0604020202020204" pitchFamily="34" charset="0"/>
              <a:buChar char="•"/>
              <a:defRP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dirty="0">
                <a:solidFill>
                  <a:schemeClr val="bg1"/>
                </a:solidFill>
                <a:latin typeface="Arial" panose="020B0604020202020204" pitchFamily="34" charset="0"/>
                <a:cs typeface="Arial" panose="020B0604020202020204" pitchFamily="34" charset="0"/>
              </a:rPr>
              <a:t>Work in international teams with students </a:t>
            </a:r>
            <a:r>
              <a:rPr lang="en-US" dirty="0" smtClean="0">
                <a:solidFill>
                  <a:schemeClr val="bg1"/>
                </a:solidFill>
                <a:latin typeface="Arial" panose="020B0604020202020204" pitchFamily="34" charset="0"/>
                <a:cs typeface="Arial" panose="020B0604020202020204" pitchFamily="34" charset="0"/>
              </a:rPr>
              <a:t>from </a:t>
            </a:r>
            <a:r>
              <a:rPr lang="en-US" dirty="0">
                <a:solidFill>
                  <a:schemeClr val="bg1"/>
                </a:solidFill>
                <a:latin typeface="Arial" panose="020B0604020202020204" pitchFamily="34" charset="0"/>
                <a:cs typeface="Arial" panose="020B0604020202020204" pitchFamily="34" charset="0"/>
              </a:rPr>
              <a:t>different countries</a:t>
            </a:r>
          </a:p>
          <a:p>
            <a:pPr marL="285750" indent="-285750">
              <a:buFont typeface="Arial" panose="020B0604020202020204" pitchFamily="34" charset="0"/>
              <a:buChar char="•"/>
              <a:defRP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dirty="0">
                <a:solidFill>
                  <a:schemeClr val="bg1"/>
                </a:solidFill>
                <a:latin typeface="Arial" panose="020B0604020202020204" pitchFamily="34" charset="0"/>
                <a:cs typeface="Arial" panose="020B0604020202020204" pitchFamily="34" charset="0"/>
              </a:rPr>
              <a:t>Participate in different social arrangements during the week</a:t>
            </a:r>
          </a:p>
        </p:txBody>
      </p:sp>
      <p:sp>
        <p:nvSpPr>
          <p:cNvPr id="9" name="Tekstboks 4"/>
          <p:cNvSpPr txBox="1">
            <a:spLocks noChangeArrowheads="1"/>
          </p:cNvSpPr>
          <p:nvPr/>
        </p:nvSpPr>
        <p:spPr bwMode="auto">
          <a:xfrm>
            <a:off x="1151161" y="5350070"/>
            <a:ext cx="30697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da-DK" sz="1400" dirty="0" smtClean="0">
                <a:solidFill>
                  <a:srgbClr val="DF781C"/>
                </a:solidFill>
                <a:latin typeface="Arial" panose="020B0604020202020204" pitchFamily="34" charset="0"/>
                <a:cs typeface="Arial" panose="020B0604020202020204" pitchFamily="34" charset="0"/>
              </a:rPr>
              <a:t>Team building activity</a:t>
            </a:r>
            <a:endParaRPr lang="en-US" altLang="da-DK" sz="1400" dirty="0">
              <a:solidFill>
                <a:srgbClr val="DF781C"/>
              </a:solidFill>
              <a:latin typeface="Arial" panose="020B0604020202020204" pitchFamily="34" charset="0"/>
              <a:cs typeface="Arial" panose="020B0604020202020204" pitchFamily="34" charset="0"/>
            </a:endParaRPr>
          </a:p>
        </p:txBody>
      </p:sp>
      <p:pic>
        <p:nvPicPr>
          <p:cNvPr id="4" name="Billede 3"/>
          <p:cNvPicPr>
            <a:picLocks noChangeAspect="1"/>
          </p:cNvPicPr>
          <p:nvPr/>
        </p:nvPicPr>
        <p:blipFill rotWithShape="1">
          <a:blip r:embed="rId3">
            <a:extLst>
              <a:ext uri="{28A0092B-C50C-407E-A947-70E740481C1C}">
                <a14:useLocalDpi xmlns:a14="http://schemas.microsoft.com/office/drawing/2010/main" val="0"/>
              </a:ext>
            </a:extLst>
          </a:blip>
          <a:srcRect t="26250" b="12155"/>
          <a:stretch/>
        </p:blipFill>
        <p:spPr>
          <a:xfrm>
            <a:off x="-3508" y="1782891"/>
            <a:ext cx="3857625" cy="4224201"/>
          </a:xfrm>
          <a:prstGeom prst="rect">
            <a:avLst/>
          </a:prstGeom>
        </p:spPr>
      </p:pic>
    </p:spTree>
    <p:extLst>
      <p:ext uri="{BB962C8B-B14F-4D97-AF65-F5344CB8AC3E}">
        <p14:creationId xmlns:p14="http://schemas.microsoft.com/office/powerpoint/2010/main" val="3504771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19C334C-8A98-43E2-87CD-1142F7107999}" type="datetime1">
              <a:rPr lang="da-DK" smtClean="0"/>
              <a:pPr/>
              <a:t>21-09-2018</a:t>
            </a:fld>
            <a:endParaRPr lang="da-DK" dirty="0"/>
          </a:p>
        </p:txBody>
      </p:sp>
      <p:sp>
        <p:nvSpPr>
          <p:cNvPr id="7" name="Pladsholder til sidefod 6"/>
          <p:cNvSpPr>
            <a:spLocks noGrp="1"/>
          </p:cNvSpPr>
          <p:nvPr>
            <p:ph type="ftr" sz="quarter" idx="3"/>
          </p:nvPr>
        </p:nvSpPr>
        <p:spPr/>
        <p:txBody>
          <a:bodyPr/>
          <a:lstStyle/>
          <a:p>
            <a:r>
              <a:rPr lang="da-DK" dirty="0" smtClean="0"/>
              <a:t>IBA Erhvervsakademi Kolding</a:t>
            </a:r>
            <a:endParaRPr lang="da-DK" dirty="0"/>
          </a:p>
        </p:txBody>
      </p:sp>
      <p:sp>
        <p:nvSpPr>
          <p:cNvPr id="10" name="Titel 1"/>
          <p:cNvSpPr txBox="1">
            <a:spLocks/>
          </p:cNvSpPr>
          <p:nvPr/>
        </p:nvSpPr>
        <p:spPr>
          <a:xfrm>
            <a:off x="755576" y="548680"/>
            <a:ext cx="8229600" cy="1143000"/>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3600" b="1" kern="1200" spc="-113">
                <a:solidFill>
                  <a:schemeClr val="accent5"/>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dirty="0">
                <a:solidFill>
                  <a:srgbClr val="DF781C"/>
                </a:solidFill>
              </a:rPr>
              <a:t>Assignment</a:t>
            </a:r>
            <a:endParaRPr lang="en-GB" sz="4000" dirty="0">
              <a:solidFill>
                <a:srgbClr val="DF781C"/>
              </a:solidFill>
            </a:endParaRPr>
          </a:p>
        </p:txBody>
      </p:sp>
      <p:pic>
        <p:nvPicPr>
          <p:cNvPr id="14" name="Billede 5" descr="Logo IMW Color-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18138" y="5949280"/>
            <a:ext cx="1625862" cy="8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ktangel 8"/>
          <p:cNvSpPr/>
          <p:nvPr/>
        </p:nvSpPr>
        <p:spPr>
          <a:xfrm>
            <a:off x="21495" y="2098765"/>
            <a:ext cx="4766530" cy="3130435"/>
          </a:xfrm>
          <a:prstGeom prst="rect">
            <a:avLst/>
          </a:prstGeom>
          <a:solidFill>
            <a:srgbClr val="DF7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p>
        </p:txBody>
      </p:sp>
      <p:sp>
        <p:nvSpPr>
          <p:cNvPr id="12" name="Tekstboks 7"/>
          <p:cNvSpPr txBox="1"/>
          <p:nvPr/>
        </p:nvSpPr>
        <p:spPr>
          <a:xfrm>
            <a:off x="212905" y="2371320"/>
            <a:ext cx="4657471" cy="2585323"/>
          </a:xfrm>
          <a:prstGeom prst="rect">
            <a:avLst/>
          </a:prstGeom>
          <a:noFill/>
        </p:spPr>
        <p:txBody>
          <a:bodyPr wrap="square" rtlCol="0">
            <a:spAutoFit/>
          </a:bodyPr>
          <a:lstStyle/>
          <a:p>
            <a:pPr>
              <a:defRPr/>
            </a:pPr>
            <a:r>
              <a:rPr lang="en-US" b="1" dirty="0" smtClean="0">
                <a:solidFill>
                  <a:schemeClr val="bg1"/>
                </a:solidFill>
                <a:latin typeface="Arial" panose="020B0604020202020204" pitchFamily="34" charset="0"/>
                <a:cs typeface="Arial" panose="020B0604020202020204" pitchFamily="34" charset="0"/>
              </a:rPr>
              <a:t>Pre-assignment</a:t>
            </a:r>
            <a:endParaRPr lang="en-US" dirty="0">
              <a:solidFill>
                <a:schemeClr val="bg1"/>
              </a:solidFill>
              <a:latin typeface="Arial" panose="020B0604020202020204" pitchFamily="34" charset="0"/>
              <a:cs typeface="Arial" panose="020B0604020202020204" pitchFamily="34" charset="0"/>
            </a:endParaRPr>
          </a:p>
          <a:p>
            <a:pPr marL="285750" indent="-285750">
              <a:buFont typeface="Arial" pitchFamily="34" charset="0"/>
              <a:buChar char="•"/>
              <a:defRPr/>
            </a:pPr>
            <a:r>
              <a:rPr lang="en-US" dirty="0" smtClean="0">
                <a:solidFill>
                  <a:schemeClr val="bg1"/>
                </a:solidFill>
                <a:latin typeface="Arial" panose="020B0604020202020204" pitchFamily="34" charset="0"/>
                <a:cs typeface="Arial" panose="020B0604020202020204" pitchFamily="34" charset="0"/>
              </a:rPr>
              <a:t>Documentation of beer culture in your country</a:t>
            </a:r>
          </a:p>
          <a:p>
            <a:pPr marL="285750" indent="-285750">
              <a:buFont typeface="Arial" pitchFamily="34" charset="0"/>
              <a:buChar char="•"/>
              <a:defRPr/>
            </a:pPr>
            <a:endParaRPr lang="en-US" dirty="0" smtClean="0">
              <a:solidFill>
                <a:schemeClr val="bg1"/>
              </a:solidFill>
              <a:latin typeface="Arial" panose="020B0604020202020204" pitchFamily="34" charset="0"/>
              <a:cs typeface="Arial" panose="020B0604020202020204" pitchFamily="34" charset="0"/>
            </a:endParaRPr>
          </a:p>
          <a:p>
            <a:pPr>
              <a:defRPr/>
            </a:pPr>
            <a:r>
              <a:rPr lang="en-US" b="1" dirty="0" smtClean="0">
                <a:solidFill>
                  <a:schemeClr val="bg1"/>
                </a:solidFill>
                <a:latin typeface="Arial" panose="020B0604020202020204" pitchFamily="34" charset="0"/>
                <a:cs typeface="Arial" panose="020B0604020202020204" pitchFamily="34" charset="0"/>
              </a:rPr>
              <a:t>Assignments during IMW </a:t>
            </a:r>
          </a:p>
          <a:p>
            <a:pPr marL="285750" indent="-285750">
              <a:buFont typeface="Arial" pitchFamily="34" charset="0"/>
              <a:buChar char="•"/>
              <a:defRPr/>
            </a:pPr>
            <a:r>
              <a:rPr lang="en-US" dirty="0" smtClean="0">
                <a:solidFill>
                  <a:schemeClr val="bg1"/>
                </a:solidFill>
                <a:latin typeface="Arial" panose="020B0604020202020204" pitchFamily="34" charset="0"/>
                <a:cs typeface="Arial" panose="020B0604020202020204" pitchFamily="34" charset="0"/>
              </a:rPr>
              <a:t>Development an international marketing strategy for </a:t>
            </a:r>
            <a:r>
              <a:rPr lang="en-US" dirty="0" err="1" smtClean="0">
                <a:solidFill>
                  <a:schemeClr val="bg1"/>
                </a:solidFill>
                <a:latin typeface="Arial" panose="020B0604020202020204" pitchFamily="34" charset="0"/>
                <a:cs typeface="Arial" panose="020B0604020202020204" pitchFamily="34" charset="0"/>
              </a:rPr>
              <a:t>Frejdahl</a:t>
            </a:r>
            <a:r>
              <a:rPr lang="en-US" dirty="0" smtClean="0">
                <a:solidFill>
                  <a:schemeClr val="bg1"/>
                </a:solidFill>
                <a:latin typeface="Arial" panose="020B0604020202020204" pitchFamily="34" charset="0"/>
                <a:cs typeface="Arial" panose="020B0604020202020204" pitchFamily="34" charset="0"/>
              </a:rPr>
              <a:t>. </a:t>
            </a:r>
          </a:p>
          <a:p>
            <a:pPr marL="285750" indent="-285750">
              <a:buFont typeface="Arial" pitchFamily="34" charset="0"/>
              <a:buChar char="•"/>
              <a:defRPr/>
            </a:pPr>
            <a:r>
              <a:rPr lang="en-US" dirty="0" smtClean="0">
                <a:solidFill>
                  <a:schemeClr val="bg1"/>
                </a:solidFill>
                <a:latin typeface="Arial" panose="020B0604020202020204" pitchFamily="34" charset="0"/>
                <a:cs typeface="Arial" panose="020B0604020202020204" pitchFamily="34" charset="0"/>
              </a:rPr>
              <a:t>Develop a creative communication platform </a:t>
            </a:r>
          </a:p>
        </p:txBody>
      </p:sp>
      <p:pic>
        <p:nvPicPr>
          <p:cNvPr id="11" name="Billede 10"/>
          <p:cNvPicPr>
            <a:picLocks noChangeAspect="1"/>
          </p:cNvPicPr>
          <p:nvPr/>
        </p:nvPicPr>
        <p:blipFill rotWithShape="1">
          <a:blip r:embed="rId3" cstate="print">
            <a:extLst>
              <a:ext uri="{28A0092B-C50C-407E-A947-70E740481C1C}">
                <a14:useLocalDpi xmlns:a14="http://schemas.microsoft.com/office/drawing/2010/main" val="0"/>
              </a:ext>
            </a:extLst>
          </a:blip>
          <a:srcRect l="2678" r="3628"/>
          <a:stretch/>
        </p:blipFill>
        <p:spPr>
          <a:xfrm>
            <a:off x="4788025" y="2098765"/>
            <a:ext cx="4351070" cy="3095946"/>
          </a:xfrm>
          <a:prstGeom prst="rect">
            <a:avLst/>
          </a:prstGeom>
        </p:spPr>
      </p:pic>
    </p:spTree>
    <p:extLst>
      <p:ext uri="{BB962C8B-B14F-4D97-AF65-F5344CB8AC3E}">
        <p14:creationId xmlns:p14="http://schemas.microsoft.com/office/powerpoint/2010/main" val="3559974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TM02900722[[fn=Ion]]</Template>
  <TotalTime>7521</TotalTime>
  <Words>615</Words>
  <Application>Microsoft Office PowerPoint</Application>
  <PresentationFormat>Skærmshow (4:3)</PresentationFormat>
  <Paragraphs>112</Paragraphs>
  <Slides>14</Slides>
  <Notes>0</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14</vt:i4>
      </vt:variant>
    </vt:vector>
  </HeadingPairs>
  <TitlesOfParts>
    <vt:vector size="22" baseType="lpstr">
      <vt:lpstr>Aharoni</vt:lpstr>
      <vt:lpstr>Arial</vt:lpstr>
      <vt:lpstr>Calibri</vt:lpstr>
      <vt:lpstr>Calibri Light</vt:lpstr>
      <vt:lpstr>Courier New</vt:lpstr>
      <vt:lpstr>Tahoma</vt:lpstr>
      <vt:lpstr>Wingdings 2</vt:lpstr>
      <vt:lpstr>HDOfficeLightV0</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Tim Strik</dc:creator>
  <cp:lastModifiedBy>Gitte Reeckmann Larsen</cp:lastModifiedBy>
  <cp:revision>222</cp:revision>
  <dcterms:created xsi:type="dcterms:W3CDTF">2014-01-20T09:10:43Z</dcterms:created>
  <dcterms:modified xsi:type="dcterms:W3CDTF">2018-09-21T11:27:32Z</dcterms:modified>
</cp:coreProperties>
</file>