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7" r:id="rId11"/>
  </p:sldIdLst>
  <p:sldSz cx="9906000" cy="6858000" type="A4"/>
  <p:notesSz cx="10234613" cy="70993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85C"/>
    <a:srgbClr val="BD2554"/>
    <a:srgbClr val="B72351"/>
    <a:srgbClr val="A83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56" y="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005D-0EB6-466C-B8B1-592CC7C312EB}" type="datetimeFigureOut">
              <a:rPr lang="sk-SK" smtClean="0"/>
              <a:t>15. 4. 2019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AA48-8BB9-4B83-AA12-7F4AB2C146A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mailto:ladislav.suhanyi@unipo.sk" TargetMode="External"/><Relationship Id="rId18" Type="http://schemas.openxmlformats.org/officeDocument/2006/relationships/image" Target="../media/image11.jpeg"/><Relationship Id="rId3" Type="http://schemas.openxmlformats.org/officeDocument/2006/relationships/image" Target="../media/image2.gif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openxmlformats.org/officeDocument/2006/relationships/hyperlink" Target="mailto:jana.gruskova@unipo.sk" TargetMode="External"/><Relationship Id="rId2" Type="http://schemas.openxmlformats.org/officeDocument/2006/relationships/image" Target="../media/image1.jpeg"/><Relationship Id="rId16" Type="http://schemas.openxmlformats.org/officeDocument/2006/relationships/hyperlink" Target="mailto:zdenka.medonova@unipo.sk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unipo.sk/" TargetMode="External"/><Relationship Id="rId5" Type="http://schemas.openxmlformats.org/officeDocument/2006/relationships/image" Target="../media/image4.jpeg"/><Relationship Id="rId15" Type="http://schemas.openxmlformats.org/officeDocument/2006/relationships/hyperlink" Target="mailto:veronika.tothova@unipo.sk" TargetMode="External"/><Relationship Id="rId10" Type="http://schemas.openxmlformats.org/officeDocument/2006/relationships/image" Target="../media/image9.jpeg"/><Relationship Id="rId19" Type="http://schemas.openxmlformats.org/officeDocument/2006/relationships/hyperlink" Target="http://www.unipo.sk/en/en/internationa-relationships/erasmus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mailto:ludmila.adamova@unipo.sk" TargetMode="External"/><Relationship Id="rId22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hyperlink" Target="http://www.facebook.com/esnpresov" TargetMode="External"/><Relationship Id="rId7" Type="http://schemas.openxmlformats.org/officeDocument/2006/relationships/image" Target="../media/image52.jpg"/><Relationship Id="rId2" Type="http://schemas.openxmlformats.org/officeDocument/2006/relationships/hyperlink" Target="http://unipo.sk/en/en/internationa-relationships/erasmus/stud/services/es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unipo.sk/en/en/internationa-relationships/infoapplicants/exchange/orgprocedur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mon_European_Framework_of_Reference_for_Languages" TargetMode="External"/><Relationship Id="rId2" Type="http://schemas.openxmlformats.org/officeDocument/2006/relationships/hyperlink" Target="http://www.unipo.sk/en/en/internationa-relationships/infoapplicants/exchange/offeredprogramm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unipo.sk/en/links/en-students-dormitory" TargetMode="Externa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o.sk/public/media/3945/guide%20for%20students.pdf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hyperlink" Target="http://www.unipo.sk/en/en/internationa-relations/stayinginpresov/preso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jpg"/><Relationship Id="rId5" Type="http://schemas.openxmlformats.org/officeDocument/2006/relationships/image" Target="../media/image4.jpeg"/><Relationship Id="rId10" Type="http://schemas.openxmlformats.org/officeDocument/2006/relationships/image" Target="../media/image37.jpe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848544" cy="6858000"/>
          </a:xfrm>
          <a:prstGeom prst="rect">
            <a:avLst/>
          </a:prstGeom>
          <a:solidFill>
            <a:srgbClr val="B7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266" name="AutoShape 2" descr="data:image/jpeg;base64,/9j/4AAQSkZJRgABAQAAAQABAAD/2wCEAAkGBhQSERUUExQVExQWFx8aFhUYFyIdHxwaHCAfHh0dIRsdHCklGiUvICAfHzIhJScsLS4tHx8xNjIqNyctLDUBCQoKBQUFDQUFDSkYEhgpKSkpKSkpKSkpKSkpKSkpKSkpKSkpKSkpKSkpKSkpKSkpKSkpKSkpKSkpKSkpKSkpKf/AABEIAHgAeAMBIgACEQEDEQH/xAAcAAACAgMBAQAAAAAAAAAAAAAABwUGAQMEAgj/xAA7EAACAgEDAwMCBQICCAcAAAABAgMRBAASIQUGMRMiQQdRFCMyYXFCgTORFRYkUmKSofAINENUcpPS/8QAFAEBAAAAAAAAAAAAAAAAAAAAAP/EABQRAQAAAAAAAAAAAAAAAAAAAAD/2gAMAwEAAhEDEQA/AHjo0awToM6wW1wdb65DiRNNkSLFGvlj9/gAeSf2GlH1LuPN60/pwiXEwmFhVX86dR5NkhUS+NxYKL/qII0F67o+q2Bhe1pfWkuvShp281zzS/wTqpT/AFK6nkErjYsWN8fmlpJRe0WYkG5f1A+5a1xRdtJj40j4KY84hasjlvaAFYMWHvyPa2+laNPbQU3qzdm9VylzclBjl8B5QIZo0VFS1sMAKMiMtEvzRI82ToK3nz9UUqczqT46SMykJHFCOKAKtM6NySOQpr5oG9efwUnqNF/pfM9RFLOhnhBCgbieZqoKbP7c6YPdPYkOfkY8k3KRB1dLI3q1EAkEcAjkfN+RWojL+lCnInnSUXkLLGysvEcckQjHpnmmBXk17lNcVyFQm6zn48JyI+qlsdWWMNNHHMnuANs8LyNfPgrf7VzqZwPqL1KEhMnEjyavd6LGOUqCQWEEgDP4J9orkCxrs/1L2Y2DizxxTyJOdyKrFGgI2SO2/kFUIprsEKB9taRDnIssmYrz+jFkPKsojOOxUF4TDXvX9NEEWPuKFha+2fqHh5x2RSbZh5gkGyT9/afP9tWa9KHq+N07LhWWVxGntSGSZioZ9oJ9CfmQBD5ZwyWf7g6d3bmdKYLlF83D4JkI/OgU17mqxLHzQdTRPyD7dA39GuTpvVYsiJZYXWSNxaupsH/v7a69AaNGjQGuPq3VosaF5pnEcaC2Y/8AfJ+AB511k6Tvd3VG6t1D8HHubExXCyqpr1sg3tQ/GxdrEnjhZPnboNPTcOXr2T+IyaECAnFxTZVVNgTSrY3WRwtjcQeQo56uk9zusmQuOJcc41IfxGM7iQlBazGHlCr/AKNntCkgLtIrx3J0iSV5OnbBHNxPhTUI1kkjUB23q3BIJjWNV9ixryAdM3onQY8VW2F2ZzcksjbncjgFmPnjgfbxoKz0XtiPBxVy52dpIYXeQRO6xlbeQL6fG8KHZV3g0Dqr9VwcvqOA2TkTnHM0ZbEwEk9NCqqXDO3lzst64XhbrwGT3j0E5uDPjhthlQgNV0eCP7WNLjpHUcvNy8TpuZiQgYarLkkkODtUrH7QNqWSp2/sfjjQUOHqeb0zDgeLKmWWQmQwllaIRV7W2EllskUSAGvjxz9IdGzTNjwyspRpI1cof6SwBI/telx9TZBm5GJ0qEtfqq+SqIaSEAUd1Uoo8cVe3x8tGCIKoUeAAB/A40GdmsOgIoiweCNe9GgqvXOh/iMnHAiAjxg5LMAFcOhT0QKNqeC1igAtWfFHEr465R6lkCUpkenHHDH+Z6ksURCwFmACgNtMZXYwHuHNacNah+r9tRTe7YolVi6vXliuw7x/WpWlZT5H8A6BWYGeekMMjGPqYbgNkY4BAAva08IYkqVb2vESSp4sgghx9P6gk8aSxsHjdQysPBB1S8ToGVlTvNOGxrhCNE7LKvrqK9WNdxCptJQg8urEEDzqG7Nzm6XnfgJTtxchmONZ/wAOYUZIbrkEsCv8rVljoGto1gHRoKz9RO5Tg9PmnT/ErZF/824X/Lk/21Tfp5PhdPiKZM8cU8a7pPUaiZHv1GUnlyNvpcWRsb/eN7vqflibqOBiH3IhbKkSr3bLEa1VG2BWjwS1HUJ1TFhmzlw4YseTNgaF/XeQoGKHdNHIG5mJezSL4a/6ToHLizpKiSIQysNyN+xHnnxxrp1owg/pr6hUvQ3FAQt/NAkmv5Ot+gXvefcuS/UcfpmFJ6DyIZJpygbbHRraD88HyPO3nzqydr9owYKMIgzSSHdLM53SSN8szfzfA41WenwmXuXJkohcfESO/gmQ7hf2+ePmtdnZvXl/GZ2MIptwynZpdpMXIFDddKaHihf8nQbesfTiPLZpchgMoNcWTApidFH6AfewevuavjxWujsjrc0hyMbKKtk4kgR3UUJEYXHJVcWAf7g68fUruePEwpdzukjoRCUDD8z+n3gUvuo8nkA+dQEs5xOvY8srKqZ+LsY37TNFR8/b9NVxzoGbo15VtG7+dB60aL0aDVkzKiM7kKqgszE0AALJJ+KHOlb37gtnYv4mOOSIs1wlqtnjtoJlF+zeN0dEWd0d1t00czGWRGRwGR1Ksp8FWFEf5GtK3puXIcvKwGkjWOKIJFCjyyv6pt4zvfxtpSWO1bZV5rQXvsfuEZuDBkf1Og3/ABUi8Px8e4H+1aNU76RZ4WbNxV4QOmTEvnak6hitrwKNCvIN6zoI+QifuTJY72WCKGMfADFkcr+9qHYfuCdTnZMkplWP1pTDG0koE2PMsj+oTSu8qhF2buNjEt/wgUa7Fhet1bq8W7b6rRR7qvbvglW6+au6v/LU79J8t6eFs6DLRVUxrGr2AAENNJVqNo4UEWxPFgEGKNZ1gazoF0cyLp3XJjKyww58CuHcgKZoSQRuNV7W8X8j9teuldKMGVMcLqeOyzyGeXHlCSG3r3KySKyiqonigvnWfrjMi9Im3BCzMqpuAvlgTtv5oXx9tJ7ov0oyJ4IcpEWeF73IkwjYVXO+RCK82QCBR0Fz+pnSuu5CyUEkxGUbocdt49tHwyBzyLofbWe3enZHWceDDyEX8NhuPUyrbdLQIEaAgFTtIVieRX34167B7O63hYxkglhAZSRiTEkWRwbApG/a6Pz51M9gRZmBPkydUYxLPtdSCPQElsZL2+2Jj7TZoH3WSdBYR9IOlAf+TT/mf/8AWqH3H0TGxmkyumKcU4Mmx5YgZDI5FuhV5AoRV/USeSaHjm8d4/UlMdGTEU5uVsLBIRvVB/vyFb2j5ryf286WPd/SOmDozTY8nq5JlUyO9iUyEneGi3D0/k+DXxd3oL/9I/qLN1KN1mhIaIC514R2JPFUNpqjQvjk1xbGGoLs3oMGLiRpBGI1ZVdq53MVFsSTydTugw2qb11UTMULJlNJKRIMXGCIKUhTLI9KSPg7358UdXI6o/dsGVNkMsONjukMYcSSo+8swkO2N0KlSGRQdpv3jQVjoLtF3Lt3q4kgmQ8UVCyu1H4ux+/B++jXnpwT/WeLZ8xTFvPDkvuHP76NBt6n/s3ccpAH+0Y8JADVf5saPdnk0rcC710dtyLDlSrixZWVHgXAEbZH6SyOS6opAM59oNkg7Qg+bO36sYQiycDMP6PUbFmP2jnBXdYHFAv8+SK0S9OzDkvlRxszOsJWRX2xxPEWXKDRBrlLVQG1ieBYoHQMvGmDqGFgHkWCD/cHka264+kdTTIhjmjNpIoZSeDRHyPg/BH312aBN/8AiAlEhwoF3yPvaRoETcWWgN10aqmFUbsn41CYH1Omg6acR4MhMuQkRu6AqxZ6KrE4AChPYFA2jgVWr/Nkbu5o0IH5eAxB/dn/AOn21Z+7O2kzsV8d2ZAxBV18qykEMP7jQSsUYUAAAAcAAUAB4AHxqs/UDN2QRRmT0knyI4pJLrbG1lhdcbguz4/VqIy+/wCXpskUPU0UpJYTMh/S22r3xfqj4PNFh4r51XPq/wB7Yh/B+m2Pm7ZSzwlgyGMoV5K/pPPB8g81xoJjrvQU6d1DCyMKP0VyJxBlKnEZVh7bQcKbsggeR+/PN3J0zCye4sSNxG7pC7SrQ5daMYfj3cWaPwBfHGp2PpydQ6MiQNIh2AxeoxZ45ojYVmbklXXYbHjSz7U6w8nUumuwDy+tOs1gh97qrSMy1YCligHgBK+NB9BJ4161hdZ0GjMyRGjO17VFsQLoDyaHJ450uuu9tZeXIMgZiwCUKscceTIqqhZalDK+2V6IXaFCncOSatkzEUbqv30sZO1VSVJJ4ZopMaziH8QssAZztWNAyhlt2DAMtgKAGpaARvbCvN3Hv/LKxQStac2ryuFsjyxsNd+PHGjUr9IcP1Zs7MFmNpFx4CSbMUChQfA8jb+/Bv76NBcu8u2xnYU2OTRdfYfs45U/8wGln0nrEuThPDKu6eIkSxGRgrTQCpBIIvdKGjAkCL+po5ATpzkaVf1E6a2BlDqUW/0JNqZioOUZf8KdV4BYHzu/jw50Fl7D7jgkQ48eQMl47JZIfTiVaUqqADaqgMAFstwb8at41BdpzwNDUCRRi9zJFtCnf7hINvww9w/Y0aII1OjQJ7u7ulen9yRyuhZZMVIuCFrc591nzVacAN6g+9e21zcKeAqpZ4z6ZPFOOUN/Hur/AK6qfbv1fxB09ZMiZfxEUdSwjhmdePaDwbq+D8/Ggm++O3o2K5zWWw4J2WM8q1xmrBuqI80dIftD6WZuXEMiP04gbMPqf+qRe4AUQB55agfHOnR3/wB2Y8nR8lo5490kHtUSqH99cUGu6NEfyNK76P8Aes2DIq5BkHT5Ts9R79ON/cVKk8CyCCB/PxoJ/sj6hYuDJMuUkuOw/Kk2qXiEsZbdTK3P7blLAf1MKrXhZkMnceLlYTN6eXvLh4mjBpacqzfrJIvgeeOb1Hdz9YgxcbqOJPGJ/wATkvkYs0Toy21EEkOShFV45HHzpgZWJjdTxIo5snHWZRGcaeKdTIJNi+6qUg7/AOgefb4NUDETXrSywPqZLhSR4PUo2fJLiNZYCrCS9tMybgyGmU+ObNeCNMwHQVrvHrBh9BGx/wAVDkOYXTgney3GPcQu0kEEk8caW/cgbDhlUI4yMiQRwRNKZDGWDJFErWbKI8kprgGaMc+dNDu3OSOA7xGzfrjWQ0oaOn3nke1KDmueKHJGqP8ATzpr5+X/AKSl3fh49y4auPczMfzJyvIBJ+37AcINBe+zO3hg4UOOKuNfeR8ueWP+d/2rRqaA0aDOtWTjrIjIwDKwIYHwQRRGtujQJXM6XL0DKWQF26czEJIBubH3GzG4/rjJ5r78ghr3XnrPeLfgpJcWMyzAAAL7gA3iZaU+sgsN7RZoghTY1bZ4FdSrAMrCipFgg+QQfOld1T6eZOAxl6YRLDZc4UhIKMRy0Ml2p+K+fB3DjQSP0k7xys+KQZCKywnYMkWvqNzfsIFe2jfH7jnU7n/Tfp00pmkxImkJstRG4k2SwHDGz5I51Xe1PqfCzGGT8mQH3RzVFKGPndYCSn/iBVjY9vzq9nqCOCqyBHNgWKYHkXtbz4J8Ua+2grx+lXTPVWUYkaurbgBe2x4tL2kfNV5GrHm9MimjMUqLJGRRjYAih44/tpaZmZ1mAQQo00krjh2hV0Lesw/NcL7B6W1qWiPd+w1xRd6dZRJXlEZigkCSSLisWO7dZVHeMuQdgoCqe745Bj4PZODC++LFgjcAgMsYBoij8fINa0H6c9N/9jjf/WNdPZ/UZ58OGXJj9KZ1t0qq5NHaeVsc0fGuzN63DEQryKHPhB7nPjwi2x8j4+dAse4e5+ndHz1ji6eiPuQyzBAoVGHmPySR8hQPnm9MXrHX48eMsSC2wuqbgtqvkljwiixbHjn5JANH7t78w1yIyIBPloCqIqCSYXVrtFrHz8sSRzSmzrx0zsXK6i/q9T3QY9grgq9lyPDTSA2x+KofsF8aCI6f02Xr829t64St+dNyvrlTYhiU8rEPNnkm2b3UFcmHirGixooVEUKqjwFAoAf21jEw0iVUjVURRSqoAAH2AHjW/QGjRo0Bo0aNAaxt0aNBDdxdm4mctZMKSECg5FMP4ccj+LrVOyvpTPECMLqEqx1QgyVE8YHPADeBR4FHkedGjQcrYPXomNR4c1ge5JpI1AqgAnqKBQ+Qv2+2vGTl9b2+iMOa9oUSjNUgH7ltgb+eb886NGg8L0Xr0u0MmNFs/rbJma+KNqspsnzdefFakMT6UTS2MzOb0yeYcSJcdG8fqKi2+1V8Lzxo0aC39u9l4mCKxoVjJ8vVuf5c81+11qbC6NGgzo0aNAaNGjQf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1268" name="AutoShape 4" descr="data:image/jpeg;base64,/9j/4AAQSkZJRgABAQAAAQABAAD/2wCEAAkGBhQSERUUExQVExQWFx8aFhUYFyIdHxwaHCAfHh0dIRsdHCklGiUvICAfHzIhJScsLS4tHx8xNjIqNyctLDUBCQoKBQUFDQUFDSkYEhgpKSkpKSkpKSkpKSkpKSkpKSkpKSkpKSkpKSkpKSkpKSkpKSkpKSkpKSkpKSkpKSkpKf/AABEIAHgAeAMBIgACEQEDEQH/xAAcAAACAgMBAQAAAAAAAAAAAAAABwUGAQMEAgj/xAA7EAACAgEDAwMCBQICCAcAAAABAgMRBAASIQUGMRMiQQdRFCMyYXFCgTORFRYkUmKSofAINENUcpPS/8QAFAEBAAAAAAAAAAAAAAAAAAAAAP/EABQRAQAAAAAAAAAAAAAAAAAAAAD/2gAMAwEAAhEDEQA/AHjo0awToM6wW1wdb65DiRNNkSLFGvlj9/gAeSf2GlH1LuPN60/pwiXEwmFhVX86dR5NkhUS+NxYKL/qII0F67o+q2Bhe1pfWkuvShp281zzS/wTqpT/AFK6nkErjYsWN8fmlpJRe0WYkG5f1A+5a1xRdtJj40j4KY84hasjlvaAFYMWHvyPa2+laNPbQU3qzdm9VylzclBjl8B5QIZo0VFS1sMAKMiMtEvzRI82ToK3nz9UUqczqT46SMykJHFCOKAKtM6NySOQpr5oG9efwUnqNF/pfM9RFLOhnhBCgbieZqoKbP7c6YPdPYkOfkY8k3KRB1dLI3q1EAkEcAjkfN+RWojL+lCnInnSUXkLLGysvEcckQjHpnmmBXk17lNcVyFQm6zn48JyI+qlsdWWMNNHHMnuANs8LyNfPgrf7VzqZwPqL1KEhMnEjyavd6LGOUqCQWEEgDP4J9orkCxrs/1L2Y2DizxxTyJOdyKrFGgI2SO2/kFUIprsEKB9taRDnIssmYrz+jFkPKsojOOxUF4TDXvX9NEEWPuKFha+2fqHh5x2RSbZh5gkGyT9/afP9tWa9KHq+N07LhWWVxGntSGSZioZ9oJ9CfmQBD5ZwyWf7g6d3bmdKYLlF83D4JkI/OgU17mqxLHzQdTRPyD7dA39GuTpvVYsiJZYXWSNxaupsH/v7a69AaNGjQGuPq3VosaF5pnEcaC2Y/8AfJ+AB511k6Tvd3VG6t1D8HHubExXCyqpr1sg3tQ/GxdrEnjhZPnboNPTcOXr2T+IyaECAnFxTZVVNgTSrY3WRwtjcQeQo56uk9zusmQuOJcc41IfxGM7iQlBazGHlCr/AKNntCkgLtIrx3J0iSV5OnbBHNxPhTUI1kkjUB23q3BIJjWNV9ixryAdM3onQY8VW2F2ZzcksjbncjgFmPnjgfbxoKz0XtiPBxVy52dpIYXeQRO6xlbeQL6fG8KHZV3g0Dqr9VwcvqOA2TkTnHM0ZbEwEk9NCqqXDO3lzst64XhbrwGT3j0E5uDPjhthlQgNV0eCP7WNLjpHUcvNy8TpuZiQgYarLkkkODtUrH7QNqWSp2/sfjjQUOHqeb0zDgeLKmWWQmQwllaIRV7W2EllskUSAGvjxz9IdGzTNjwyspRpI1cof6SwBI/telx9TZBm5GJ0qEtfqq+SqIaSEAUd1Uoo8cVe3x8tGCIKoUeAAB/A40GdmsOgIoiweCNe9GgqvXOh/iMnHAiAjxg5LMAFcOhT0QKNqeC1igAtWfFHEr465R6lkCUpkenHHDH+Z6ksURCwFmACgNtMZXYwHuHNacNah+r9tRTe7YolVi6vXliuw7x/WpWlZT5H8A6BWYGeekMMjGPqYbgNkY4BAAva08IYkqVb2vESSp4sgghx9P6gk8aSxsHjdQysPBB1S8ToGVlTvNOGxrhCNE7LKvrqK9WNdxCptJQg8urEEDzqG7Nzm6XnfgJTtxchmONZ/wAOYUZIbrkEsCv8rVljoGto1gHRoKz9RO5Tg9PmnT/ErZF/824X/Lk/21Tfp5PhdPiKZM8cU8a7pPUaiZHv1GUnlyNvpcWRsb/eN7vqflibqOBiH3IhbKkSr3bLEa1VG2BWjwS1HUJ1TFhmzlw4YseTNgaF/XeQoGKHdNHIG5mJezSL4a/6ToHLizpKiSIQysNyN+xHnnxxrp1owg/pr6hUvQ3FAQt/NAkmv5Ot+gXvefcuS/UcfpmFJ6DyIZJpygbbHRraD88HyPO3nzqydr9owYKMIgzSSHdLM53SSN8szfzfA41WenwmXuXJkohcfESO/gmQ7hf2+ePmtdnZvXl/GZ2MIptwynZpdpMXIFDddKaHihf8nQbesfTiPLZpchgMoNcWTApidFH6AfewevuavjxWujsjrc0hyMbKKtk4kgR3UUJEYXHJVcWAf7g68fUruePEwpdzukjoRCUDD8z+n3gUvuo8nkA+dQEs5xOvY8srKqZ+LsY37TNFR8/b9NVxzoGbo15VtG7+dB60aL0aDVkzKiM7kKqgszE0AALJJ+KHOlb37gtnYv4mOOSIs1wlqtnjtoJlF+zeN0dEWd0d1t00czGWRGRwGR1Ksp8FWFEf5GtK3puXIcvKwGkjWOKIJFCjyyv6pt4zvfxtpSWO1bZV5rQXvsfuEZuDBkf1Og3/ABUi8Px8e4H+1aNU76RZ4WbNxV4QOmTEvnak6hitrwKNCvIN6zoI+QifuTJY72WCKGMfADFkcr+9qHYfuCdTnZMkplWP1pTDG0koE2PMsj+oTSu8qhF2buNjEt/wgUa7Fhet1bq8W7b6rRR7qvbvglW6+au6v/LU79J8t6eFs6DLRVUxrGr2AAENNJVqNo4UEWxPFgEGKNZ1gazoF0cyLp3XJjKyww58CuHcgKZoSQRuNV7W8X8j9teuldKMGVMcLqeOyzyGeXHlCSG3r3KySKyiqonigvnWfrjMi9Im3BCzMqpuAvlgTtv5oXx9tJ7ov0oyJ4IcpEWeF73IkwjYVXO+RCK82QCBR0Fz+pnSuu5CyUEkxGUbocdt49tHwyBzyLofbWe3enZHWceDDyEX8NhuPUyrbdLQIEaAgFTtIVieRX34167B7O63hYxkglhAZSRiTEkWRwbApG/a6Pz51M9gRZmBPkydUYxLPtdSCPQElsZL2+2Jj7TZoH3WSdBYR9IOlAf+TT/mf/8AWqH3H0TGxmkyumKcU4Mmx5YgZDI5FuhV5AoRV/USeSaHjm8d4/UlMdGTEU5uVsLBIRvVB/vyFb2j5ryf286WPd/SOmDozTY8nq5JlUyO9iUyEneGi3D0/k+DXxd3oL/9I/qLN1KN1mhIaIC514R2JPFUNpqjQvjk1xbGGoLs3oMGLiRpBGI1ZVdq53MVFsSTydTugw2qb11UTMULJlNJKRIMXGCIKUhTLI9KSPg7358UdXI6o/dsGVNkMsONjukMYcSSo+8swkO2N0KlSGRQdpv3jQVjoLtF3Lt3q4kgmQ8UVCyu1H4ux+/B++jXnpwT/WeLZ8xTFvPDkvuHP76NBt6n/s3ccpAH+0Y8JADVf5saPdnk0rcC710dtyLDlSrixZWVHgXAEbZH6SyOS6opAM59oNkg7Qg+bO36sYQiycDMP6PUbFmP2jnBXdYHFAv8+SK0S9OzDkvlRxszOsJWRX2xxPEWXKDRBrlLVQG1ieBYoHQMvGmDqGFgHkWCD/cHka264+kdTTIhjmjNpIoZSeDRHyPg/BH312aBN/8AiAlEhwoF3yPvaRoETcWWgN10aqmFUbsn41CYH1Omg6acR4MhMuQkRu6AqxZ6KrE4AChPYFA2jgVWr/Nkbu5o0IH5eAxB/dn/AOn21Z+7O2kzsV8d2ZAxBV18qykEMP7jQSsUYUAAAAcAAUAB4AHxqs/UDN2QRRmT0knyI4pJLrbG1lhdcbguz4/VqIy+/wCXpskUPU0UpJYTMh/S22r3xfqj4PNFh4r51XPq/wB7Yh/B+m2Pm7ZSzwlgyGMoV5K/pPPB8g81xoJjrvQU6d1DCyMKP0VyJxBlKnEZVh7bQcKbsggeR+/PN3J0zCye4sSNxG7pC7SrQ5daMYfj3cWaPwBfHGp2PpydQ6MiQNIh2AxeoxZ45ojYVmbklXXYbHjSz7U6w8nUumuwDy+tOs1gh97qrSMy1YCligHgBK+NB9BJ4161hdZ0GjMyRGjO17VFsQLoDyaHJ450uuu9tZeXIMgZiwCUKscceTIqqhZalDK+2V6IXaFCncOSatkzEUbqv30sZO1VSVJJ4ZopMaziH8QssAZztWNAyhlt2DAMtgKAGpaARvbCvN3Hv/LKxQStac2ryuFsjyxsNd+PHGjUr9IcP1Zs7MFmNpFx4CSbMUChQfA8jb+/Bv76NBcu8u2xnYU2OTRdfYfs45U/8wGln0nrEuThPDKu6eIkSxGRgrTQCpBIIvdKGjAkCL+po5ATpzkaVf1E6a2BlDqUW/0JNqZioOUZf8KdV4BYHzu/jw50Fl7D7jgkQ48eQMl47JZIfTiVaUqqADaqgMAFstwb8at41BdpzwNDUCRRi9zJFtCnf7hINvww9w/Y0aII1OjQJ7u7ulen9yRyuhZZMVIuCFrc591nzVacAN6g+9e21zcKeAqpZ4z6ZPFOOUN/Hur/AK6qfbv1fxB09ZMiZfxEUdSwjhmdePaDwbq+D8/Ggm++O3o2K5zWWw4J2WM8q1xmrBuqI80dIftD6WZuXEMiP04gbMPqf+qRe4AUQB55agfHOnR3/wB2Y8nR8lo5490kHtUSqH99cUGu6NEfyNK76P8Aes2DIq5BkHT5Ts9R79ON/cVKk8CyCCB/PxoJ/sj6hYuDJMuUkuOw/Kk2qXiEsZbdTK3P7blLAf1MKrXhZkMnceLlYTN6eXvLh4mjBpacqzfrJIvgeeOb1Hdz9YgxcbqOJPGJ/wATkvkYs0Toy21EEkOShFV45HHzpgZWJjdTxIo5snHWZRGcaeKdTIJNi+6qUg7/AOgefb4NUDETXrSywPqZLhSR4PUo2fJLiNZYCrCS9tMybgyGmU+ObNeCNMwHQVrvHrBh9BGx/wAVDkOYXTgney3GPcQu0kEEk8caW/cgbDhlUI4yMiQRwRNKZDGWDJFErWbKI8kprgGaMc+dNDu3OSOA7xGzfrjWQ0oaOn3nke1KDmueKHJGqP8ATzpr5+X/AKSl3fh49y4auPczMfzJyvIBJ+37AcINBe+zO3hg4UOOKuNfeR8ueWP+d/2rRqaA0aDOtWTjrIjIwDKwIYHwQRRGtujQJXM6XL0DKWQF26czEJIBubH3GzG4/rjJ5r78ghr3XnrPeLfgpJcWMyzAAAL7gA3iZaU+sgsN7RZoghTY1bZ4FdSrAMrCipFgg+QQfOld1T6eZOAxl6YRLDZc4UhIKMRy0Ml2p+K+fB3DjQSP0k7xys+KQZCKywnYMkWvqNzfsIFe2jfH7jnU7n/Tfp00pmkxImkJstRG4k2SwHDGz5I51Xe1PqfCzGGT8mQH3RzVFKGPndYCSn/iBVjY9vzq9nqCOCqyBHNgWKYHkXtbz4J8Ua+2grx+lXTPVWUYkaurbgBe2x4tL2kfNV5GrHm9MimjMUqLJGRRjYAih44/tpaZmZ1mAQQo00krjh2hV0Lesw/NcL7B6W1qWiPd+w1xRd6dZRJXlEZigkCSSLisWO7dZVHeMuQdgoCqe745Bj4PZODC++LFgjcAgMsYBoij8fINa0H6c9N/9jjf/WNdPZ/UZ58OGXJj9KZ1t0qq5NHaeVsc0fGuzN63DEQryKHPhB7nPjwi2x8j4+dAse4e5+ndHz1ji6eiPuQyzBAoVGHmPySR8hQPnm9MXrHX48eMsSC2wuqbgtqvkljwiixbHjn5JANH7t78w1yIyIBPloCqIqCSYXVrtFrHz8sSRzSmzrx0zsXK6i/q9T3QY9grgq9lyPDTSA2x+KofsF8aCI6f02Xr829t64St+dNyvrlTYhiU8rEPNnkm2b3UFcmHirGixooVEUKqjwFAoAf21jEw0iVUjVURRSqoAAH2AHjW/QGjRo0Bo0aNAaxt0aNBDdxdm4mctZMKSECg5FMP4ccj+LrVOyvpTPECMLqEqx1QgyVE8YHPADeBR4FHkedGjQcrYPXomNR4c1ge5JpI1AqgAnqKBQ+Qv2+2vGTl9b2+iMOa9oUSjNUgH7ltgb+eb886NGg8L0Xr0u0MmNFs/rbJma+KNqspsnzdefFakMT6UTS2MzOb0yeYcSJcdG8fqKi2+1V8Lzxo0aC39u9l4mCKxoVjJ8vVuf5c81+11qbC6NGgzo0aNAaNGjQf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1270" name="Picture 6" descr="http://www.supernavigator.sk/logos/12022/12022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92088" cy="792088"/>
          </a:xfrm>
          <a:prstGeom prst="rect">
            <a:avLst/>
          </a:prstGeom>
          <a:noFill/>
        </p:spPr>
      </p:pic>
      <p:pic>
        <p:nvPicPr>
          <p:cNvPr id="11272" name="Picture 8" descr="http://www.geoinformatika.sk/sites/default/files/logos/fhpv-p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792088" cy="792088"/>
          </a:xfrm>
          <a:prstGeom prst="rect">
            <a:avLst/>
          </a:prstGeom>
          <a:noFill/>
        </p:spPr>
      </p:pic>
      <p:pic>
        <p:nvPicPr>
          <p:cNvPr id="11274" name="Picture 10" descr="http://projekty.kfau.sk/wp-content/themes/delicate/images/logo/logo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792088" cy="792088"/>
          </a:xfrm>
          <a:prstGeom prst="rect">
            <a:avLst/>
          </a:prstGeom>
          <a:noFill/>
        </p:spPr>
      </p:pic>
      <p:pic>
        <p:nvPicPr>
          <p:cNvPr id="11276" name="Picture 12" descr="http://www.portalvs.sk/_thumbs/717010000_484149_20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799864" cy="792088"/>
          </a:xfrm>
          <a:prstGeom prst="rect">
            <a:avLst/>
          </a:prstGeom>
          <a:noFill/>
        </p:spPr>
      </p:pic>
      <p:pic>
        <p:nvPicPr>
          <p:cNvPr id="11278" name="Picture 14" descr="http://www.zssukromna-human.sk/logo_pfp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798296" cy="792088"/>
          </a:xfrm>
          <a:prstGeom prst="rect">
            <a:avLst/>
          </a:prstGeom>
          <a:noFill/>
        </p:spPr>
      </p:pic>
      <p:pic>
        <p:nvPicPr>
          <p:cNvPr id="11280" name="Picture 16" descr="https://encrypted-tbn2.gstatic.com/images?q=tbn:ANd9GcRWe8sTHcMcPmi302oLb3jmZVuJftZcZ6SrzKK7GkXC20WUUeX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796927" cy="792087"/>
          </a:xfrm>
          <a:prstGeom prst="rect">
            <a:avLst/>
          </a:prstGeom>
          <a:noFill/>
        </p:spPr>
      </p:pic>
      <p:pic>
        <p:nvPicPr>
          <p:cNvPr id="11282" name="Picture 18" descr="http://www.portalvs.sk/_thumbs/717060000_11630_200_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05264"/>
            <a:ext cx="812398" cy="792088"/>
          </a:xfrm>
          <a:prstGeom prst="rect">
            <a:avLst/>
          </a:prstGeom>
          <a:noFill/>
        </p:spPr>
      </p:pic>
      <p:pic>
        <p:nvPicPr>
          <p:cNvPr id="11284" name="Picture 20" descr="http://www.portalvs.sk/_thumbs/717040000_91015_200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21088"/>
            <a:ext cx="792088" cy="792088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3804357" y="322412"/>
            <a:ext cx="29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UNIVERSITY OF PRESOV</a:t>
            </a:r>
          </a:p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SLOVAKIA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368824" y="1052736"/>
            <a:ext cx="3800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Information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Erasmus+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students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Academic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year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2019/2020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6" name="Picture 22" descr="rektorat_miro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4568" y="1772817"/>
            <a:ext cx="273630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BlokTextu 18"/>
          <p:cNvSpPr txBox="1"/>
          <p:nvPr/>
        </p:nvSpPr>
        <p:spPr>
          <a:xfrm>
            <a:off x="4376936" y="1772816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/>
              <a:t>Name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university</a:t>
            </a:r>
            <a:r>
              <a:rPr lang="sk-SK" sz="1400" dirty="0"/>
              <a:t>: </a:t>
            </a:r>
            <a:r>
              <a:rPr lang="sk-SK" sz="1400" dirty="0" err="1"/>
              <a:t>University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 smtClean="0"/>
              <a:t>Presov</a:t>
            </a:r>
            <a:r>
              <a:rPr lang="sk-SK" sz="1400" dirty="0" smtClean="0"/>
              <a:t> </a:t>
            </a:r>
          </a:p>
          <a:p>
            <a:r>
              <a:rPr lang="sk-SK" sz="1400" dirty="0" err="1" smtClean="0"/>
              <a:t>Erasmus</a:t>
            </a:r>
            <a:r>
              <a:rPr lang="sk-SK" sz="1400" dirty="0" smtClean="0"/>
              <a:t> </a:t>
            </a:r>
            <a:r>
              <a:rPr lang="sk-SK" sz="1400" dirty="0" err="1"/>
              <a:t>code</a:t>
            </a:r>
            <a:r>
              <a:rPr lang="sk-SK" sz="1400" dirty="0"/>
              <a:t>: SK PRESOV 01</a:t>
            </a:r>
          </a:p>
          <a:p>
            <a:r>
              <a:rPr lang="sk-SK" sz="1400" dirty="0" err="1"/>
              <a:t>Website</a:t>
            </a:r>
            <a:r>
              <a:rPr lang="sk-SK" sz="1400" dirty="0"/>
              <a:t>: </a:t>
            </a:r>
            <a:r>
              <a:rPr lang="sk-SK" sz="1400" dirty="0" smtClean="0">
                <a:hlinkClick r:id="rId11"/>
              </a:rPr>
              <a:t>www.unipo.sk</a:t>
            </a:r>
            <a:endParaRPr lang="sk-SK" sz="1400" dirty="0" smtClean="0"/>
          </a:p>
          <a:p>
            <a:endParaRPr lang="sk-SK" sz="1400" dirty="0"/>
          </a:p>
          <a:p>
            <a:endParaRPr lang="sk-SK" sz="1400" dirty="0"/>
          </a:p>
          <a:p>
            <a:endParaRPr lang="sk-SK" dirty="0"/>
          </a:p>
        </p:txBody>
      </p:sp>
      <p:pic>
        <p:nvPicPr>
          <p:cNvPr id="11287" name="Picture 23" descr="Obrázok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97216" y="2381833"/>
            <a:ext cx="2743275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BlokTextu 20"/>
          <p:cNvSpPr txBox="1"/>
          <p:nvPr/>
        </p:nvSpPr>
        <p:spPr>
          <a:xfrm>
            <a:off x="1064568" y="3940462"/>
            <a:ext cx="2739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/>
              <a:t>International</a:t>
            </a:r>
            <a:r>
              <a:rPr lang="sk-SK" sz="1600" b="1" dirty="0"/>
              <a:t> </a:t>
            </a:r>
            <a:r>
              <a:rPr lang="sk-SK" sz="1600" b="1" dirty="0" err="1"/>
              <a:t>Relations</a:t>
            </a:r>
            <a:r>
              <a:rPr lang="sk-SK" sz="1600" b="1" dirty="0"/>
              <a:t> Office:</a:t>
            </a:r>
            <a:endParaRPr lang="sk-SK" sz="1600" dirty="0"/>
          </a:p>
          <a:p>
            <a:endParaRPr lang="sk-SK" sz="1400" b="1" dirty="0" smtClean="0"/>
          </a:p>
          <a:p>
            <a:r>
              <a:rPr lang="sk-SK" sz="1400" b="1" dirty="0" err="1" smtClean="0"/>
              <a:t>Address</a:t>
            </a:r>
            <a:r>
              <a:rPr lang="sk-SK" sz="1400" b="1" dirty="0"/>
              <a:t>:</a:t>
            </a:r>
            <a:r>
              <a:rPr lang="sk-SK" sz="1400" dirty="0"/>
              <a:t> Ul. 17. n</a:t>
            </a:r>
            <a:r>
              <a:rPr lang="sk-SK" sz="1400" dirty="0" smtClean="0"/>
              <a:t>ovembra 15     </a:t>
            </a:r>
          </a:p>
          <a:p>
            <a:r>
              <a:rPr lang="sk-SK" sz="1400" dirty="0"/>
              <a:t> </a:t>
            </a:r>
            <a:r>
              <a:rPr lang="sk-SK" sz="1400" dirty="0" smtClean="0"/>
              <a:t>                080 </a:t>
            </a:r>
            <a:r>
              <a:rPr lang="sk-SK" sz="1400" dirty="0"/>
              <a:t>01 </a:t>
            </a:r>
            <a:r>
              <a:rPr lang="sk-SK" sz="1400" dirty="0" smtClean="0"/>
              <a:t>Prešov</a:t>
            </a:r>
          </a:p>
          <a:p>
            <a:r>
              <a:rPr lang="sk-SK" sz="1400" dirty="0"/>
              <a:t> </a:t>
            </a:r>
            <a:r>
              <a:rPr lang="sk-SK" sz="1400" dirty="0" smtClean="0"/>
              <a:t>                </a:t>
            </a:r>
            <a:r>
              <a:rPr lang="sk-SK" sz="1400" dirty="0"/>
              <a:t>Slovakia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030306" y="5277400"/>
            <a:ext cx="280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Erasmus+ 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Institutional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Coordinator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Doc. Ing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Ladislav </a:t>
            </a:r>
            <a:r>
              <a:rPr kumimoji="0" lang="sk-SK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Suhányi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kumimoji="0" lang="sk-SK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PhD. MBA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Email: 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ladislav.suhanyi@unipo.sk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Tel: +421 51 7563 121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872880" y="2727705"/>
            <a:ext cx="44884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Erasmus+ 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coordinator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outgo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staff</a:t>
            </a:r>
            <a:r>
              <a:rPr kumimoji="0" lang="sk-SK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PhDr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Ľudmila </a:t>
            </a:r>
            <a:r>
              <a:rPr kumimoji="0" lang="sk-SK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Adamová</a:t>
            </a: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Email: 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ludmila.adamova@unipo.sk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Tel: +421 51 7563 126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Erasmus+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coordinator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outgoing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students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           Mgr. Veronika Tóthová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Email </a:t>
            </a: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veronika.tothova@unipo.sk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Tel: +421 51 7563 143</a:t>
            </a:r>
            <a:endParaRPr lang="sk-SK" sz="11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100" b="1" dirty="0" smtClean="0">
                <a:latin typeface="Arial" pitchFamily="34" charset="0"/>
              </a:rPr>
              <a:t>Erasmus+ </a:t>
            </a:r>
            <a:r>
              <a:rPr lang="sk-SK" sz="1100" b="1" dirty="0" err="1" smtClean="0">
                <a:latin typeface="Arial" pitchFamily="34" charset="0"/>
              </a:rPr>
              <a:t>coordinator</a:t>
            </a:r>
            <a:r>
              <a:rPr lang="sk-SK" sz="1100" b="1" dirty="0" smtClean="0">
                <a:latin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</a:rPr>
              <a:t>for</a:t>
            </a:r>
            <a:r>
              <a:rPr lang="sk-SK" sz="1100" b="1" dirty="0" smtClean="0">
                <a:latin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</a:rPr>
              <a:t>outgoing</a:t>
            </a:r>
            <a:r>
              <a:rPr lang="sk-SK" sz="1100" b="1" dirty="0" smtClean="0">
                <a:latin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</a:rPr>
              <a:t>students</a:t>
            </a:r>
            <a:r>
              <a:rPr lang="sk-SK" sz="1100" b="1" dirty="0" smtClean="0">
                <a:latin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</a:rPr>
              <a:t>for</a:t>
            </a:r>
            <a:r>
              <a:rPr lang="sk-SK" sz="1100" b="1" dirty="0" smtClean="0">
                <a:latin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</a:rPr>
              <a:t>traineeship</a:t>
            </a:r>
            <a:r>
              <a:rPr lang="sk-SK" sz="1100" b="1" dirty="0" smtClean="0">
                <a:latin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Mgr</a:t>
            </a: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Zdenka </a:t>
            </a:r>
            <a:r>
              <a:rPr lang="sk-SK" sz="1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Medoňová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Email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zdenka.medonova@unipo.sk</a:t>
            </a: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Tel: +421 51 7563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179 </a:t>
            </a:r>
            <a:endParaRPr lang="sk-SK" sz="11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Erasmus+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coordinator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incoming</a:t>
            </a:r>
            <a:r>
              <a:rPr lang="sk-SK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students</a:t>
            </a:r>
            <a:r>
              <a:rPr lang="sk-SK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sk-SK" sz="1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staff</a:t>
            </a:r>
            <a:r>
              <a:rPr lang="sk-SK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Mgr</a:t>
            </a: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Jana Grušková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Email: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jana.gruskova@unipo.sk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lang="sk-SK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Arial" pitchFamily="34" charset="0"/>
                <a:ea typeface="Calibri" pitchFamily="34" charset="0"/>
                <a:cs typeface="Arial" pitchFamily="34" charset="0"/>
              </a:rPr>
              <a:t>Tel: +421 51 7563 </a:t>
            </a:r>
            <a:r>
              <a:rPr lang="sk-SK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147</a:t>
            </a:r>
            <a:endParaRPr lang="sk-SK" sz="11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90" name="Picture 26" descr="PU_2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86630" y="5277400"/>
            <a:ext cx="2366382" cy="158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BlokTextu 24"/>
          <p:cNvSpPr txBox="1"/>
          <p:nvPr/>
        </p:nvSpPr>
        <p:spPr>
          <a:xfrm>
            <a:off x="1064568" y="645333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/>
              <a:t>Information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for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Erasmus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students</a:t>
            </a:r>
            <a:r>
              <a:rPr lang="sk-SK" sz="1200" b="1" dirty="0" smtClean="0"/>
              <a:t>: </a:t>
            </a:r>
            <a:r>
              <a:rPr lang="sk-SK" sz="1200" dirty="0" smtClean="0">
                <a:hlinkClick r:id="rId19"/>
              </a:rPr>
              <a:t>http://www.unipo.sk/en/en/internationa-relationships/erasmus</a:t>
            </a:r>
            <a:endParaRPr lang="sk-SK" sz="1200" dirty="0" smtClean="0"/>
          </a:p>
          <a:p>
            <a:endParaRPr lang="sk-SK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00" y="1217616"/>
            <a:ext cx="1307679" cy="6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0" y="260648"/>
            <a:ext cx="1266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ok 25" descr="C:\Users\Grušková\Downloads\NOVE LOGO PU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9663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94" y="155397"/>
            <a:ext cx="5119142" cy="39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ACTIVITIES FOR FOREIGN STUDENTS</a:t>
            </a:r>
            <a:endParaRPr lang="sk-SK" sz="20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557379" y="586950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  ESN UNIPO Prešov</a:t>
            </a:r>
            <a:endParaRPr lang="sk-SK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464" y="994685"/>
            <a:ext cx="4088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arrival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Prešov,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contacted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Slovak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buddy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who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help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anything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200" dirty="0" err="1">
                <a:latin typeface="Arial" pitchFamily="34" charset="0"/>
                <a:cs typeface="Arial" pitchFamily="34" charset="0"/>
              </a:rPr>
              <a:t>During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semester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week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Relations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Office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organizes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Welcome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meeting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ESN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Welcome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weeks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Throughout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whole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semester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enjoy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trips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culture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sport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Slovak and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evenings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parties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and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much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more </a:t>
            </a:r>
            <a:r>
              <a:rPr lang="sk-SK" sz="1200" dirty="0">
                <a:latin typeface="Arial" pitchFamily="34" charset="0"/>
                <a:cs typeface="Arial" pitchFamily="34" charset="0"/>
                <a:sym typeface="Wingdings"/>
              </a:rPr>
              <a:t></a:t>
            </a:r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sz="12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sk-SK" sz="1200" dirty="0" smtClean="0">
                <a:latin typeface="Arial" pitchFamily="34" charset="0"/>
                <a:cs typeface="Arial" pitchFamily="34" charset="0"/>
                <a:hlinkClick r:id="rId2"/>
              </a:rPr>
              <a:t>unipo.sk/en/en/internationa-relationships/erasmus/stud/services/esn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or  </a:t>
            </a:r>
            <a:r>
              <a:rPr lang="sk-SK" sz="1200" dirty="0" err="1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hlinkClick r:id="rId3"/>
              </a:rPr>
              <a:t>facebook</a:t>
            </a:r>
            <a:r>
              <a:rPr lang="sk-SK" sz="1200" dirty="0" err="1" smtClean="0">
                <a:latin typeface="Arial" pitchFamily="34" charset="0"/>
                <a:cs typeface="Arial" pitchFamily="34" charset="0"/>
                <a:hlinkClick r:id="rId3"/>
              </a:rPr>
              <a:t>.com</a:t>
            </a:r>
            <a:r>
              <a:rPr lang="sk-SK" sz="12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hlinkClick r:id="rId3"/>
              </a:rPr>
              <a:t>esnpresov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SN UNI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760" y="558384"/>
            <a:ext cx="1262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098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513" y="3619509"/>
            <a:ext cx="1907010" cy="1432629"/>
          </a:xfrm>
          <a:prstGeom prst="rect">
            <a:avLst/>
          </a:prstGeom>
          <a:noFill/>
          <a:ln w="9525">
            <a:solidFill>
              <a:srgbClr val="B72351"/>
            </a:solidFill>
            <a:miter lim="800000"/>
            <a:headEnd/>
            <a:tailEnd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50" y="354552"/>
            <a:ext cx="3465301" cy="2319827"/>
          </a:xfrm>
          <a:prstGeom prst="rect">
            <a:avLst/>
          </a:prstGeom>
          <a:ln>
            <a:solidFill>
              <a:srgbClr val="B72351"/>
            </a:solidFill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99" y="1486287"/>
            <a:ext cx="2688299" cy="2016224"/>
          </a:xfrm>
          <a:prstGeom prst="rect">
            <a:avLst/>
          </a:prstGeom>
          <a:ln>
            <a:solidFill>
              <a:srgbClr val="BD2554"/>
            </a:solidFill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09" y="3429000"/>
            <a:ext cx="4424854" cy="2945293"/>
          </a:xfrm>
          <a:prstGeom prst="rect">
            <a:avLst/>
          </a:prstGeom>
          <a:ln>
            <a:solidFill>
              <a:srgbClr val="BD2554"/>
            </a:solidFill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69" y="3611803"/>
            <a:ext cx="1913000" cy="2869499"/>
          </a:xfrm>
          <a:prstGeom prst="rect">
            <a:avLst/>
          </a:prstGeom>
          <a:ln>
            <a:solidFill>
              <a:srgbClr val="B72351"/>
            </a:solidFill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7" y="5095016"/>
            <a:ext cx="2649003" cy="1762984"/>
          </a:xfrm>
          <a:prstGeom prst="rect">
            <a:avLst/>
          </a:prstGeom>
          <a:ln>
            <a:solidFill>
              <a:srgbClr val="BD2554"/>
            </a:solidFill>
          </a:ln>
        </p:spPr>
      </p:pic>
    </p:spTree>
    <p:extLst>
      <p:ext uri="{BB962C8B-B14F-4D97-AF65-F5344CB8AC3E}">
        <p14:creationId xmlns:p14="http://schemas.microsoft.com/office/powerpoint/2010/main" val="3722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0472" y="188640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B72351"/>
                </a:solidFill>
                <a:latin typeface="Arial" pitchFamily="34" charset="0"/>
                <a:cs typeface="Arial" pitchFamily="34" charset="0"/>
              </a:rPr>
              <a:t>Academic calendar and application deadlines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(more information at http://www.unipo.sk/en/en/internationa-relationships/infoapplicants/calendar)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95219"/>
              </p:ext>
            </p:extLst>
          </p:nvPr>
        </p:nvGraphicFramePr>
        <p:xfrm>
          <a:off x="344490" y="764705"/>
          <a:ext cx="7738550" cy="131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4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905">
                <a:tc>
                  <a:txBody>
                    <a:bodyPr/>
                    <a:lstStyle/>
                    <a:p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SEMESTER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dirty="0" err="1" smtClean="0">
                          <a:latin typeface="Arial" pitchFamily="34" charset="0"/>
                          <a:cs typeface="Arial" pitchFamily="34" charset="0"/>
                        </a:rPr>
                        <a:t>Lessons</a:t>
                      </a:r>
                      <a:r>
                        <a:rPr lang="sk-SK" sz="1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200" b="0" dirty="0" err="1" smtClean="0">
                          <a:latin typeface="Arial" pitchFamily="34" charset="0"/>
                          <a:cs typeface="Arial" pitchFamily="34" charset="0"/>
                        </a:rPr>
                        <a:t>begin</a:t>
                      </a:r>
                      <a:endParaRPr lang="sk-SK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dirty="0" err="1" smtClean="0">
                          <a:latin typeface="Arial" pitchFamily="34" charset="0"/>
                          <a:cs typeface="Arial" pitchFamily="34" charset="0"/>
                        </a:rPr>
                        <a:t>Lessons</a:t>
                      </a:r>
                      <a:r>
                        <a:rPr lang="sk-SK" sz="1200" b="0" dirty="0" smtClean="0">
                          <a:latin typeface="Arial" pitchFamily="34" charset="0"/>
                          <a:cs typeface="Arial" pitchFamily="34" charset="0"/>
                        </a:rPr>
                        <a:t> end</a:t>
                      </a:r>
                      <a:endParaRPr lang="sk-SK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dirty="0" err="1" smtClean="0">
                          <a:latin typeface="Arial" pitchFamily="34" charset="0"/>
                          <a:cs typeface="Arial" pitchFamily="34" charset="0"/>
                        </a:rPr>
                        <a:t>Examination</a:t>
                      </a:r>
                      <a:r>
                        <a:rPr lang="sk-SK" sz="1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200" b="0" dirty="0" err="1" smtClean="0"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lang="sk-SK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1" dirty="0" err="1" smtClean="0"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latin typeface="Arial" pitchFamily="34" charset="0"/>
                          <a:cs typeface="Arial" pitchFamily="34" charset="0"/>
                        </a:rPr>
                        <a:t>deadline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111">
                <a:tc>
                  <a:txBody>
                    <a:bodyPr/>
                    <a:lstStyle/>
                    <a:p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Winter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 semester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September  16, 2019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December 13, 2019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December 16, 2019- </a:t>
                      </a:r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February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7, 2020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June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15, 2019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111">
                <a:tc>
                  <a:txBody>
                    <a:bodyPr/>
                    <a:lstStyle/>
                    <a:p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Summer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semester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February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10, 2020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May 07,</a:t>
                      </a:r>
                      <a:r>
                        <a:rPr lang="sk-SK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2020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May 11, 2020- </a:t>
                      </a:r>
                    </a:p>
                    <a:p>
                      <a:r>
                        <a:rPr lang="sk-SK" sz="1100" b="1" dirty="0" err="1" smtClean="0">
                          <a:latin typeface="Arial" pitchFamily="34" charset="0"/>
                          <a:cs typeface="Arial" pitchFamily="34" charset="0"/>
                        </a:rPr>
                        <a:t>June</a:t>
                      </a:r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 30, 2020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100" b="1" dirty="0" smtClean="0">
                          <a:latin typeface="Arial" pitchFamily="34" charset="0"/>
                          <a:cs typeface="Arial" pitchFamily="34" charset="0"/>
                        </a:rPr>
                        <a:t>November </a:t>
                      </a:r>
                      <a:r>
                        <a:rPr lang="sk-SK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15, 2019</a:t>
                      </a:r>
                      <a:endParaRPr lang="sk-SK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200472" y="2204864"/>
            <a:ext cx="97055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procedure</a:t>
            </a:r>
            <a:endParaRPr lang="sk-SK" sz="1200" b="1" dirty="0" smtClean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sending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official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your home university 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has to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send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email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nomination</a:t>
            </a:r>
            <a:r>
              <a:rPr lang="sk-SK" sz="1200" b="1" dirty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1200" b="1" dirty="0" smtClean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submit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form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agreement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studies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Transcript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records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English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>
                <a:latin typeface="Arial" pitchFamily="34" charset="0"/>
                <a:cs typeface="Arial" pitchFamily="34" charset="0"/>
              </a:rPr>
              <a:t>proficiency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evidence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uploaded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website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sk-SK" sz="12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sk-SK" sz="1200" dirty="0" smtClean="0">
                <a:latin typeface="Arial" pitchFamily="34" charset="0"/>
                <a:cs typeface="Arial" pitchFamily="34" charset="0"/>
                <a:hlinkClick r:id="rId2"/>
              </a:rPr>
              <a:t>www.unipo.sk/en/en/internationa-relationships/infoapplicants/exchange/orgprocedures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5.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Copy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passport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(or ID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sent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u="sng" dirty="0" err="1" smtClean="0">
                <a:latin typeface="Arial" pitchFamily="34" charset="0"/>
                <a:cs typeface="Arial" pitchFamily="34" charset="0"/>
              </a:rPr>
              <a:t>deadline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the following address:</a:t>
            </a:r>
            <a:r>
              <a:rPr lang="sk-SK" sz="1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1200" i="1" dirty="0" err="1" smtClean="0">
                <a:latin typeface="Arial" pitchFamily="34" charset="0"/>
                <a:cs typeface="Arial" pitchFamily="34" charset="0"/>
              </a:rPr>
              <a:t>Mgr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Jana Grušková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International  Relations Office -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Rectorate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Presov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Ul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17.novembra 15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080 01  Pre</a:t>
            </a: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Slovakia</a:t>
            </a:r>
            <a:endParaRPr lang="sk-SK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Tel.: +421 51 7563 147</a:t>
            </a:r>
          </a:p>
          <a:p>
            <a:r>
              <a:rPr lang="sk-SK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: jana.gruskova@unipo.sk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 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sk-SK" sz="1400" b="1" dirty="0" smtClean="0"/>
          </a:p>
          <a:p>
            <a:pPr marL="342900" indent="-342900"/>
            <a:endParaRPr lang="sk-SK" sz="1400" b="1" dirty="0"/>
          </a:p>
          <a:p>
            <a:pPr marL="342900" indent="-342900"/>
            <a:endParaRPr lang="sk-SK" sz="1400" dirty="0" smtClean="0"/>
          </a:p>
          <a:p>
            <a:endParaRPr lang="sk-SK" sz="1400" b="1" dirty="0" smtClean="0"/>
          </a:p>
          <a:p>
            <a:endParaRPr lang="sk-SK" sz="1400" b="1" dirty="0" smtClean="0"/>
          </a:p>
          <a:p>
            <a:endParaRPr lang="sk-SK" sz="1400" b="1" dirty="0"/>
          </a:p>
        </p:txBody>
      </p:sp>
      <p:pic>
        <p:nvPicPr>
          <p:cNvPr id="14339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3" y="4509120"/>
            <a:ext cx="291094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C:\Users\Grušková\Downloads\NOVE LOGO P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188640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34666" y="188640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Study </a:t>
            </a:r>
            <a:r>
              <a:rPr lang="sk-SK" sz="1200" b="1" dirty="0">
                <a:solidFill>
                  <a:srgbClr val="BD255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Selection of subjects has to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discussed </a:t>
            </a:r>
            <a:r>
              <a:rPr lang="en-GB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with 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faculty/departmental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coordinators</a:t>
            </a:r>
            <a:r>
              <a:rPr lang="en-GB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. List of coordinators and 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information </a:t>
            </a:r>
            <a:r>
              <a:rPr lang="en-GB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about courses and study programmes </a:t>
            </a:r>
            <a:r>
              <a:rPr lang="sk-SK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offered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sk-SK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foreign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students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are </a:t>
            </a:r>
            <a:r>
              <a:rPr lang="sk-SK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here</a:t>
            </a:r>
            <a:r>
              <a:rPr lang="sk-SK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http://www.unipo.sk/en/en/internationa-relationships/infoapplicants/exchange/offeredprogrammes</a:t>
            </a:r>
            <a:endParaRPr lang="sk-SK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9808" y="107326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Courses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offered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Erasmus </a:t>
            </a: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sk-SK" sz="1200" b="1" dirty="0" smtClean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1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Slovak </a:t>
            </a:r>
            <a:r>
              <a:rPr lang="sk-SK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anguage</a:t>
            </a:r>
            <a:r>
              <a:rPr lang="en-GB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ourse</a:t>
            </a:r>
            <a:r>
              <a:rPr lang="sk-SK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GB" sz="1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course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organized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by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Pre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;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run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winter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summer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semester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-BASIC 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SLOVAK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non-Slavic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);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code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3KLV/BASLOV1ER/11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3 ECTS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-SLOVAK 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FOR FOREIGNERS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Slavic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students-Czech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Polish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,...); </a:t>
            </a:r>
            <a:r>
              <a:rPr lang="sk-SK" sz="1200" dirty="0" err="1">
                <a:latin typeface="Arial" pitchFamily="34" charset="0"/>
                <a:cs typeface="Arial" pitchFamily="34" charset="0"/>
              </a:rPr>
              <a:t>code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sk-SK" sz="1200" b="1" dirty="0" smtClean="0">
                <a:latin typeface="Arial" panose="020B0604020202020204" pitchFamily="34" charset="0"/>
                <a:cs typeface="Arial" pitchFamily="34" charset="0"/>
              </a:rPr>
              <a:t>1ISMK/SLOCU/15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3 ECTS</a:t>
            </a:r>
          </a:p>
        </p:txBody>
      </p:sp>
      <p:sp>
        <p:nvSpPr>
          <p:cNvPr id="4" name="Obdĺžnik 3"/>
          <p:cNvSpPr/>
          <p:nvPr/>
        </p:nvSpPr>
        <p:spPr>
          <a:xfrm>
            <a:off x="584773" y="3447221"/>
            <a:ext cx="820891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GB" sz="1200" b="1" dirty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language </a:t>
            </a:r>
            <a:r>
              <a:rPr lang="en-GB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en-GB" sz="1200" b="1" dirty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meet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100" dirty="0" err="1" smtClean="0">
                <a:latin typeface="Arial" pitchFamily="34" charset="0"/>
                <a:cs typeface="Arial" pitchFamily="34" charset="0"/>
              </a:rPr>
              <a:t>Engli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h language requirements  for all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applicants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stated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Erasmus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agreements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except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study in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Slovak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).</a:t>
            </a:r>
            <a:endParaRPr lang="sk-SK" sz="1100" dirty="0">
              <a:latin typeface="Arial" pitchFamily="34" charset="0"/>
              <a:cs typeface="Arial" pitchFamily="34" charset="0"/>
            </a:endParaRPr>
          </a:p>
          <a:p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applicants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to study in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English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present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an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evidence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proficiency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in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English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least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b="1" dirty="0" smtClean="0">
                <a:latin typeface="Arial" pitchFamily="34" charset="0"/>
                <a:cs typeface="Arial" pitchFamily="34" charset="0"/>
              </a:rPr>
              <a:t>B1+ </a:t>
            </a:r>
            <a:r>
              <a:rPr lang="sk-SK" sz="1100" b="1" dirty="0" err="1">
                <a:latin typeface="Arial" pitchFamily="34" charset="0"/>
                <a:cs typeface="Arial" pitchFamily="34" charset="0"/>
              </a:rPr>
              <a:t>level</a:t>
            </a:r>
            <a:r>
              <a:rPr lang="sk-SK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>
                <a:latin typeface="Arial" pitchFamily="34" charset="0"/>
                <a:cs typeface="Arial" pitchFamily="34" charset="0"/>
                <a:hlinkClick r:id="rId3"/>
              </a:rPr>
              <a:t>CEFR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Following exams are acceptable: TOEFL, IESOL, IELTS, FCE, CAE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100" dirty="0" smtClean="0">
              <a:latin typeface="Arial" pitchFamily="34" charset="0"/>
              <a:cs typeface="Arial" pitchFamily="34" charset="0"/>
            </a:endParaRPr>
          </a:p>
          <a:p>
            <a:endParaRPr lang="sk-SK" sz="1100" dirty="0">
              <a:latin typeface="Arial" pitchFamily="34" charset="0"/>
              <a:cs typeface="Arial" pitchFamily="34" charset="0"/>
            </a:endParaRPr>
          </a:p>
          <a:p>
            <a:r>
              <a:rPr lang="sk-SK" sz="11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applicants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do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these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Presov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provides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them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Language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Proficiency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Report </a:t>
            </a:r>
            <a:r>
              <a:rPr lang="sk-SK" sz="11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must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>
                <a:latin typeface="Arial" pitchFamily="34" charset="0"/>
                <a:cs typeface="Arial" pitchFamily="34" charset="0"/>
              </a:rPr>
              <a:t>filled</a:t>
            </a:r>
            <a:r>
              <a:rPr lang="sk-SK" sz="1100" dirty="0">
                <a:latin typeface="Arial" pitchFamily="34" charset="0"/>
                <a:cs typeface="Arial" pitchFamily="34" charset="0"/>
              </a:rPr>
              <a:t> in by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 professional English language teacher or by a coordinator in the International Relations Office)</a:t>
            </a:r>
            <a:endParaRPr lang="sk-SK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1182234"/>
            <a:ext cx="1080120" cy="87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76536" y="5610222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Grading</a:t>
            </a:r>
            <a:r>
              <a:rPr lang="sk-SK" sz="12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scale</a:t>
            </a:r>
            <a:endParaRPr lang="sk-SK" sz="1200" b="1" dirty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5517232"/>
            <a:ext cx="2448272" cy="1192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5061695" y="5741337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200" b="1" dirty="0" smtClean="0"/>
              <a:t>                          </a:t>
            </a:r>
            <a:r>
              <a:rPr lang="en-GB" sz="1200" b="1" dirty="0" smtClean="0"/>
              <a:t>ECTS </a:t>
            </a:r>
            <a:r>
              <a:rPr lang="en-GB" sz="1200" b="1" dirty="0"/>
              <a:t>credits:</a:t>
            </a:r>
            <a:endParaRPr lang="sk-SK" sz="1200" dirty="0"/>
          </a:p>
          <a:p>
            <a:r>
              <a:rPr lang="en-GB" sz="1200" dirty="0"/>
              <a:t> </a:t>
            </a:r>
            <a:endParaRPr lang="sk-SK" sz="1200" dirty="0"/>
          </a:p>
          <a:p>
            <a:r>
              <a:rPr lang="en-GB" sz="1200" dirty="0"/>
              <a:t>	1 full academic </a:t>
            </a:r>
            <a:r>
              <a:rPr lang="en-GB" sz="1200" dirty="0" smtClean="0"/>
              <a:t>year=</a:t>
            </a:r>
            <a:r>
              <a:rPr lang="sk-SK" sz="1200" dirty="0" smtClean="0"/>
              <a:t> </a:t>
            </a:r>
            <a:r>
              <a:rPr lang="en-GB" sz="1200" dirty="0" smtClean="0"/>
              <a:t>60 </a:t>
            </a:r>
            <a:r>
              <a:rPr lang="en-GB" sz="1200" dirty="0"/>
              <a:t>credits</a:t>
            </a:r>
            <a:endParaRPr lang="sk-SK" sz="1200" dirty="0"/>
          </a:p>
          <a:p>
            <a:r>
              <a:rPr lang="en-GB" sz="1200" dirty="0"/>
              <a:t>	1 </a:t>
            </a:r>
            <a:r>
              <a:rPr lang="en-GB" sz="1200" dirty="0" smtClean="0"/>
              <a:t>semester=</a:t>
            </a:r>
            <a:r>
              <a:rPr lang="sk-SK" sz="1200" dirty="0" smtClean="0"/>
              <a:t> </a:t>
            </a:r>
            <a:r>
              <a:rPr lang="en-GB" sz="1200" dirty="0" smtClean="0"/>
              <a:t>30 </a:t>
            </a:r>
            <a:r>
              <a:rPr lang="en-GB" sz="1200" dirty="0"/>
              <a:t>credits</a:t>
            </a:r>
            <a:endParaRPr lang="sk-SK" sz="1200" dirty="0"/>
          </a:p>
          <a:p>
            <a:r>
              <a:rPr lang="en-GB" sz="1200" dirty="0"/>
              <a:t>	1 </a:t>
            </a:r>
            <a:r>
              <a:rPr lang="en-GB" sz="1200" dirty="0" err="1" smtClean="0"/>
              <a:t>trimeste</a:t>
            </a:r>
            <a:r>
              <a:rPr lang="sk-SK" sz="1200" dirty="0" smtClean="0"/>
              <a:t>r= 20 </a:t>
            </a:r>
            <a:r>
              <a:rPr lang="sk-SK" sz="1200" dirty="0" err="1" smtClean="0"/>
              <a:t>credits</a:t>
            </a:r>
            <a:r>
              <a:rPr lang="en-GB" sz="1200" dirty="0"/>
              <a:t>		</a:t>
            </a:r>
            <a:endParaRPr lang="sk-SK" sz="1200" dirty="0"/>
          </a:p>
        </p:txBody>
      </p:sp>
      <p:sp>
        <p:nvSpPr>
          <p:cNvPr id="7" name="BlokTextu 6"/>
          <p:cNvSpPr txBox="1"/>
          <p:nvPr/>
        </p:nvSpPr>
        <p:spPr>
          <a:xfrm>
            <a:off x="599495" y="2302043"/>
            <a:ext cx="78466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k-SK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sk-SK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k-SK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</a:t>
            </a:r>
            <a:r>
              <a:rPr lang="sk-SK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(2 P.E.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semester):</a:t>
            </a:r>
          </a:p>
          <a:p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</a:t>
            </a:r>
            <a:r>
              <a:rPr lang="en-GB" sz="1100" dirty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://</a:t>
            </a:r>
            <a:r>
              <a:rPr lang="en-GB" sz="11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www.unipo.sk/en/en/internationa-relationships/infoapplicants/exchange/offeredprogrammes</a:t>
            </a: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" name="Obrázok 9" descr="C:\Users\Grušková\Downloads\NOVE LOGO P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5517232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ázok 8" descr="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458" y="4149080"/>
            <a:ext cx="2880320" cy="237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Obrázok 7" descr="can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888" y="1196752"/>
            <a:ext cx="2699581" cy="234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200472" y="116633"/>
            <a:ext cx="89873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BD2554"/>
                </a:solidFill>
                <a:latin typeface="Arial" pitchFamily="34" charset="0"/>
                <a:cs typeface="Arial" pitchFamily="34" charset="0"/>
              </a:rPr>
              <a:t>Accommodation</a:t>
            </a:r>
            <a:endParaRPr lang="sk-SK" sz="1400" b="1" dirty="0" smtClean="0">
              <a:solidFill>
                <a:srgbClr val="BD2554"/>
              </a:solidFill>
              <a:latin typeface="Arial" pitchFamily="34" charset="0"/>
              <a:cs typeface="Arial" pitchFamily="34" charset="0"/>
            </a:endParaRPr>
          </a:p>
          <a:p>
            <a:endParaRPr lang="en-GB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University of Pre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offers accommodation for international students in Halls of residence, which is situated directly in the university campus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.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accommodation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please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mark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Erasmus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Lodging capacity for international students: 56 places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Price: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€ / person per month</a:t>
            </a: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232920" y="211535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292494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4232920" y="5054034"/>
            <a:ext cx="189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600" dirty="0">
              <a:latin typeface="Arial" pitchFamily="34" charset="0"/>
              <a:cs typeface="Arial" pitchFamily="34" charset="0"/>
            </a:endParaRPr>
          </a:p>
          <a:p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Halls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sk-SK" sz="1600" dirty="0" err="1">
                <a:latin typeface="Arial" pitchFamily="34" charset="0"/>
                <a:cs typeface="Arial" pitchFamily="34" charset="0"/>
              </a:rPr>
              <a:t>Residence</a:t>
            </a:r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8454899" y="638132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855857" y="3587470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2907" y="2015534"/>
            <a:ext cx="29523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rgbClr val="FF0000"/>
                </a:solidFill>
              </a:rPr>
              <a:t>IMPORTANT: </a:t>
            </a:r>
            <a:r>
              <a:rPr lang="sk-SK" sz="1000" b="1" dirty="0" err="1">
                <a:solidFill>
                  <a:srgbClr val="FF0000"/>
                </a:solidFill>
              </a:rPr>
              <a:t>Students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>
                <a:solidFill>
                  <a:srgbClr val="FF0000"/>
                </a:solidFill>
              </a:rPr>
              <a:t>studying</a:t>
            </a:r>
            <a:r>
              <a:rPr lang="sk-SK" sz="1000" b="1" dirty="0">
                <a:solidFill>
                  <a:srgbClr val="FF0000"/>
                </a:solidFill>
              </a:rPr>
              <a:t> in </a:t>
            </a:r>
            <a:r>
              <a:rPr lang="sk-SK" sz="1000" b="1" dirty="0" err="1">
                <a:solidFill>
                  <a:srgbClr val="FF0000"/>
                </a:solidFill>
              </a:rPr>
              <a:t>the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 smtClean="0">
                <a:solidFill>
                  <a:srgbClr val="FF0000"/>
                </a:solidFill>
              </a:rPr>
              <a:t>winter</a:t>
            </a:r>
            <a:r>
              <a:rPr lang="sk-SK" sz="1000" b="1" dirty="0" smtClean="0">
                <a:solidFill>
                  <a:srgbClr val="FF0000"/>
                </a:solidFill>
              </a:rPr>
              <a:t> </a:t>
            </a:r>
            <a:r>
              <a:rPr lang="sk-SK" sz="1000" b="1" dirty="0">
                <a:solidFill>
                  <a:srgbClr val="FF0000"/>
                </a:solidFill>
              </a:rPr>
              <a:t>semester </a:t>
            </a:r>
            <a:r>
              <a:rPr lang="sk-SK" sz="1000" b="1" dirty="0" err="1">
                <a:solidFill>
                  <a:srgbClr val="FF0000"/>
                </a:solidFill>
              </a:rPr>
              <a:t>have</a:t>
            </a:r>
            <a:r>
              <a:rPr lang="sk-SK" sz="1000" b="1" dirty="0">
                <a:solidFill>
                  <a:srgbClr val="FF0000"/>
                </a:solidFill>
              </a:rPr>
              <a:t> to </a:t>
            </a:r>
            <a:r>
              <a:rPr lang="sk-SK" sz="1000" b="1" dirty="0" err="1">
                <a:solidFill>
                  <a:srgbClr val="FF0000"/>
                </a:solidFill>
              </a:rPr>
              <a:t>leave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>
                <a:solidFill>
                  <a:srgbClr val="FF0000"/>
                </a:solidFill>
              </a:rPr>
              <a:t>the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>
                <a:solidFill>
                  <a:srgbClr val="FF0000"/>
                </a:solidFill>
              </a:rPr>
              <a:t>Halls</a:t>
            </a:r>
            <a:r>
              <a:rPr lang="sk-SK" sz="1000" b="1" dirty="0">
                <a:solidFill>
                  <a:srgbClr val="FF0000"/>
                </a:solidFill>
              </a:rPr>
              <a:t> of </a:t>
            </a:r>
            <a:r>
              <a:rPr lang="sk-SK" sz="1000" b="1" dirty="0" err="1">
                <a:solidFill>
                  <a:srgbClr val="FF0000"/>
                </a:solidFill>
              </a:rPr>
              <a:t>Residence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>
                <a:solidFill>
                  <a:srgbClr val="FF0000"/>
                </a:solidFill>
              </a:rPr>
              <a:t>until</a:t>
            </a:r>
            <a:r>
              <a:rPr lang="sk-SK" sz="1000" b="1" dirty="0">
                <a:solidFill>
                  <a:srgbClr val="FF0000"/>
                </a:solidFill>
              </a:rPr>
              <a:t> </a:t>
            </a:r>
            <a:r>
              <a:rPr lang="sk-SK" sz="1000" b="1" dirty="0" err="1">
                <a:solidFill>
                  <a:srgbClr val="FF0000"/>
                </a:solidFill>
              </a:rPr>
              <a:t>F</a:t>
            </a:r>
            <a:r>
              <a:rPr lang="sk-SK" sz="1000" b="1" dirty="0" err="1" smtClean="0">
                <a:solidFill>
                  <a:srgbClr val="FF0000"/>
                </a:solidFill>
              </a:rPr>
              <a:t>ebruary</a:t>
            </a:r>
            <a:r>
              <a:rPr lang="sk-SK" sz="1000" b="1" dirty="0" smtClean="0">
                <a:solidFill>
                  <a:srgbClr val="FF0000"/>
                </a:solidFill>
              </a:rPr>
              <a:t> 13th. </a:t>
            </a:r>
            <a:endParaRPr lang="sk-SK" sz="1000" b="1" dirty="0" smtClean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9E385C"/>
                </a:solidFill>
              </a:rPr>
              <a:t>Rooms </a:t>
            </a:r>
            <a:r>
              <a:rPr lang="en-US" sz="1000" b="1" dirty="0">
                <a:solidFill>
                  <a:srgbClr val="9E385C"/>
                </a:solidFill>
              </a:rPr>
              <a:t>are always rented for an entire month from the date of arrival onwards.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The monthly amount to be paid is </a:t>
            </a:r>
            <a:r>
              <a:rPr lang="sk-SK" sz="1000" b="1" dirty="0" smtClean="0">
                <a:solidFill>
                  <a:srgbClr val="9E385C"/>
                </a:solidFill>
              </a:rPr>
              <a:t>120</a:t>
            </a:r>
            <a:r>
              <a:rPr lang="en-US" sz="1000" b="1" dirty="0" smtClean="0">
                <a:solidFill>
                  <a:srgbClr val="9E385C"/>
                </a:solidFill>
              </a:rPr>
              <a:t> </a:t>
            </a:r>
            <a:r>
              <a:rPr lang="en-US" sz="1000" b="1" dirty="0">
                <a:solidFill>
                  <a:srgbClr val="9E385C"/>
                </a:solidFill>
              </a:rPr>
              <a:t>EURO.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The first payment has to be made within 3 days upon the student’s arrival. The first payment includes the monthly installment plus a deposit of 60 EURO. 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50 EURO </a:t>
            </a:r>
            <a:r>
              <a:rPr lang="sk-SK" sz="1000" b="1" dirty="0" err="1" smtClean="0">
                <a:solidFill>
                  <a:srgbClr val="9E385C"/>
                </a:solidFill>
              </a:rPr>
              <a:t>is</a:t>
            </a:r>
            <a:r>
              <a:rPr lang="sk-SK" sz="1000" b="1" dirty="0" smtClean="0">
                <a:solidFill>
                  <a:srgbClr val="9E385C"/>
                </a:solidFill>
              </a:rPr>
              <a:t> </a:t>
            </a:r>
            <a:r>
              <a:rPr lang="en-US" sz="1000" b="1" dirty="0" smtClean="0">
                <a:solidFill>
                  <a:srgbClr val="9E385C"/>
                </a:solidFill>
              </a:rPr>
              <a:t>refundable </a:t>
            </a:r>
            <a:r>
              <a:rPr lang="en-US" sz="1000" b="1" dirty="0">
                <a:solidFill>
                  <a:srgbClr val="9E385C"/>
                </a:solidFill>
              </a:rPr>
              <a:t>at the end of the student’s stay.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If a student wants to move out he/she must give at least one month’s notice in advance in a written form.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Whenever any payment is not made within the established deadline, the due amount will be increased with a penalty</a:t>
            </a:r>
            <a:r>
              <a:rPr lang="en-US" sz="1000" b="1" dirty="0" smtClean="0">
                <a:solidFill>
                  <a:srgbClr val="9E385C"/>
                </a:solidFill>
              </a:rPr>
              <a:t>.</a:t>
            </a:r>
            <a:endParaRPr lang="sk-SK" sz="1000" b="1" dirty="0" smtClean="0">
              <a:solidFill>
                <a:srgbClr val="9E385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rgbClr val="9E385C"/>
                </a:solidFill>
              </a:rPr>
              <a:t>2 </a:t>
            </a:r>
            <a:r>
              <a:rPr lang="sk-SK" sz="1000" b="1" dirty="0" err="1">
                <a:solidFill>
                  <a:srgbClr val="9E385C"/>
                </a:solidFill>
              </a:rPr>
              <a:t>photographs</a:t>
            </a:r>
            <a:r>
              <a:rPr lang="sk-SK" sz="1000" b="1" dirty="0">
                <a:solidFill>
                  <a:srgbClr val="9E385C"/>
                </a:solidFill>
              </a:rPr>
              <a:t> 3x3,5 are </a:t>
            </a:r>
            <a:r>
              <a:rPr lang="sk-SK" sz="1000" b="1" dirty="0" err="1">
                <a:solidFill>
                  <a:srgbClr val="9E385C"/>
                </a:solidFill>
              </a:rPr>
              <a:t>needed</a:t>
            </a:r>
            <a:r>
              <a:rPr lang="en-US" sz="1000" b="1" dirty="0">
                <a:solidFill>
                  <a:srgbClr val="9E385C"/>
                </a:solidFill>
              </a:rPr>
              <a:t>. 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Rooms are mostly double having complete bathroom facilities.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Equipment available: washing machine, TV room, oven, microwave, kettle.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The kitchen is </a:t>
            </a:r>
            <a:r>
              <a:rPr lang="sk-SK" sz="1000" b="1" dirty="0" err="1" smtClean="0">
                <a:solidFill>
                  <a:srgbClr val="9E385C"/>
                </a:solidFill>
              </a:rPr>
              <a:t>fully</a:t>
            </a:r>
            <a:r>
              <a:rPr lang="sk-SK" sz="1000" b="1" dirty="0" smtClean="0">
                <a:solidFill>
                  <a:srgbClr val="9E385C"/>
                </a:solidFill>
              </a:rPr>
              <a:t> </a:t>
            </a:r>
            <a:r>
              <a:rPr lang="en-US" sz="1000" b="1" dirty="0" smtClean="0">
                <a:solidFill>
                  <a:srgbClr val="9E385C"/>
                </a:solidFill>
              </a:rPr>
              <a:t>equipped </a:t>
            </a:r>
            <a:r>
              <a:rPr lang="en-US" sz="1000" b="1" dirty="0">
                <a:solidFill>
                  <a:srgbClr val="9E385C"/>
                </a:solidFill>
              </a:rPr>
              <a:t>and can be used for light meals only</a:t>
            </a:r>
            <a:r>
              <a:rPr lang="en-US" sz="1000" b="1" dirty="0" smtClean="0">
                <a:solidFill>
                  <a:srgbClr val="9E385C"/>
                </a:solidFill>
              </a:rPr>
              <a:t>.</a:t>
            </a:r>
            <a:endParaRPr lang="sk-SK" sz="1000" b="1" dirty="0">
              <a:solidFill>
                <a:srgbClr val="9E385C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9E385C"/>
                </a:solidFill>
              </a:rPr>
              <a:t>Bed clothes </a:t>
            </a:r>
            <a:r>
              <a:rPr lang="sk-SK" sz="1000" b="1" dirty="0" smtClean="0">
                <a:solidFill>
                  <a:srgbClr val="9E385C"/>
                </a:solidFill>
              </a:rPr>
              <a:t>are</a:t>
            </a:r>
            <a:r>
              <a:rPr lang="en-US" sz="1000" b="1" dirty="0" smtClean="0">
                <a:solidFill>
                  <a:srgbClr val="9E385C"/>
                </a:solidFill>
              </a:rPr>
              <a:t> </a:t>
            </a:r>
            <a:r>
              <a:rPr lang="en-US" sz="1000" b="1" dirty="0">
                <a:solidFill>
                  <a:srgbClr val="9E385C"/>
                </a:solidFill>
              </a:rPr>
              <a:t>regularly changed. </a:t>
            </a:r>
            <a:endParaRPr lang="sk-SK" sz="1000" b="1" dirty="0" smtClean="0">
              <a:solidFill>
                <a:srgbClr val="9E385C"/>
              </a:solidFill>
            </a:endParaRPr>
          </a:p>
          <a:p>
            <a:pPr lvl="0"/>
            <a:endParaRPr lang="sk-SK" sz="1000" b="1" dirty="0">
              <a:solidFill>
                <a:srgbClr val="9E385C"/>
              </a:solidFill>
            </a:endParaRPr>
          </a:p>
          <a:p>
            <a:r>
              <a:rPr lang="en-US" sz="1000" b="1" dirty="0">
                <a:solidFill>
                  <a:srgbClr val="9E385C"/>
                </a:solidFill>
              </a:rPr>
              <a:t> </a:t>
            </a:r>
            <a:endParaRPr lang="sk-SK" sz="1000" b="1" dirty="0">
              <a:solidFill>
                <a:srgbClr val="9E385C"/>
              </a:solidFill>
            </a:endParaRPr>
          </a:p>
          <a:p>
            <a:r>
              <a:rPr lang="en-US" sz="1000" b="1" dirty="0">
                <a:solidFill>
                  <a:srgbClr val="9E385C"/>
                </a:solidFill>
              </a:rPr>
              <a:t>Address: </a:t>
            </a:r>
            <a:r>
              <a:rPr lang="sk-SK" sz="1000" b="1" dirty="0">
                <a:solidFill>
                  <a:srgbClr val="9E385C"/>
                </a:solidFill>
              </a:rPr>
              <a:t>Š</a:t>
            </a:r>
            <a:r>
              <a:rPr lang="en-US" sz="1000" b="1" dirty="0" err="1" smtClean="0">
                <a:solidFill>
                  <a:srgbClr val="9E385C"/>
                </a:solidFill>
              </a:rPr>
              <a:t>tudentsk</a:t>
            </a:r>
            <a:r>
              <a:rPr lang="sk-SK" sz="1000" b="1" dirty="0" smtClean="0">
                <a:solidFill>
                  <a:srgbClr val="9E385C"/>
                </a:solidFill>
              </a:rPr>
              <a:t>ý</a:t>
            </a:r>
            <a:r>
              <a:rPr lang="en-US" sz="1000" b="1" dirty="0" smtClean="0">
                <a:solidFill>
                  <a:srgbClr val="9E385C"/>
                </a:solidFill>
              </a:rPr>
              <a:t> </a:t>
            </a:r>
            <a:r>
              <a:rPr lang="en-US" sz="1000" b="1" dirty="0" err="1">
                <a:solidFill>
                  <a:srgbClr val="9E385C"/>
                </a:solidFill>
              </a:rPr>
              <a:t>domov</a:t>
            </a:r>
            <a:endParaRPr lang="sk-SK" sz="1000" b="1" dirty="0">
              <a:solidFill>
                <a:srgbClr val="9E385C"/>
              </a:solidFill>
            </a:endParaRPr>
          </a:p>
          <a:p>
            <a:r>
              <a:rPr lang="en-US" sz="1000" b="1" dirty="0">
                <a:solidFill>
                  <a:srgbClr val="9E385C"/>
                </a:solidFill>
              </a:rPr>
              <a:t>               </a:t>
            </a:r>
            <a:r>
              <a:rPr lang="sk-SK" sz="1000" b="1" dirty="0" smtClean="0">
                <a:solidFill>
                  <a:srgbClr val="9E385C"/>
                </a:solidFill>
              </a:rPr>
              <a:t>Ul. 17. novembra 11</a:t>
            </a:r>
            <a:endParaRPr lang="sk-SK" sz="1000" b="1" dirty="0">
              <a:solidFill>
                <a:srgbClr val="9E385C"/>
              </a:solidFill>
            </a:endParaRPr>
          </a:p>
          <a:p>
            <a:r>
              <a:rPr lang="en-US" sz="1000" b="1" dirty="0">
                <a:solidFill>
                  <a:srgbClr val="9E385C"/>
                </a:solidFill>
              </a:rPr>
              <a:t>               080 01 </a:t>
            </a:r>
            <a:r>
              <a:rPr lang="en-US" sz="1000" b="1" dirty="0" smtClean="0">
                <a:solidFill>
                  <a:srgbClr val="9E385C"/>
                </a:solidFill>
              </a:rPr>
              <a:t>Pre</a:t>
            </a:r>
            <a:r>
              <a:rPr lang="sk-SK" sz="1000" b="1" dirty="0" smtClean="0">
                <a:solidFill>
                  <a:srgbClr val="9E385C"/>
                </a:solidFill>
              </a:rPr>
              <a:t>š</a:t>
            </a:r>
            <a:r>
              <a:rPr lang="en-US" sz="1000" b="1" dirty="0" err="1" smtClean="0">
                <a:solidFill>
                  <a:srgbClr val="9E385C"/>
                </a:solidFill>
              </a:rPr>
              <a:t>ov</a:t>
            </a:r>
            <a:endParaRPr lang="sk-SK" sz="1000" b="1" dirty="0">
              <a:solidFill>
                <a:srgbClr val="9E385C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288704" y="6504438"/>
            <a:ext cx="5472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itchFamily="34" charset="0"/>
                <a:cs typeface="Arial" pitchFamily="34" charset="0"/>
              </a:rPr>
              <a:t>More information can be found at: </a:t>
            </a:r>
            <a:r>
              <a:rPr lang="en-GB" sz="1100" dirty="0">
                <a:latin typeface="Arial" pitchFamily="34" charset="0"/>
                <a:cs typeface="Arial" pitchFamily="34" charset="0"/>
                <a:hlinkClick r:id="rId5"/>
              </a:rPr>
              <a:t>http://www.unipo.sk/en/links/en-students-dormitory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endParaRPr lang="sk-SK" sz="1100" dirty="0"/>
          </a:p>
        </p:txBody>
      </p:sp>
      <p:pic>
        <p:nvPicPr>
          <p:cNvPr id="13" name="Obrázok 12" descr="C:\Users\Grušková\Downloads\NOVE LOGO P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1700808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220809" y="25318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SLOVAKIA in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b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rief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04528" y="980728"/>
            <a:ext cx="4104456" cy="412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Slovak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sz="1200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5 410 728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1200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49 035 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km</a:t>
            </a:r>
            <a:r>
              <a:rPr lang="en-US" sz="1200" baseline="30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sk-SK" sz="1200" baseline="30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baseline="30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Currency</a:t>
            </a:r>
            <a:r>
              <a:rPr lang="en-US" sz="1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</a:t>
            </a:r>
            <a:r>
              <a:rPr lang="en-US" sz="12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uro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€ (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</a:t>
            </a:r>
            <a:r>
              <a:rPr lang="en-US" sz="12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ince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January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1</a:t>
            </a:r>
            <a:r>
              <a:rPr lang="sk-SK" sz="1200" baseline="30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2009)</a:t>
            </a:r>
            <a:endParaRPr lang="sk-SK" sz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Climate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continental medial climate</a:t>
            </a:r>
            <a:endParaRPr lang="sk-SK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Government</a:t>
            </a:r>
            <a:r>
              <a:rPr lang="en-US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en-US" sz="12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arliamentary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democracy</a:t>
            </a:r>
            <a:endParaRPr lang="sk-SK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Member </a:t>
            </a:r>
            <a:r>
              <a:rPr lang="en-US" sz="1200" b="1" dirty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European Union</a:t>
            </a:r>
            <a:r>
              <a:rPr lang="en-US" sz="1200" dirty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</a:t>
            </a:r>
            <a:r>
              <a:rPr lang="en-US" sz="12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ince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May1</a:t>
            </a:r>
            <a:r>
              <a:rPr lang="sk-SK" sz="1200" baseline="30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sk-SK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2004</a:t>
            </a:r>
            <a:endParaRPr lang="sk-SK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Capital </a:t>
            </a:r>
            <a:r>
              <a:rPr lang="en-US" sz="1200" b="1" dirty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City </a:t>
            </a:r>
            <a:r>
              <a:rPr lang="en-US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Bratislava</a:t>
            </a:r>
            <a:endParaRPr lang="sk-SK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aseline="30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baseline="30000" dirty="0">
              <a:solidFill>
                <a:srgbClr val="BD2554"/>
              </a:solidFill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>
              <a:solidFill>
                <a:srgbClr val="BD255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>
              <a:solidFill>
                <a:srgbClr val="BD2554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03" y="3284984"/>
            <a:ext cx="3168352" cy="15445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95805"/>
            <a:ext cx="823152" cy="102894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519832" y="1628799"/>
            <a:ext cx="4158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sk-S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sk-S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(Slovakia </a:t>
            </a:r>
            <a:r>
              <a:rPr lang="sk-SK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boarders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epublic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Major </a:t>
            </a:r>
            <a:r>
              <a:rPr lang="en-US" sz="1200" b="1" dirty="0">
                <a:solidFill>
                  <a:srgbClr val="BD255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Cities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sk-SK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Bratislava (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415 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589), </a:t>
            </a:r>
            <a:r>
              <a:rPr lang="en-US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Košice</a:t>
            </a:r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(240 000), 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Prešov (91 489), </a:t>
            </a:r>
            <a:r>
              <a:rPr lang="en-US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Banská</a:t>
            </a:r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Bystrica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(80 466),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Žilina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(84 675), Nitra (82 661),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Trnava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(65 950)</a:t>
            </a:r>
            <a:endParaRPr lang="sk-SK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86" y="2289607"/>
            <a:ext cx="646458" cy="43097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39" y="4662521"/>
            <a:ext cx="2333433" cy="1928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72" y="21679"/>
            <a:ext cx="6448109" cy="139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483723"/>
            <a:ext cx="3772520" cy="2286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" y="548680"/>
            <a:ext cx="3110072" cy="179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2843436" y="2619998"/>
            <a:ext cx="349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Beauty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of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 SLOVAKIA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00" y="819613"/>
            <a:ext cx="3484986" cy="2303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161231"/>
            <a:ext cx="2747797" cy="206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398558"/>
            <a:ext cx="4262478" cy="3196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" y="3573016"/>
            <a:ext cx="4620839" cy="267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1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17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36" y="160090"/>
            <a:ext cx="4611173" cy="2591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Zaoblená spojnica 7"/>
          <p:cNvCxnSpPr/>
          <p:nvPr/>
        </p:nvCxnSpPr>
        <p:spPr>
          <a:xfrm>
            <a:off x="222573" y="44342"/>
            <a:ext cx="9145016" cy="6120680"/>
          </a:xfrm>
          <a:prstGeom prst="curvedConnector3">
            <a:avLst>
              <a:gd name="adj1" fmla="val 734"/>
            </a:avLst>
          </a:prstGeom>
          <a:ln w="104775">
            <a:solidFill>
              <a:srgbClr val="A83A5C">
                <a:alpha val="93000"/>
              </a:srgbClr>
            </a:solidFill>
          </a:ln>
          <a:effectLst>
            <a:innerShdw blurRad="228600" dist="533400" dir="10800000">
              <a:prstClr val="black">
                <a:alpha val="6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458061" y="332656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Baskerville Old Face" panose="02020602080505020303" pitchFamily="18" charset="0"/>
                <a:cs typeface="Arial" pitchFamily="34" charset="0"/>
              </a:rPr>
              <a:t>THE CITY OF PREŠOV</a:t>
            </a:r>
            <a:endParaRPr lang="sk-SK" b="1" dirty="0"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2972061" y="4378523"/>
            <a:ext cx="34719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err="1" smtClean="0"/>
              <a:t>See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also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the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International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Students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Guide</a:t>
            </a:r>
            <a:endParaRPr lang="sk-SK" sz="1400" b="1" dirty="0" smtClean="0"/>
          </a:p>
          <a:p>
            <a:r>
              <a:rPr lang="sk-SK" sz="1200" dirty="0">
                <a:hlinkClick r:id="rId3"/>
              </a:rPr>
              <a:t>https://</a:t>
            </a:r>
            <a:r>
              <a:rPr lang="sk-SK" sz="1200" dirty="0" smtClean="0">
                <a:hlinkClick r:id="rId3"/>
              </a:rPr>
              <a:t>www.unipo.sk/public/media/3945/guide%20for%20students.pdf</a:t>
            </a:r>
            <a:endParaRPr lang="sk-SK" sz="1200" dirty="0" smtClean="0"/>
          </a:p>
          <a:p>
            <a:endParaRPr lang="sk-SK" sz="1200" dirty="0" smtClean="0"/>
          </a:p>
          <a:p>
            <a:endParaRPr lang="sk-SK" sz="1200" dirty="0"/>
          </a:p>
        </p:txBody>
      </p:sp>
      <p:sp>
        <p:nvSpPr>
          <p:cNvPr id="21" name="Obdĺžnik 20"/>
          <p:cNvSpPr/>
          <p:nvPr/>
        </p:nvSpPr>
        <p:spPr>
          <a:xfrm>
            <a:off x="1608659" y="2993528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Prešov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located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eastern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Slovakia.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administration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centre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Prešov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Region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 population of approximately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,000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it is the third-largest city in the country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sz="1200" dirty="0" smtClean="0">
                <a:latin typeface="Arial" pitchFamily="34" charset="0"/>
                <a:cs typeface="Arial" pitchFamily="34" charset="0"/>
                <a:hlinkClick r:id="rId4"/>
              </a:rPr>
              <a:t>http://www.unipo.sk/en/en/internationa-relations/stayinginpresov/presov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356397"/>
            <a:ext cx="1777170" cy="2369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043733" y="579569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49° degree latitude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crosses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Prešov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marked by 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monument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city centre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42" y="3048520"/>
            <a:ext cx="3114565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14" y="998629"/>
            <a:ext cx="79857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56656" y="116632"/>
            <a:ext cx="59766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PRESOV</a:t>
            </a:r>
          </a:p>
          <a:p>
            <a:pPr lvl="0" algn="ctr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Prešov has a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long-established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excellence.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Presov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sk-S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sk-S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136576" y="83671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Orthodox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Theological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Greek-Catholic</a:t>
            </a:r>
            <a:r>
              <a:rPr lang="sk-SK" sz="1200" b="1" dirty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Theological</a:t>
            </a:r>
            <a:r>
              <a:rPr lang="sk-SK" sz="1200" b="1" dirty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sk-SK" sz="1200" b="1" dirty="0" smtClean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sk-SK" sz="1200" b="1" dirty="0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sk-SK" sz="1200" b="1" dirty="0">
              <a:solidFill>
                <a:srgbClr val="BD2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164535" y="4622849"/>
            <a:ext cx="318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University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Presov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ranks among the most reputable and distinguished universities in the Slovak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177136" y="5085184"/>
            <a:ext cx="310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2013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Presov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http://projekty.kfau.sk/wp-content/themes/delicate/images/logo/logo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792088" cy="792088"/>
          </a:xfrm>
          <a:prstGeom prst="rect">
            <a:avLst/>
          </a:prstGeom>
          <a:noFill/>
        </p:spPr>
      </p:pic>
      <p:pic>
        <p:nvPicPr>
          <p:cNvPr id="15" name="Picture 6" descr="http://www.supernavigator.sk/logos/12022/12022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792088" cy="792088"/>
          </a:xfrm>
          <a:prstGeom prst="rect">
            <a:avLst/>
          </a:prstGeom>
          <a:noFill/>
        </p:spPr>
      </p:pic>
      <p:pic>
        <p:nvPicPr>
          <p:cNvPr id="16" name="Picture 8" descr="http://www.geoinformatika.sk/sites/default/files/logos/fhpv-pu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792088" cy="792088"/>
          </a:xfrm>
          <a:prstGeom prst="rect">
            <a:avLst/>
          </a:prstGeom>
          <a:noFill/>
        </p:spPr>
      </p:pic>
      <p:pic>
        <p:nvPicPr>
          <p:cNvPr id="17" name="Picture 12" descr="http://www.portalvs.sk/_thumbs/717010000_484149_20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799864" cy="792088"/>
          </a:xfrm>
          <a:prstGeom prst="rect">
            <a:avLst/>
          </a:prstGeom>
          <a:noFill/>
        </p:spPr>
      </p:pic>
      <p:pic>
        <p:nvPicPr>
          <p:cNvPr id="18" name="Picture 14" descr="http://www.zssukromna-human.sk/logo_pfp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798296" cy="792088"/>
          </a:xfrm>
          <a:prstGeom prst="rect">
            <a:avLst/>
          </a:prstGeom>
          <a:noFill/>
        </p:spPr>
      </p:pic>
      <p:pic>
        <p:nvPicPr>
          <p:cNvPr id="19" name="Picture 20" descr="http://www.portalvs.sk/_thumbs/717040000_91015_20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792088" cy="792088"/>
          </a:xfrm>
          <a:prstGeom prst="rect">
            <a:avLst/>
          </a:prstGeom>
          <a:noFill/>
        </p:spPr>
      </p:pic>
      <p:pic>
        <p:nvPicPr>
          <p:cNvPr id="20" name="Picture 16" descr="https://encrypted-tbn2.gstatic.com/images?q=tbn:ANd9GcRWe8sTHcMcPmi302oLb3jmZVuJftZcZ6SrzKK7GkXC20WUUeX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796927" cy="792087"/>
          </a:xfrm>
          <a:prstGeom prst="rect">
            <a:avLst/>
          </a:prstGeom>
          <a:noFill/>
        </p:spPr>
      </p:pic>
      <p:pic>
        <p:nvPicPr>
          <p:cNvPr id="21" name="Picture 18" descr="http://www.portalvs.sk/_thumbs/717060000_11630_200_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05264"/>
            <a:ext cx="812398" cy="792088"/>
          </a:xfrm>
          <a:prstGeom prst="rect">
            <a:avLst/>
          </a:prstGeom>
          <a:noFill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52" y="995586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3797213"/>
            <a:ext cx="3928613" cy="300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805263"/>
            <a:ext cx="13049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Obrázok 22" descr="C:\Users\Grušková\Downloads\NOVE LOGO PU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2132856"/>
            <a:ext cx="165618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7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64768" y="4046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ACTIVITIES AT THE UNIVERSITY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488504" y="77101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Culturally-social</a:t>
            </a:r>
            <a:r>
              <a:rPr lang="sk-SK" b="1" dirty="0" smtClean="0"/>
              <a:t> and </a:t>
            </a:r>
            <a:r>
              <a:rPr lang="sk-SK" b="1" dirty="0" err="1" smtClean="0"/>
              <a:t>sport</a:t>
            </a:r>
            <a:r>
              <a:rPr lang="sk-SK" b="1" dirty="0" smtClean="0"/>
              <a:t> </a:t>
            </a:r>
            <a:r>
              <a:rPr lang="sk-SK" b="1" dirty="0" err="1" smtClean="0"/>
              <a:t>events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00472" y="1268760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BD2554"/>
                </a:solidFill>
              </a:rPr>
              <a:t>UNIPO DAY </a:t>
            </a:r>
            <a:r>
              <a:rPr lang="sk-SK" sz="1200" dirty="0"/>
              <a:t>(</a:t>
            </a:r>
            <a:r>
              <a:rPr lang="sk-SK" sz="1200" dirty="0" err="1"/>
              <a:t>culturally-sport</a:t>
            </a:r>
            <a:r>
              <a:rPr lang="sk-SK" sz="1200" dirty="0"/>
              <a:t> </a:t>
            </a:r>
            <a:r>
              <a:rPr lang="sk-SK" sz="1200" dirty="0" err="1"/>
              <a:t>day</a:t>
            </a:r>
            <a:r>
              <a:rPr lang="sk-SK" sz="1200" dirty="0"/>
              <a:t>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BD2554"/>
                </a:solidFill>
              </a:rPr>
              <a:t>UNIPO FEST </a:t>
            </a:r>
            <a:r>
              <a:rPr lang="sk-SK" sz="1200" dirty="0"/>
              <a:t>(</a:t>
            </a:r>
            <a:r>
              <a:rPr lang="sk-SK" sz="1200" dirty="0" err="1"/>
              <a:t>music</a:t>
            </a:r>
            <a:r>
              <a:rPr lang="sk-SK" sz="1200" dirty="0"/>
              <a:t> festival </a:t>
            </a:r>
            <a:r>
              <a:rPr lang="sk-SK" sz="1200" dirty="0" err="1"/>
              <a:t>for</a:t>
            </a:r>
            <a:r>
              <a:rPr lang="sk-SK" sz="1200" dirty="0"/>
              <a:t> </a:t>
            </a:r>
            <a:r>
              <a:rPr lang="sk-SK" sz="1200" dirty="0" err="1"/>
              <a:t>student</a:t>
            </a:r>
            <a:r>
              <a:rPr lang="sk-SK" sz="1200" dirty="0"/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</a:rPr>
              <a:t>University</a:t>
            </a:r>
            <a:r>
              <a:rPr lang="sk-SK" sz="1200" b="1" dirty="0" smtClean="0">
                <a:solidFill>
                  <a:srgbClr val="BD2554"/>
                </a:solidFill>
              </a:rPr>
              <a:t> of </a:t>
            </a:r>
            <a:r>
              <a:rPr lang="sk-SK" sz="1200" b="1" dirty="0" err="1" smtClean="0">
                <a:solidFill>
                  <a:srgbClr val="BD2554"/>
                </a:solidFill>
              </a:rPr>
              <a:t>Presov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</a:rPr>
              <a:t>ball</a:t>
            </a:r>
            <a:endParaRPr lang="sk-SK" sz="1200" b="1" dirty="0" smtClean="0">
              <a:solidFill>
                <a:srgbClr val="BD2554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</a:rPr>
              <a:t>University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</a:rPr>
              <a:t>open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</a:rPr>
              <a:t>day</a:t>
            </a:r>
            <a:endParaRPr lang="sk-SK" sz="1200" b="1" dirty="0" smtClean="0">
              <a:solidFill>
                <a:srgbClr val="BD2554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</a:rPr>
              <a:t>Student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</a:rPr>
              <a:t>blood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 smtClean="0">
                <a:solidFill>
                  <a:srgbClr val="BD2554"/>
                </a:solidFill>
              </a:rPr>
              <a:t>donation</a:t>
            </a:r>
            <a:r>
              <a:rPr lang="sk-SK" sz="1200" b="1" dirty="0" smtClean="0">
                <a:solidFill>
                  <a:srgbClr val="BD2554"/>
                </a:solidFill>
              </a:rPr>
              <a:t>  </a:t>
            </a:r>
            <a:r>
              <a:rPr lang="sk-SK" sz="1200" dirty="0" smtClean="0"/>
              <a:t>(</a:t>
            </a:r>
            <a:r>
              <a:rPr lang="sk-SK" sz="1200" dirty="0" err="1" smtClean="0"/>
              <a:t>Student</a:t>
            </a:r>
            <a:r>
              <a:rPr lang="sk-SK" sz="1200" dirty="0" smtClean="0"/>
              <a:t> drop </a:t>
            </a:r>
            <a:r>
              <a:rPr lang="sk-SK" sz="1200" dirty="0" err="1" smtClean="0"/>
              <a:t>of</a:t>
            </a:r>
            <a:r>
              <a:rPr lang="sk-SK" sz="1200" dirty="0" smtClean="0"/>
              <a:t> </a:t>
            </a:r>
            <a:r>
              <a:rPr lang="sk-SK" sz="1200" dirty="0" err="1" smtClean="0"/>
              <a:t>blood</a:t>
            </a:r>
            <a:r>
              <a:rPr lang="sk-SK" sz="1200" dirty="0" smtClean="0"/>
              <a:t>)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>
                <a:solidFill>
                  <a:srgbClr val="BD2554"/>
                </a:solidFill>
              </a:rPr>
              <a:t>Artistic</a:t>
            </a:r>
            <a:r>
              <a:rPr lang="sk-SK" sz="1200" b="1" dirty="0">
                <a:solidFill>
                  <a:srgbClr val="BD2554"/>
                </a:solidFill>
              </a:rPr>
              <a:t> </a:t>
            </a:r>
            <a:r>
              <a:rPr lang="sk-SK" sz="1200" b="1" dirty="0" err="1">
                <a:solidFill>
                  <a:srgbClr val="BD2554"/>
                </a:solidFill>
              </a:rPr>
              <a:t>activities</a:t>
            </a:r>
            <a:r>
              <a:rPr lang="sk-SK" sz="1200" b="1" dirty="0">
                <a:solidFill>
                  <a:srgbClr val="BD2554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choirs,dancing</a:t>
            </a:r>
            <a:r>
              <a:rPr lang="sk-SK" sz="1200" dirty="0"/>
              <a:t> </a:t>
            </a:r>
            <a:r>
              <a:rPr lang="sk-SK" sz="1200" dirty="0" err="1"/>
              <a:t>groups</a:t>
            </a:r>
            <a:r>
              <a:rPr lang="sk-SK" sz="1200" dirty="0"/>
              <a:t>, </a:t>
            </a:r>
            <a:r>
              <a:rPr lang="sk-SK" sz="1200" dirty="0" err="1"/>
              <a:t>student</a:t>
            </a:r>
            <a:r>
              <a:rPr lang="sk-SK" sz="1200" dirty="0"/>
              <a:t> </a:t>
            </a:r>
            <a:r>
              <a:rPr lang="sk-SK" sz="1200" dirty="0" err="1"/>
              <a:t>theatres</a:t>
            </a:r>
            <a:r>
              <a:rPr lang="sk-SK" sz="1200" dirty="0"/>
              <a:t> </a:t>
            </a:r>
            <a:r>
              <a:rPr lang="sk-SK" sz="1200" dirty="0" err="1"/>
              <a:t>etc</a:t>
            </a:r>
            <a:r>
              <a:rPr lang="sk-SK" sz="1200" dirty="0"/>
              <a:t>.)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BD2554"/>
                </a:solidFill>
              </a:rPr>
              <a:t>Extra </a:t>
            </a:r>
            <a:r>
              <a:rPr lang="sk-SK" sz="1200" b="1" dirty="0" err="1">
                <a:solidFill>
                  <a:srgbClr val="BD2554"/>
                </a:solidFill>
              </a:rPr>
              <a:t>curricular</a:t>
            </a:r>
            <a:r>
              <a:rPr lang="sk-SK" sz="1200" b="1" dirty="0">
                <a:solidFill>
                  <a:srgbClr val="BD2554"/>
                </a:solidFill>
              </a:rPr>
              <a:t> </a:t>
            </a:r>
            <a:r>
              <a:rPr lang="sk-SK" sz="1200" b="1" dirty="0" err="1">
                <a:solidFill>
                  <a:srgbClr val="BD2554"/>
                </a:solidFill>
              </a:rPr>
              <a:t>activities</a:t>
            </a:r>
            <a:r>
              <a:rPr lang="sk-SK" sz="1200" b="1" dirty="0">
                <a:solidFill>
                  <a:srgbClr val="BD2554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university</a:t>
            </a:r>
            <a:r>
              <a:rPr lang="sk-SK" sz="1200" dirty="0"/>
              <a:t> </a:t>
            </a:r>
            <a:r>
              <a:rPr lang="sk-SK" sz="1200" dirty="0" err="1"/>
              <a:t>magazine</a:t>
            </a:r>
            <a:r>
              <a:rPr lang="sk-SK" sz="1200" dirty="0"/>
              <a:t> NA PULZE, </a:t>
            </a:r>
            <a:r>
              <a:rPr lang="sk-SK" sz="1200" dirty="0" err="1"/>
              <a:t>university</a:t>
            </a:r>
            <a:r>
              <a:rPr lang="sk-SK" sz="1200" dirty="0"/>
              <a:t> </a:t>
            </a:r>
            <a:r>
              <a:rPr lang="sk-SK" sz="1200" dirty="0" err="1"/>
              <a:t>radio</a:t>
            </a:r>
            <a:r>
              <a:rPr lang="sk-SK" sz="1200" dirty="0"/>
              <a:t> </a:t>
            </a:r>
            <a:r>
              <a:rPr lang="sk-SK" sz="1200" dirty="0" err="1"/>
              <a:t>PaF</a:t>
            </a:r>
            <a:r>
              <a:rPr lang="sk-SK" sz="1200" dirty="0"/>
              <a:t>, </a:t>
            </a:r>
            <a:r>
              <a:rPr lang="sk-SK" sz="1200" dirty="0" err="1"/>
              <a:t>student</a:t>
            </a:r>
            <a:r>
              <a:rPr lang="sk-SK" sz="1200" dirty="0"/>
              <a:t> </a:t>
            </a:r>
            <a:r>
              <a:rPr lang="sk-SK" sz="1200" dirty="0" err="1"/>
              <a:t>television</a:t>
            </a:r>
            <a:r>
              <a:rPr lang="sk-SK" sz="1200" dirty="0"/>
              <a:t> – TV </a:t>
            </a:r>
            <a:r>
              <a:rPr lang="sk-SK" sz="1200" dirty="0" err="1" smtClean="0"/>
              <a:t>Medialka</a:t>
            </a:r>
            <a:r>
              <a:rPr lang="sk-SK" sz="1200" dirty="0" smtClean="0"/>
              <a:t>)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BD2554"/>
                </a:solidFill>
              </a:rPr>
              <a:t>Sport</a:t>
            </a:r>
            <a:r>
              <a:rPr lang="sk-SK" sz="1200" b="1" dirty="0" smtClean="0">
                <a:solidFill>
                  <a:srgbClr val="BD2554"/>
                </a:solidFill>
              </a:rPr>
              <a:t> </a:t>
            </a:r>
            <a:r>
              <a:rPr lang="sk-SK" sz="1200" b="1" dirty="0" err="1">
                <a:solidFill>
                  <a:srgbClr val="BD2554"/>
                </a:solidFill>
              </a:rPr>
              <a:t>activities</a:t>
            </a:r>
            <a:r>
              <a:rPr lang="sk-SK" sz="1200" b="1" dirty="0">
                <a:solidFill>
                  <a:srgbClr val="BD2554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university</a:t>
            </a:r>
            <a:r>
              <a:rPr lang="sk-SK" sz="1200" dirty="0"/>
              <a:t> </a:t>
            </a:r>
            <a:r>
              <a:rPr lang="sk-SK" sz="1200" dirty="0" err="1"/>
              <a:t>volleyball</a:t>
            </a:r>
            <a:r>
              <a:rPr lang="sk-SK" sz="1200" dirty="0"/>
              <a:t> </a:t>
            </a:r>
            <a:r>
              <a:rPr lang="sk-SK" sz="1200" dirty="0" err="1"/>
              <a:t>club</a:t>
            </a:r>
            <a:r>
              <a:rPr lang="sk-SK" sz="1200" dirty="0"/>
              <a:t>, </a:t>
            </a:r>
            <a:r>
              <a:rPr lang="sk-SK" sz="1200" dirty="0" err="1"/>
              <a:t>university</a:t>
            </a:r>
            <a:r>
              <a:rPr lang="sk-SK" sz="1200" dirty="0"/>
              <a:t> </a:t>
            </a:r>
            <a:r>
              <a:rPr lang="sk-SK" sz="1200" dirty="0" err="1"/>
              <a:t>basketball</a:t>
            </a:r>
            <a:r>
              <a:rPr lang="sk-SK" sz="1200" dirty="0"/>
              <a:t> </a:t>
            </a:r>
            <a:r>
              <a:rPr lang="sk-SK" sz="1200" dirty="0" err="1"/>
              <a:t>club</a:t>
            </a:r>
            <a:r>
              <a:rPr lang="sk-SK" sz="1200" dirty="0"/>
              <a:t> </a:t>
            </a:r>
            <a:r>
              <a:rPr lang="sk-SK" sz="1200" dirty="0" err="1"/>
              <a:t>etc</a:t>
            </a:r>
            <a:r>
              <a:rPr lang="sk-SK" sz="1200" dirty="0"/>
              <a:t>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sk-SK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</a:t>
            </a:r>
            <a:r>
              <a:rPr lang="sk-SK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sk-SK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k-SK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www.unipo.sk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sk-SK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https://sk-sk.facebook.com/Presovskauniverzita/</a:t>
            </a:r>
            <a:endParaRPr lang="sk-SK" sz="1200" b="1" dirty="0" smtClean="0">
              <a:solidFill>
                <a:srgbClr val="BD2554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83" y="906992"/>
            <a:ext cx="2606206" cy="182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92" y="2780928"/>
            <a:ext cx="2521397" cy="188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1" y="5282231"/>
            <a:ext cx="2374040" cy="157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3" y="1796667"/>
            <a:ext cx="2352913" cy="172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4" y="3525451"/>
            <a:ext cx="2245456" cy="149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74" y="4869160"/>
            <a:ext cx="2699236" cy="17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5020083"/>
            <a:ext cx="2615483" cy="174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05" y="114692"/>
            <a:ext cx="2242634" cy="168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ok 15" descr="C:\Users\Grušková\Downloads\NOVE LOGO PU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1340768"/>
            <a:ext cx="874018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8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1268</Words>
  <Application>Microsoft Office PowerPoint</Application>
  <PresentationFormat>A4 (210 x 297 mm)</PresentationFormat>
  <Paragraphs>218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PUPRESOV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pollakova</dc:creator>
  <cp:lastModifiedBy>ThinkCentre</cp:lastModifiedBy>
  <cp:revision>168</cp:revision>
  <cp:lastPrinted>2014-10-15T11:16:23Z</cp:lastPrinted>
  <dcterms:created xsi:type="dcterms:W3CDTF">2013-04-04T08:11:04Z</dcterms:created>
  <dcterms:modified xsi:type="dcterms:W3CDTF">2019-04-15T06:40:38Z</dcterms:modified>
</cp:coreProperties>
</file>