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4"/>
  </p:notesMasterIdLst>
  <p:handoutMasterIdLst>
    <p:handoutMasterId r:id="rId55"/>
  </p:handoutMasterIdLst>
  <p:sldIdLst>
    <p:sldId id="288" r:id="rId2"/>
    <p:sldId id="320" r:id="rId3"/>
    <p:sldId id="319" r:id="rId4"/>
    <p:sldId id="290" r:id="rId5"/>
    <p:sldId id="256" r:id="rId6"/>
    <p:sldId id="258" r:id="rId7"/>
    <p:sldId id="259" r:id="rId8"/>
    <p:sldId id="261" r:id="rId9"/>
    <p:sldId id="262" r:id="rId10"/>
    <p:sldId id="263" r:id="rId11"/>
    <p:sldId id="260" r:id="rId12"/>
    <p:sldId id="291" r:id="rId13"/>
    <p:sldId id="268" r:id="rId14"/>
    <p:sldId id="297" r:id="rId15"/>
    <p:sldId id="269" r:id="rId16"/>
    <p:sldId id="270" r:id="rId17"/>
    <p:sldId id="271" r:id="rId18"/>
    <p:sldId id="272" r:id="rId19"/>
    <p:sldId id="292" r:id="rId20"/>
    <p:sldId id="275" r:id="rId21"/>
    <p:sldId id="276" r:id="rId22"/>
    <p:sldId id="277" r:id="rId23"/>
    <p:sldId id="293" r:id="rId24"/>
    <p:sldId id="280" r:id="rId25"/>
    <p:sldId id="281" r:id="rId26"/>
    <p:sldId id="289" r:id="rId27"/>
    <p:sldId id="282" r:id="rId28"/>
    <p:sldId id="294" r:id="rId29"/>
    <p:sldId id="285" r:id="rId30"/>
    <p:sldId id="286" r:id="rId31"/>
    <p:sldId id="287" r:id="rId32"/>
    <p:sldId id="278" r:id="rId33"/>
    <p:sldId id="298" r:id="rId34"/>
    <p:sldId id="295" r:id="rId35"/>
    <p:sldId id="299" r:id="rId36"/>
    <p:sldId id="302" r:id="rId37"/>
    <p:sldId id="300" r:id="rId38"/>
    <p:sldId id="301" r:id="rId39"/>
    <p:sldId id="303" r:id="rId40"/>
    <p:sldId id="304" r:id="rId41"/>
    <p:sldId id="305" r:id="rId42"/>
    <p:sldId id="307" r:id="rId43"/>
    <p:sldId id="306" r:id="rId44"/>
    <p:sldId id="308" r:id="rId45"/>
    <p:sldId id="309" r:id="rId46"/>
    <p:sldId id="310" r:id="rId47"/>
    <p:sldId id="314" r:id="rId48"/>
    <p:sldId id="315" r:id="rId49"/>
    <p:sldId id="316" r:id="rId50"/>
    <p:sldId id="317" r:id="rId51"/>
    <p:sldId id="318" r:id="rId52"/>
    <p:sldId id="311" r:id="rId53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63" autoAdjust="0"/>
    <p:restoredTop sz="94660"/>
  </p:normalViewPr>
  <p:slideViewPr>
    <p:cSldViewPr snapToGrid="0">
      <p:cViewPr varScale="1">
        <p:scale>
          <a:sx n="97" d="100"/>
          <a:sy n="97" d="100"/>
        </p:scale>
        <p:origin x="78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7" d="100"/>
          <a:sy n="137" d="100"/>
        </p:scale>
        <p:origin x="178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3659B-F96C-4D42-8EB9-138B3B2A2F46}" type="datetimeFigureOut">
              <a:rPr lang="cs-CZ" smtClean="0"/>
              <a:t>3.6.2021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-2" y="6233277"/>
            <a:ext cx="4837247" cy="6247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dirty="0" smtClean="0"/>
              <a:t>	         Vysoká škola technická a ekonomická v Českých Budějovicích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039670" y="6233277"/>
            <a:ext cx="4102214" cy="6247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cs-CZ" dirty="0"/>
          </a:p>
        </p:txBody>
      </p:sp>
      <p:pic>
        <p:nvPicPr>
          <p:cNvPr id="7" name="Picture 2" descr="MSMT_150_pro_web.jpg, MŠMT Č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997" y="6293344"/>
            <a:ext cx="1004687" cy="56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5584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10C5E-BEBB-45FE-B086-0853E66E3641}" type="datetimeFigureOut">
              <a:rPr lang="cs-CZ" smtClean="0"/>
              <a:t>3.6.2021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3D3B9-8B3C-4E5F-99DB-7A675E4740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13018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2C37-DECF-4327-8A7C-66B594ED05E8}" type="datetime1">
              <a:rPr lang="cs-CZ" smtClean="0"/>
              <a:t>3.6.2021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8559-8089-4601-A324-EE7947F09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1370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B5435-761E-424C-A694-C38E87F02B0A}" type="datetime1">
              <a:rPr lang="cs-CZ" smtClean="0"/>
              <a:t>3.6.2021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8559-8089-4601-A324-EE7947F09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857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D7ED-41D7-435C-A8B5-DB3D0D32F40D}" type="datetime1">
              <a:rPr lang="cs-CZ" smtClean="0"/>
              <a:t>3.6.2021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8559-8089-4601-A324-EE7947F09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3272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17C5-5D99-4567-B781-E97F7CC9FEB0}" type="datetime1">
              <a:rPr lang="cs-CZ" smtClean="0"/>
              <a:t>3.6.2021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8559-8089-4601-A324-EE7947F09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234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57C3C-5FDD-4B44-84EB-B6EF6354A081}" type="datetime1">
              <a:rPr lang="cs-CZ" smtClean="0"/>
              <a:t>3.6.2021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8559-8089-4601-A324-EE7947F09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10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B4E5-FB46-4146-BDB8-6FB6D50EE7C0}" type="datetime1">
              <a:rPr lang="cs-CZ" smtClean="0"/>
              <a:t>3.6.2021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8559-8089-4601-A324-EE7947F09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8128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8707-CE49-474E-8174-9DDB69056945}" type="datetime1">
              <a:rPr lang="cs-CZ" smtClean="0"/>
              <a:t>3.6.2021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8559-8089-4601-A324-EE7947F09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6470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15DA-153D-403E-BB6A-816258AB239A}" type="datetime1">
              <a:rPr lang="cs-CZ" smtClean="0"/>
              <a:t>3.6.2021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8559-8089-4601-A324-EE7947F09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78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52B5-08B9-4B95-84BC-D928916878DD}" type="datetime1">
              <a:rPr lang="cs-CZ" smtClean="0"/>
              <a:t>3.6.2021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8559-8089-4601-A324-EE7947F09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0785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B2E8-8403-45E3-BB7F-BCAA9D323722}" type="datetime1">
              <a:rPr lang="cs-CZ" smtClean="0"/>
              <a:t>3.6.2021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8559-8089-4601-A324-EE7947F09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1279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6CC8-2B00-495B-9CC5-2FA0E797B1A8}" type="datetime1">
              <a:rPr lang="cs-CZ" smtClean="0"/>
              <a:t>3.6.2021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8559-8089-4601-A324-EE7947F09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12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82000">
              <a:schemeClr val="bg1"/>
            </a:gs>
            <a:gs pos="64000">
              <a:schemeClr val="bg1">
                <a:shade val="63000"/>
                <a:satMod val="120000"/>
                <a:alpha val="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F0252-3364-4699-BE31-1F2421F8545B}" type="datetime1">
              <a:rPr lang="cs-CZ" smtClean="0"/>
              <a:t>3.6.2021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58559-8089-4601-A324-EE7947F09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03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nocvedcu.cz/organizace/vysoka-skola-technicka-a-ekonomicka-v-ceskych-budejovicich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ctrTitle"/>
          </p:nvPr>
        </p:nvSpPr>
        <p:spPr>
          <a:xfrm>
            <a:off x="0" y="467715"/>
            <a:ext cx="12192000" cy="3854245"/>
          </a:xfrm>
          <a:blipFill dpi="0" rotWithShape="1">
            <a:blip r:embed="rId2">
              <a:alphaModFix amt="73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cs-CZ" sz="4500" dirty="0" smtClean="0">
                <a:latin typeface="+mn-lt"/>
              </a:rPr>
              <a:t>Centralizovaný rozvojový program</a:t>
            </a:r>
            <a:br>
              <a:rPr lang="cs-CZ" sz="4500" dirty="0" smtClean="0">
                <a:latin typeface="+mn-lt"/>
              </a:rPr>
            </a:br>
            <a:r>
              <a:rPr lang="cs-CZ" sz="4500" dirty="0" smtClean="0">
                <a:latin typeface="+mn-lt"/>
              </a:rPr>
              <a:t>Institucionální program</a:t>
            </a:r>
            <a:endParaRPr lang="cs-CZ" sz="4500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86348" y="4418116"/>
            <a:ext cx="9114504" cy="1382833"/>
          </a:xfrm>
        </p:spPr>
        <p:txBody>
          <a:bodyPr>
            <a:normAutofit/>
          </a:bodyPr>
          <a:lstStyle/>
          <a:p>
            <a:r>
              <a:rPr lang="cs-CZ" b="1" dirty="0" smtClean="0"/>
              <a:t>Projekty realizované na VŠTE v roce 2020</a:t>
            </a:r>
            <a:endParaRPr lang="cs-CZ" b="1" dirty="0"/>
          </a:p>
        </p:txBody>
      </p:sp>
      <p:sp>
        <p:nvSpPr>
          <p:cNvPr id="8" name="AutoShape 2" descr="VŠTE České Budějovice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885746" cy="388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4" descr="VŠTE České Budějovice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1"/>
          </p:nvPr>
        </p:nvSpPr>
        <p:spPr>
          <a:xfrm>
            <a:off x="460375" y="5975796"/>
            <a:ext cx="10594803" cy="836084"/>
          </a:xfrm>
        </p:spPr>
        <p:txBody>
          <a:bodyPr/>
          <a:lstStyle/>
          <a:p>
            <a:pPr algn="l"/>
            <a:r>
              <a:rPr lang="cs-CZ" dirty="0" smtClean="0"/>
              <a:t>		Vysoká škola technická a ekonomická v Českých Budějovicích									</a:t>
            </a:r>
            <a:endParaRPr lang="cs-CZ" dirty="0"/>
          </a:p>
        </p:txBody>
      </p:sp>
      <p:pic>
        <p:nvPicPr>
          <p:cNvPr id="10" name="Picture 2" descr="http://www.ssvs.cz/seminar/image/VS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034" y="5975796"/>
            <a:ext cx="827314" cy="836084"/>
          </a:xfrm>
          <a:prstGeom prst="rect">
            <a:avLst/>
          </a:prstGeom>
          <a:noFill/>
        </p:spPr>
      </p:pic>
      <p:pic>
        <p:nvPicPr>
          <p:cNvPr id="11" name="Picture 2" descr="MSMT_150_pro_web.jpg, MŠMT Č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426" y="6069966"/>
            <a:ext cx="1320081" cy="74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59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xfrm>
            <a:off x="373758" y="515427"/>
            <a:ext cx="6727258" cy="5284011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12. Kvalitním obsahem naplněné komunikační kanály jednotlivých vysokých škol a zároveň kanály centrální (nocvedcu.cz, universitas.cz a nové založení </a:t>
            </a:r>
            <a:r>
              <a:rPr lang="cs-CZ" sz="2000" b="1" dirty="0" err="1"/>
              <a:t>Twitter</a:t>
            </a:r>
            <a:r>
              <a:rPr lang="cs-CZ" sz="2000" b="1" dirty="0"/>
              <a:t> a </a:t>
            </a:r>
            <a:r>
              <a:rPr lang="cs-CZ" sz="2000" b="1" dirty="0" err="1"/>
              <a:t>YouTube</a:t>
            </a:r>
            <a:r>
              <a:rPr lang="cs-CZ" sz="2000" b="1" dirty="0"/>
              <a:t> kanálu Noci vědců</a:t>
            </a:r>
            <a:r>
              <a:rPr lang="cs-CZ" sz="2000" b="1" dirty="0" smtClean="0"/>
              <a:t>)</a:t>
            </a:r>
          </a:p>
          <a:p>
            <a:pPr marL="0" indent="0">
              <a:buNone/>
            </a:pPr>
            <a:endParaRPr lang="cs-CZ" sz="2000" b="1" dirty="0"/>
          </a:p>
          <a:p>
            <a:pPr lvl="1"/>
            <a:r>
              <a:rPr lang="cs-CZ" sz="2000" dirty="0" smtClean="0"/>
              <a:t>Ve spolupráci se všemi VŠ vznikla celorepubliková kampaň</a:t>
            </a:r>
          </a:p>
          <a:p>
            <a:pPr lvl="1"/>
            <a:r>
              <a:rPr lang="cs-CZ" sz="2000" dirty="0" smtClean="0"/>
              <a:t>Vznikl nový </a:t>
            </a:r>
            <a:r>
              <a:rPr lang="cs-CZ" sz="2000" dirty="0" err="1" smtClean="0"/>
              <a:t>YouTube</a:t>
            </a:r>
            <a:r>
              <a:rPr lang="cs-CZ" sz="2000" dirty="0" smtClean="0"/>
              <a:t> kanál Noci vědců (nahráno necelých 500 videí, z toho 16 videí VŠTE)</a:t>
            </a:r>
          </a:p>
          <a:p>
            <a:pPr lvl="1"/>
            <a:r>
              <a:rPr lang="cs-CZ" sz="2000" dirty="0" smtClean="0"/>
              <a:t>Sdílení na komunikační kanály VŠTE (</a:t>
            </a:r>
            <a:r>
              <a:rPr lang="cs-CZ" sz="2000" dirty="0" err="1" smtClean="0"/>
              <a:t>facebook</a:t>
            </a:r>
            <a:r>
              <a:rPr lang="cs-CZ" sz="2000" dirty="0" smtClean="0"/>
              <a:t>, </a:t>
            </a:r>
            <a:r>
              <a:rPr lang="cs-CZ" sz="2000" dirty="0" err="1" smtClean="0"/>
              <a:t>instagram</a:t>
            </a:r>
            <a:r>
              <a:rPr lang="cs-CZ" sz="2000" dirty="0" smtClean="0"/>
              <a:t>, </a:t>
            </a:r>
            <a:r>
              <a:rPr lang="cs-CZ" sz="2000" dirty="0" err="1" smtClean="0"/>
              <a:t>YouTube</a:t>
            </a:r>
            <a:r>
              <a:rPr lang="cs-CZ" sz="2000" dirty="0" smtClean="0"/>
              <a:t>, webové stránky VŠTE)</a:t>
            </a:r>
          </a:p>
          <a:p>
            <a:pPr lvl="1"/>
            <a:endParaRPr lang="cs-CZ" sz="1600" dirty="0"/>
          </a:p>
          <a:p>
            <a:pPr lvl="1"/>
            <a:endParaRPr lang="cs-CZ" sz="1600" dirty="0" smtClean="0"/>
          </a:p>
          <a:p>
            <a:pPr lvl="1"/>
            <a:endParaRPr lang="cs-CZ" sz="1600" dirty="0"/>
          </a:p>
          <a:p>
            <a:pPr lvl="1"/>
            <a:endParaRPr lang="cs-CZ" sz="1600" dirty="0" smtClean="0"/>
          </a:p>
          <a:p>
            <a:pPr lvl="1"/>
            <a:endParaRPr lang="cs-CZ" sz="1600" dirty="0"/>
          </a:p>
          <a:p>
            <a:pPr marL="457200" lvl="1" indent="0">
              <a:buNone/>
            </a:pPr>
            <a:r>
              <a:rPr lang="cs-CZ" sz="1600" b="1" dirty="0">
                <a:solidFill>
                  <a:srgbClr val="A50021"/>
                </a:solidFill>
              </a:rPr>
              <a:t>Všechny plánované výstupy byly úspěšně realizovány. </a:t>
            </a:r>
          </a:p>
          <a:p>
            <a:pPr marL="457200" lvl="1" indent="0">
              <a:buNone/>
            </a:pPr>
            <a:endParaRPr lang="cs-CZ" sz="1600" dirty="0" smtClean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016" y="339844"/>
            <a:ext cx="3810795" cy="5459594"/>
          </a:xfr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312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68697" cy="666885"/>
          </a:xfrm>
        </p:spPr>
        <p:txBody>
          <a:bodyPr>
            <a:normAutofit/>
          </a:bodyPr>
          <a:lstStyle/>
          <a:p>
            <a:r>
              <a:rPr lang="cs-CZ" sz="3000" b="1" dirty="0" smtClean="0">
                <a:solidFill>
                  <a:srgbClr val="A50021"/>
                </a:solidFill>
              </a:rPr>
              <a:t>Čerpání rozpočtu na projektu</a:t>
            </a:r>
            <a:endParaRPr lang="cs-CZ" sz="3000" b="1" dirty="0">
              <a:solidFill>
                <a:srgbClr val="A50021"/>
              </a:solidFill>
            </a:endParaRPr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46877740"/>
              </p:ext>
            </p:extLst>
          </p:nvPr>
        </p:nvGraphicFramePr>
        <p:xfrm>
          <a:off x="642552" y="1032012"/>
          <a:ext cx="6558584" cy="47362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3858">
                  <a:extLst>
                    <a:ext uri="{9D8B030D-6E8A-4147-A177-3AD203B41FA5}">
                      <a16:colId xmlns:a16="http://schemas.microsoft.com/office/drawing/2014/main" val="1834548286"/>
                    </a:ext>
                  </a:extLst>
                </a:gridCol>
                <a:gridCol w="1723114">
                  <a:extLst>
                    <a:ext uri="{9D8B030D-6E8A-4147-A177-3AD203B41FA5}">
                      <a16:colId xmlns:a16="http://schemas.microsoft.com/office/drawing/2014/main" val="2926792770"/>
                    </a:ext>
                  </a:extLst>
                </a:gridCol>
                <a:gridCol w="1007272">
                  <a:extLst>
                    <a:ext uri="{9D8B030D-6E8A-4147-A177-3AD203B41FA5}">
                      <a16:colId xmlns:a16="http://schemas.microsoft.com/office/drawing/2014/main" val="960706281"/>
                    </a:ext>
                  </a:extLst>
                </a:gridCol>
                <a:gridCol w="1052542">
                  <a:extLst>
                    <a:ext uri="{9D8B030D-6E8A-4147-A177-3AD203B41FA5}">
                      <a16:colId xmlns:a16="http://schemas.microsoft.com/office/drawing/2014/main" val="2203365649"/>
                    </a:ext>
                  </a:extLst>
                </a:gridCol>
                <a:gridCol w="151021">
                  <a:extLst>
                    <a:ext uri="{9D8B030D-6E8A-4147-A177-3AD203B41FA5}">
                      <a16:colId xmlns:a16="http://schemas.microsoft.com/office/drawing/2014/main" val="2571288244"/>
                    </a:ext>
                  </a:extLst>
                </a:gridCol>
                <a:gridCol w="686486">
                  <a:extLst>
                    <a:ext uri="{9D8B030D-6E8A-4147-A177-3AD203B41FA5}">
                      <a16:colId xmlns:a16="http://schemas.microsoft.com/office/drawing/2014/main" val="2607488398"/>
                    </a:ext>
                  </a:extLst>
                </a:gridCol>
                <a:gridCol w="874291">
                  <a:extLst>
                    <a:ext uri="{9D8B030D-6E8A-4147-A177-3AD203B41FA5}">
                      <a16:colId xmlns:a16="http://schemas.microsoft.com/office/drawing/2014/main" val="3856517267"/>
                    </a:ext>
                  </a:extLst>
                </a:gridCol>
              </a:tblGrid>
              <a:tr h="6358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</a:rPr>
                        <a:t> 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>
                          <a:effectLst/>
                        </a:rPr>
                        <a:t> 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>
                          <a:effectLst/>
                        </a:rPr>
                        <a:t>Přidělená dotace na řešení projektu </a:t>
                      </a:r>
                      <a:r>
                        <a:rPr lang="cs-CZ" sz="1000" b="1" u="none" strike="noStrike" dirty="0" smtClean="0">
                          <a:effectLst/>
                        </a:rPr>
                        <a:t> </a:t>
                      </a:r>
                      <a:r>
                        <a:rPr lang="cs-CZ" sz="1000" b="1" u="none" strike="noStrike" dirty="0">
                          <a:effectLst/>
                        </a:rPr>
                        <a:t>(v tis. Kč)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dirty="0">
                          <a:effectLst/>
                        </a:rPr>
                        <a:t>Čerpání dotace (v tis. Kč)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>
                          <a:effectLst/>
                        </a:rPr>
                        <a:t>Rozdíl (v tis. Kč)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>
                          <a:effectLst/>
                        </a:rPr>
                        <a:t>Rozdíl (v %) z celkové přidělené dotace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93834995"/>
                  </a:ext>
                </a:extLst>
              </a:tr>
              <a:tr h="33383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1.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>
                          <a:effectLst/>
                        </a:rPr>
                        <a:t>Kapitálové finanční prostředky celkem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0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0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0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0,00%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87931650"/>
                  </a:ext>
                </a:extLst>
              </a:tr>
              <a:tr h="33383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2.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>
                          <a:effectLst/>
                        </a:rPr>
                        <a:t>Běžné finanční prostředky celkem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700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700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0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0,00%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41812623"/>
                  </a:ext>
                </a:extLst>
              </a:tr>
              <a:tr h="16691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 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u="none" strike="noStrike" dirty="0">
                          <a:effectLst/>
                        </a:rPr>
                        <a:t>Osobní náklady: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>
                          <a:effectLst/>
                        </a:rPr>
                        <a:t> 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>
                          <a:effectLst/>
                        </a:rPr>
                        <a:t> 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>
                          <a:effectLst/>
                        </a:rPr>
                        <a:t> 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>
                          <a:effectLst/>
                        </a:rPr>
                        <a:t> 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49007362"/>
                  </a:ext>
                </a:extLst>
              </a:tr>
              <a:tr h="33383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2.1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>
                          <a:effectLst/>
                        </a:rPr>
                        <a:t>Mzdy (včetně pohyblivých složek)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50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96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46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6,57%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96120411"/>
                  </a:ext>
                </a:extLst>
              </a:tr>
              <a:tr h="74470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2.2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>
                          <a:effectLst/>
                        </a:rPr>
                        <a:t>Ostatní osobní náklady (odměny z dohod o pracovní činnosti, dohod o provedení </a:t>
                      </a:r>
                      <a:r>
                        <a:rPr lang="cs-CZ" sz="1050" u="none" strike="noStrike" dirty="0" smtClean="0">
                          <a:effectLst/>
                        </a:rPr>
                        <a:t>práce)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350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282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-68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-9,71%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402191"/>
                  </a:ext>
                </a:extLst>
              </a:tr>
              <a:tr h="6506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2.3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>
                          <a:effectLst/>
                        </a:rPr>
                        <a:t>Odvody pojistného na veřejné zdravotní pojištění a pojistného na sociální </a:t>
                      </a:r>
                      <a:r>
                        <a:rPr lang="cs-CZ" sz="1050" u="none" strike="noStrike" dirty="0" smtClean="0">
                          <a:effectLst/>
                        </a:rPr>
                        <a:t>zabezpečení,</a:t>
                      </a:r>
                      <a:r>
                        <a:rPr lang="cs-CZ" sz="1050" u="none" strike="noStrike" baseline="0" dirty="0" smtClean="0">
                          <a:effectLst/>
                        </a:rPr>
                        <a:t> SF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17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39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22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3,14%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8119289"/>
                  </a:ext>
                </a:extLst>
              </a:tr>
              <a:tr h="16691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>
                          <a:effectLst/>
                        </a:rPr>
                        <a:t> 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u="none" strike="noStrike" dirty="0">
                          <a:effectLst/>
                        </a:rPr>
                        <a:t>Ostatní: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>
                          <a:effectLst/>
                        </a:rPr>
                        <a:t> 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>
                          <a:effectLst/>
                        </a:rPr>
                        <a:t> 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>
                          <a:effectLst/>
                        </a:rPr>
                        <a:t> 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>
                          <a:effectLst/>
                        </a:rPr>
                        <a:t> 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93818985"/>
                  </a:ext>
                </a:extLst>
              </a:tr>
              <a:tr h="33383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2.4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>
                          <a:effectLst/>
                        </a:rPr>
                        <a:t>Materiální náklady (včetně drobného majetku)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110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110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0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0,00%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0613054"/>
                  </a:ext>
                </a:extLst>
              </a:tr>
              <a:tr h="20123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2.5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>
                          <a:effectLst/>
                        </a:rPr>
                        <a:t>Služby a náklady nevýrobní 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173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173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0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0,00%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60823031"/>
                  </a:ext>
                </a:extLst>
              </a:tr>
              <a:tr h="16691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2.6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>
                          <a:effectLst/>
                        </a:rPr>
                        <a:t>Cestovní náhrady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0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0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0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0,00%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74188682"/>
                  </a:ext>
                </a:extLst>
              </a:tr>
              <a:tr h="16691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2.7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>
                          <a:effectLst/>
                        </a:rPr>
                        <a:t>Stipendia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0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0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0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0,00%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973074"/>
                  </a:ext>
                </a:extLst>
              </a:tr>
              <a:tr h="16691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 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026697"/>
                  </a:ext>
                </a:extLst>
              </a:tr>
              <a:tr h="33383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3.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>
                          <a:effectLst/>
                        </a:rPr>
                        <a:t>Celkem běžné a kapitálové finanční prostředky 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700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700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0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0,00%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8699888"/>
                  </a:ext>
                </a:extLst>
              </a:tr>
            </a:tbl>
          </a:graphicData>
        </a:graphic>
      </p:graphicFrame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7464747" y="1219200"/>
            <a:ext cx="4314298" cy="4147523"/>
          </a:xfrm>
        </p:spPr>
        <p:txBody>
          <a:bodyPr>
            <a:normAutofit lnSpcReduction="10000"/>
          </a:bodyPr>
          <a:lstStyle/>
          <a:p>
            <a:r>
              <a:rPr lang="cs-CZ" sz="2000" b="1" dirty="0" smtClean="0"/>
              <a:t>Osobní náklady </a:t>
            </a:r>
            <a:r>
              <a:rPr lang="cs-CZ" sz="2000" dirty="0" smtClean="0"/>
              <a:t>– mzdové výdaje pro členy řešitelského týmu, včetně povinných odvodů</a:t>
            </a:r>
          </a:p>
          <a:p>
            <a:r>
              <a:rPr lang="cs-CZ" sz="2000" b="1" dirty="0" smtClean="0"/>
              <a:t>Materiál</a:t>
            </a:r>
            <a:r>
              <a:rPr lang="cs-CZ" sz="2000" dirty="0" smtClean="0"/>
              <a:t> – výdaje za propagační předměty</a:t>
            </a:r>
          </a:p>
          <a:p>
            <a:r>
              <a:rPr lang="cs-CZ" sz="2000" b="1" dirty="0" smtClean="0"/>
              <a:t>Služby </a:t>
            </a:r>
            <a:r>
              <a:rPr lang="cs-CZ" sz="2000" dirty="0" smtClean="0"/>
              <a:t>– propagace, natáčení videí pro Noc vědců, vysílání reklamy, pronájem billboardů</a:t>
            </a:r>
          </a:p>
          <a:p>
            <a:endParaRPr lang="cs-CZ" sz="2000" dirty="0"/>
          </a:p>
          <a:p>
            <a:r>
              <a:rPr lang="cs-CZ" sz="2000" i="1" dirty="0"/>
              <a:t>Během řešení projektu došlo ke změně struktury čerpání rozpočtu u mzdových nákladů v souladu s vyhlášením CRP pro rok 2020</a:t>
            </a:r>
          </a:p>
          <a:p>
            <a:endParaRPr lang="cs-CZ" sz="2000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7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021491"/>
            <a:ext cx="12192000" cy="1276865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/>
          <a:p>
            <a:r>
              <a:rPr lang="cs-CZ" sz="3000" b="1" dirty="0">
                <a:solidFill>
                  <a:srgbClr val="A50021"/>
                </a:solidFill>
              </a:rPr>
              <a:t>P</a:t>
            </a:r>
            <a:r>
              <a:rPr lang="cs-CZ" sz="3000" b="1" dirty="0" smtClean="0">
                <a:solidFill>
                  <a:srgbClr val="A50021"/>
                </a:solidFill>
              </a:rPr>
              <a:t>rojekt: </a:t>
            </a:r>
            <a:r>
              <a:rPr lang="cs-CZ" sz="3000" b="1" dirty="0">
                <a:solidFill>
                  <a:srgbClr val="A50021"/>
                </a:solidFill>
              </a:rPr>
              <a:t>Partnerská síť pro posílení společenské odpovědnosti univerzit ve spolupráci s partnery v regionech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159509"/>
            <a:ext cx="9144000" cy="165576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cs-CZ" b="1" dirty="0" smtClean="0"/>
              <a:t>Program: </a:t>
            </a:r>
            <a:r>
              <a:rPr lang="cs-CZ" dirty="0" smtClean="0"/>
              <a:t>Centralizovaný rozvojový program</a:t>
            </a:r>
          </a:p>
          <a:p>
            <a:pPr algn="l"/>
            <a:r>
              <a:rPr lang="cs-CZ" b="1" dirty="0"/>
              <a:t>Tematické zaměření: </a:t>
            </a:r>
            <a:r>
              <a:rPr lang="cs-CZ" dirty="0" smtClean="0"/>
              <a:t>posilování společenské odpovědnosti vysokých škol</a:t>
            </a:r>
            <a:endParaRPr lang="cs-CZ" dirty="0"/>
          </a:p>
          <a:p>
            <a:pPr algn="l"/>
            <a:r>
              <a:rPr lang="cs-CZ" b="1" dirty="0"/>
              <a:t>Rozpočet: </a:t>
            </a:r>
            <a:r>
              <a:rPr lang="cs-CZ" dirty="0" smtClean="0"/>
              <a:t>300 000 </a:t>
            </a:r>
            <a:r>
              <a:rPr lang="cs-CZ" dirty="0"/>
              <a:t>Kč</a:t>
            </a:r>
          </a:p>
          <a:p>
            <a:pPr algn="l"/>
            <a:r>
              <a:rPr lang="cs-CZ" b="1" dirty="0"/>
              <a:t>Hlavní řešitel: </a:t>
            </a:r>
            <a:r>
              <a:rPr lang="cs-CZ" dirty="0"/>
              <a:t>Ing. Vojtěch Stehel, MBA, PhD.</a:t>
            </a:r>
          </a:p>
        </p:txBody>
      </p:sp>
      <p:sp>
        <p:nvSpPr>
          <p:cNvPr id="8" name="AutoShape 2" descr="VŠTE České Budějovice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885746" cy="388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4" descr="VŠTE České Budějovice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8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>
                <a:solidFill>
                  <a:srgbClr val="A50021"/>
                </a:solidFill>
              </a:rPr>
              <a:t>Cíle projektu</a:t>
            </a:r>
            <a:endParaRPr lang="cs-CZ" sz="3000" b="1" dirty="0">
              <a:solidFill>
                <a:srgbClr val="A5002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198" y="1520825"/>
            <a:ext cx="10616293" cy="446702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10000"/>
              </a:lnSpc>
            </a:pPr>
            <a:r>
              <a:rPr lang="cs-CZ" sz="2400" b="1" dirty="0" smtClean="0"/>
              <a:t>Vyhledat potenciální partnery v daném regionu, navázat s nimi kontakt v oblastech zaměřených na posilování společenské odpovědnosti.</a:t>
            </a:r>
          </a:p>
          <a:p>
            <a:pPr lvl="1" algn="just">
              <a:lnSpc>
                <a:spcPct val="110000"/>
              </a:lnSpc>
            </a:pPr>
            <a:r>
              <a:rPr lang="cs-CZ" sz="1900" dirty="0" smtClean="0"/>
              <a:t>Cíl byl splněn. VŠTE vytipovala partnery z odborné veřejné sféry, které souvisí s oblastmi, o které se VŠTE zajímá.</a:t>
            </a:r>
          </a:p>
          <a:p>
            <a:pPr lvl="1" algn="just">
              <a:lnSpc>
                <a:spcPct val="110000"/>
              </a:lnSpc>
            </a:pPr>
            <a:endParaRPr lang="cs-CZ" sz="1900" dirty="0" smtClean="0"/>
          </a:p>
          <a:p>
            <a:pPr algn="just">
              <a:lnSpc>
                <a:spcPct val="110000"/>
              </a:lnSpc>
            </a:pPr>
            <a:r>
              <a:rPr lang="cs-CZ" sz="2400" b="1" dirty="0" smtClean="0"/>
              <a:t>Definovat témata z oblasti školství a odborných činností v gesci zapojených univerzit, oslovit garanty pro moderaci diskuze z řad odborné veřejnosti, zástupců regionů, neziskových organizací a komerčního sektoru.</a:t>
            </a:r>
          </a:p>
          <a:p>
            <a:pPr lvl="1" algn="just">
              <a:lnSpc>
                <a:spcPct val="110000"/>
              </a:lnSpc>
            </a:pPr>
            <a:r>
              <a:rPr lang="cs-CZ" sz="2000" dirty="0" smtClean="0"/>
              <a:t>Cíl byl splněn. VŠTE definovala tři odborná témat: Zpracování odpadu, Stárnoucí populace a prostředí, Sucho.</a:t>
            </a:r>
          </a:p>
          <a:p>
            <a:pPr lvl="1" algn="just">
              <a:lnSpc>
                <a:spcPct val="110000"/>
              </a:lnSpc>
            </a:pPr>
            <a:endParaRPr lang="cs-CZ" sz="2000" dirty="0" smtClean="0"/>
          </a:p>
          <a:p>
            <a:pPr algn="just">
              <a:lnSpc>
                <a:spcPct val="110000"/>
              </a:lnSpc>
            </a:pPr>
            <a:r>
              <a:rPr lang="cs-CZ" sz="2400" b="1" dirty="0" smtClean="0"/>
              <a:t>Vytvoření modelu nových komunikačních kanálů pro posílení společenské odpovědnosti ve spolupráci s partnery.</a:t>
            </a:r>
          </a:p>
          <a:p>
            <a:pPr lvl="1" algn="just">
              <a:lnSpc>
                <a:spcPct val="110000"/>
              </a:lnSpc>
            </a:pPr>
            <a:r>
              <a:rPr lang="cs-CZ" sz="2000" dirty="0" smtClean="0"/>
              <a:t>Cíl byl splněn. Byl vytvořen soubor doporučených komunikačních kanálů pro efektivní komunikaci s relevantním publikem.</a:t>
            </a:r>
            <a:endParaRPr lang="cs-CZ" sz="2000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64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>
                <a:solidFill>
                  <a:srgbClr val="A50021"/>
                </a:solidFill>
              </a:rPr>
              <a:t>Cíle projektu</a:t>
            </a:r>
            <a:endParaRPr lang="cs-CZ" sz="3000" b="1" dirty="0">
              <a:solidFill>
                <a:srgbClr val="A5002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0000"/>
              </a:lnSpc>
            </a:pPr>
            <a:r>
              <a:rPr lang="cs-CZ" sz="2000" b="1" dirty="0"/>
              <a:t>Připravit pilotní akce pro regionální působení škol formou otevřené diskuze – kulaté stoly – na společensky důležitá témata. </a:t>
            </a:r>
            <a:endParaRPr lang="cs-CZ" sz="2000" b="1" dirty="0" smtClean="0"/>
          </a:p>
          <a:p>
            <a:pPr lvl="1" algn="just">
              <a:lnSpc>
                <a:spcPct val="110000"/>
              </a:lnSpc>
            </a:pPr>
            <a:r>
              <a:rPr lang="cs-CZ" sz="1700" dirty="0" smtClean="0"/>
              <a:t>Cíl byl splněn. VŠTE se zúčastnila všech realizovaných Kulatých stolů. Dále se podílela na organizaci a přípravě Kulatého stolu, který proběhl v červnu 2020.</a:t>
            </a:r>
          </a:p>
          <a:p>
            <a:pPr lvl="1" algn="just">
              <a:lnSpc>
                <a:spcPct val="110000"/>
              </a:lnSpc>
            </a:pPr>
            <a:endParaRPr lang="cs-CZ" dirty="0"/>
          </a:p>
          <a:p>
            <a:pPr algn="just">
              <a:lnSpc>
                <a:spcPct val="110000"/>
              </a:lnSpc>
            </a:pPr>
            <a:r>
              <a:rPr lang="cs-CZ" sz="2000" b="1" dirty="0"/>
              <a:t>Návrh využití stávající sítě univerzit k posílení společenské odpovědnosti univerzit</a:t>
            </a:r>
            <a:r>
              <a:rPr lang="cs-CZ" sz="2000" b="1" dirty="0" smtClean="0"/>
              <a:t>.</a:t>
            </a:r>
            <a:endParaRPr lang="cs-CZ" dirty="0" smtClean="0"/>
          </a:p>
          <a:p>
            <a:pPr lvl="1" algn="just">
              <a:lnSpc>
                <a:spcPct val="110000"/>
              </a:lnSpc>
            </a:pPr>
            <a:r>
              <a:rPr lang="cs-CZ" sz="1700" dirty="0" smtClean="0"/>
              <a:t>Cíl byl splněn. Při společných jednáních s ostatními VŠ byla diskutována a navržena další spolupráce. Výsledkem je dohoda o jednotném postupu a podpoře společného magazínu </a:t>
            </a:r>
            <a:r>
              <a:rPr lang="cs-CZ" sz="1700" dirty="0" err="1" smtClean="0"/>
              <a:t>Universitas</a:t>
            </a:r>
            <a:r>
              <a:rPr lang="cs-CZ" sz="1700" dirty="0" smtClean="0"/>
              <a:t> jako aktivní platformy pro oblast společenské odpovědnosti VŠ.</a:t>
            </a:r>
            <a:endParaRPr lang="cs-CZ" sz="17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389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9"/>
          <p:cNvSpPr>
            <a:spLocks noGrp="1"/>
          </p:cNvSpPr>
          <p:nvPr>
            <p:ph type="body" sz="half" idx="2"/>
          </p:nvPr>
        </p:nvSpPr>
        <p:spPr>
          <a:xfrm>
            <a:off x="650317" y="1085334"/>
            <a:ext cx="5229373" cy="4504383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cs-CZ" sz="2000" b="1" dirty="0"/>
              <a:t>Databáze vhodných témat z oblasti školství</a:t>
            </a:r>
          </a:p>
          <a:p>
            <a:pPr lvl="1"/>
            <a:r>
              <a:rPr lang="cs-CZ" sz="2000" dirty="0"/>
              <a:t>VŠTE vydefinovala 3 základní okruhy (zpracování odpadu, stárnoucí populace a prostředí, sucho</a:t>
            </a:r>
            <a:r>
              <a:rPr lang="cs-CZ" sz="2000" dirty="0" smtClean="0"/>
              <a:t>).</a:t>
            </a:r>
            <a:endParaRPr lang="cs-CZ" sz="2000" dirty="0"/>
          </a:p>
          <a:p>
            <a:pPr lvl="1"/>
            <a:endParaRPr lang="cs-CZ" sz="2000" dirty="0"/>
          </a:p>
          <a:p>
            <a:pPr marL="342900" indent="-342900">
              <a:buFont typeface="+mj-lt"/>
              <a:buAutoNum type="arabicPeriod"/>
            </a:pPr>
            <a:r>
              <a:rPr lang="cs-CZ" sz="2000" b="1" dirty="0"/>
              <a:t>Seznam potenciálních garantů pro moderaci diskuze z řad odborné veřejnosti a z dalších zainteresovaných institucí, neziskových organizací a komerčního sektoru v daném regionu</a:t>
            </a:r>
          </a:p>
          <a:p>
            <a:pPr lvl="1"/>
            <a:r>
              <a:rPr lang="cs-CZ" sz="2000" dirty="0" smtClean="0"/>
              <a:t>- Vizte údaje </a:t>
            </a:r>
            <a:r>
              <a:rPr lang="cs-CZ" sz="2000" dirty="0"/>
              <a:t>v </a:t>
            </a:r>
            <a:r>
              <a:rPr lang="cs-CZ" sz="2000" dirty="0" smtClean="0"/>
              <a:t>tabulce.</a:t>
            </a:r>
            <a:endParaRPr lang="cs-CZ" sz="2000" dirty="0"/>
          </a:p>
          <a:p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838198" y="352058"/>
            <a:ext cx="42837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Výstupy projektu</a:t>
            </a:r>
            <a:endParaRPr kumimoji="0" lang="cs-CZ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970025"/>
              </p:ext>
            </p:extLst>
          </p:nvPr>
        </p:nvGraphicFramePr>
        <p:xfrm>
          <a:off x="5956488" y="1059623"/>
          <a:ext cx="5888708" cy="45043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1022">
                  <a:extLst>
                    <a:ext uri="{9D8B030D-6E8A-4147-A177-3AD203B41FA5}">
                      <a16:colId xmlns:a16="http://schemas.microsoft.com/office/drawing/2014/main" val="2642361005"/>
                    </a:ext>
                  </a:extLst>
                </a:gridCol>
                <a:gridCol w="1303393">
                  <a:extLst>
                    <a:ext uri="{9D8B030D-6E8A-4147-A177-3AD203B41FA5}">
                      <a16:colId xmlns:a16="http://schemas.microsoft.com/office/drawing/2014/main" val="3943446583"/>
                    </a:ext>
                  </a:extLst>
                </a:gridCol>
                <a:gridCol w="1303393">
                  <a:extLst>
                    <a:ext uri="{9D8B030D-6E8A-4147-A177-3AD203B41FA5}">
                      <a16:colId xmlns:a16="http://schemas.microsoft.com/office/drawing/2014/main" val="626540036"/>
                    </a:ext>
                  </a:extLst>
                </a:gridCol>
                <a:gridCol w="1340900">
                  <a:extLst>
                    <a:ext uri="{9D8B030D-6E8A-4147-A177-3AD203B41FA5}">
                      <a16:colId xmlns:a16="http://schemas.microsoft.com/office/drawing/2014/main" val="1950940648"/>
                    </a:ext>
                  </a:extLst>
                </a:gridCol>
              </a:tblGrid>
              <a:tr h="20563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</a:rPr>
                        <a:t>TÉMA 1</a:t>
                      </a:r>
                      <a:endParaRPr lang="cs-CZ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</a:rPr>
                        <a:t>Garant 1 - jméno</a:t>
                      </a:r>
                      <a:endParaRPr lang="cs-CZ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</a:rPr>
                        <a:t>Garant 1 - Instituce</a:t>
                      </a:r>
                      <a:endParaRPr lang="cs-CZ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</a:rPr>
                        <a:t>Garant 1 - pozice</a:t>
                      </a:r>
                      <a:endParaRPr lang="cs-CZ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294872"/>
                  </a:ext>
                </a:extLst>
              </a:tr>
              <a:tr h="333296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Zpracování odpadu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doc. Ing. Josef Maroušek, </a:t>
                      </a:r>
                      <a:r>
                        <a:rPr lang="cs-CZ" sz="900" u="none" strike="noStrike" dirty="0" err="1">
                          <a:effectLst/>
                        </a:rPr>
                        <a:t>Ph.D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VŠTE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Zástupce ředitele ústavu pro tvůrčí činnost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460185"/>
                  </a:ext>
                </a:extLst>
              </a:tr>
              <a:tr h="17006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Garant 2 - jméno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Garant 2 - Instituce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Garant 2 - pozice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795089"/>
                  </a:ext>
                </a:extLst>
              </a:tr>
              <a:tr h="36866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Dalibor Jirka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 err="1">
                          <a:effectLst/>
                        </a:rPr>
                        <a:t>Termax</a:t>
                      </a:r>
                      <a:r>
                        <a:rPr lang="cs-CZ" sz="900" u="none" strike="noStrike" dirty="0">
                          <a:effectLst/>
                        </a:rPr>
                        <a:t>, s.r.o.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>
                          <a:effectLst/>
                        </a:rPr>
                        <a:t>Ředitel společnosti Termax a Dehtochema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337910"/>
                  </a:ext>
                </a:extLst>
              </a:tr>
              <a:tr h="17006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Garant 3 - jméno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Garant 3 - Instituce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Garant 3 - pozice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824495"/>
                  </a:ext>
                </a:extLst>
              </a:tr>
              <a:tr h="17006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Martin Hejduk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 err="1">
                          <a:effectLst/>
                        </a:rPr>
                        <a:t>Rumpold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Ředitel závodu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131625"/>
                  </a:ext>
                </a:extLst>
              </a:tr>
              <a:tr h="170068">
                <a:tc gridSpan="4"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685731"/>
                  </a:ext>
                </a:extLst>
              </a:tr>
              <a:tr h="20563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TÉMA 2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Garant 1 - jméno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Garant 1 - Instituce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Garant 1 - pozice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extLst>
                  <a:ext uri="{0D108BD9-81ED-4DB2-BD59-A6C34878D82A}">
                    <a16:rowId xmlns:a16="http://schemas.microsoft.com/office/drawing/2014/main" val="2251480158"/>
                  </a:ext>
                </a:extLst>
              </a:tr>
              <a:tr h="333296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Stárnoucí populace a prostředí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doc. Ing. arch. PhDr. Karel Schmeidler, CSc.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VŠTE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Docent ústavu technicko technologického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extLst>
                  <a:ext uri="{0D108BD9-81ED-4DB2-BD59-A6C34878D82A}">
                    <a16:rowId xmlns:a16="http://schemas.microsoft.com/office/drawing/2014/main" val="4293717330"/>
                  </a:ext>
                </a:extLst>
              </a:tr>
              <a:tr h="17006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Garant 2 - jméno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Garant 2 - Instituce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Garant 2 - pozice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extLst>
                  <a:ext uri="{0D108BD9-81ED-4DB2-BD59-A6C34878D82A}">
                    <a16:rowId xmlns:a16="http://schemas.microsoft.com/office/drawing/2014/main" val="3304280375"/>
                  </a:ext>
                </a:extLst>
              </a:tr>
              <a:tr h="33329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Vít Král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Město Milevsko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Ředitel projektu Živé Milevsko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extLst>
                  <a:ext uri="{0D108BD9-81ED-4DB2-BD59-A6C34878D82A}">
                    <a16:rowId xmlns:a16="http://schemas.microsoft.com/office/drawing/2014/main" val="2228034224"/>
                  </a:ext>
                </a:extLst>
              </a:tr>
              <a:tr h="17006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Garant 3 - jméno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Garant 3 - Instituce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Garant 3 - pozice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extLst>
                  <a:ext uri="{0D108BD9-81ED-4DB2-BD59-A6C34878D82A}">
                    <a16:rowId xmlns:a16="http://schemas.microsoft.com/office/drawing/2014/main" val="210836587"/>
                  </a:ext>
                </a:extLst>
              </a:tr>
              <a:tr h="33329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Bc. Jiří Mužík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Českobudějovická charita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Vedoucí ekonomického úseku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/>
                </a:tc>
                <a:extLst>
                  <a:ext uri="{0D108BD9-81ED-4DB2-BD59-A6C34878D82A}">
                    <a16:rowId xmlns:a16="http://schemas.microsoft.com/office/drawing/2014/main" val="2592358349"/>
                  </a:ext>
                </a:extLst>
              </a:tr>
              <a:tr h="165347">
                <a:tc gridSpan="4"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102852"/>
                  </a:ext>
                </a:extLst>
              </a:tr>
              <a:tr h="20563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</a:rPr>
                        <a:t>TÉMA 3</a:t>
                      </a:r>
                      <a:endParaRPr lang="cs-CZ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Garant 1 - jméno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Garant 1 - Instituce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Garant 1 - pozice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666821"/>
                  </a:ext>
                </a:extLst>
              </a:tr>
              <a:tr h="33329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Sucho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doc. Ing. Josef Maroušek, </a:t>
                      </a:r>
                      <a:r>
                        <a:rPr lang="cs-CZ" sz="900" u="none" strike="noStrike" dirty="0" err="1">
                          <a:effectLst/>
                        </a:rPr>
                        <a:t>Ph.D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VŠTE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Zástupce ředitele ústavu pro tvůrčí činnost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975380"/>
                  </a:ext>
                </a:extLst>
              </a:tr>
              <a:tr h="17006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Garant 2 - jméno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Garant 2 - Instituce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Garant 2 - pozice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307726"/>
                  </a:ext>
                </a:extLst>
              </a:tr>
              <a:tr h="49652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Ing. Radomír </a:t>
                      </a:r>
                      <a:r>
                        <a:rPr lang="cs-CZ" sz="900" u="none" strike="noStrike" dirty="0" err="1">
                          <a:effectLst/>
                        </a:rPr>
                        <a:t>Bocek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OSVČ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Bývalý pracovník Ministerstva životního prostředí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464127"/>
                  </a:ext>
                </a:extLst>
              </a:tr>
            </a:tbl>
          </a:graphicData>
        </a:graphic>
      </p:graphicFrame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04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199" y="626076"/>
            <a:ext cx="10616293" cy="5526317"/>
          </a:xfrm>
        </p:spPr>
        <p:txBody>
          <a:bodyPr>
            <a:normAutofit/>
          </a:bodyPr>
          <a:lstStyle/>
          <a:p>
            <a:pPr marL="342900" indent="-342900">
              <a:buAutoNum type="arabicPeriod" startAt="3"/>
            </a:pPr>
            <a:r>
              <a:rPr lang="cs-CZ" sz="2000" b="1" dirty="0" smtClean="0"/>
              <a:t>Podíl na návrhu modelu nových komunikačních kanálů pro posílení společenské odpovědnosti VŠ ve spolupráci s místními veřejnými partnery, neziskovými organizacemi a soukromými partnery</a:t>
            </a:r>
          </a:p>
          <a:p>
            <a:pPr lvl="1"/>
            <a:r>
              <a:rPr lang="cs-CZ" sz="1700" dirty="0" smtClean="0"/>
              <a:t>Návrh modelu komunikace byl řešen s českobudějovickou charitou, zástupci měst v rámci komise Smart region a Studentskou unií VŠTE</a:t>
            </a:r>
          </a:p>
          <a:p>
            <a:pPr lvl="1"/>
            <a:r>
              <a:rPr lang="cs-CZ" sz="1700" dirty="0" smtClean="0"/>
              <a:t>Výsledkem je úprava časopisu VŠTE, pravidelné informování serveru Universitas.cz</a:t>
            </a:r>
          </a:p>
          <a:p>
            <a:pPr marL="457200" lvl="1" indent="0">
              <a:buNone/>
            </a:pPr>
            <a:endParaRPr lang="cs-CZ" sz="2000" b="1" dirty="0" smtClean="0"/>
          </a:p>
          <a:p>
            <a:pPr marL="342900" indent="-342900">
              <a:buAutoNum type="arabicPeriod" startAt="3"/>
            </a:pPr>
            <a:r>
              <a:rPr lang="cs-CZ" sz="2000" b="1" dirty="0" smtClean="0"/>
              <a:t>Podíl na organizaci pilotních dílů Kulatých stolů</a:t>
            </a:r>
          </a:p>
          <a:p>
            <a:pPr lvl="1"/>
            <a:r>
              <a:rPr lang="cs-CZ" sz="1700" dirty="0" smtClean="0"/>
              <a:t>Příprava Kulatého stolu (23. 6. 2020) </a:t>
            </a:r>
            <a:endParaRPr lang="cs-CZ" sz="17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904" y="2329849"/>
            <a:ext cx="4216920" cy="3724221"/>
          </a:xfrm>
          <a:prstGeom prst="rect">
            <a:avLst/>
          </a:prstGeo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392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199" y="626075"/>
            <a:ext cx="10616293" cy="564690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AutoNum type="arabicPeriod" startAt="5"/>
            </a:pPr>
            <a:r>
              <a:rPr lang="cs-CZ" sz="2200" b="1" dirty="0" smtClean="0"/>
              <a:t>Mediální kampaň k projektu Kulatých stolů včetně propagace na sociálních sítí a dalších nástrojů s využitím komunikačních kanálů zapojených VŠ</a:t>
            </a:r>
          </a:p>
          <a:p>
            <a:pPr lvl="1"/>
            <a:r>
              <a:rPr lang="cs-CZ" sz="1700" dirty="0" smtClean="0"/>
              <a:t>Sdílení odkazů, propagace v internetových časopisech </a:t>
            </a:r>
          </a:p>
          <a:p>
            <a:pPr lvl="1"/>
            <a:endParaRPr lang="cs-CZ" sz="1600" dirty="0"/>
          </a:p>
          <a:p>
            <a:pPr lvl="1"/>
            <a:endParaRPr lang="cs-CZ" sz="1600" dirty="0" smtClean="0"/>
          </a:p>
          <a:p>
            <a:pPr lvl="1"/>
            <a:endParaRPr lang="cs-CZ" sz="1600" dirty="0"/>
          </a:p>
          <a:p>
            <a:pPr lvl="1"/>
            <a:endParaRPr lang="cs-CZ" sz="1600" dirty="0" smtClean="0"/>
          </a:p>
          <a:p>
            <a:pPr lvl="1"/>
            <a:endParaRPr lang="cs-CZ" sz="1600" dirty="0"/>
          </a:p>
          <a:p>
            <a:pPr lvl="1"/>
            <a:endParaRPr lang="cs-CZ" sz="1600" dirty="0" smtClean="0"/>
          </a:p>
          <a:p>
            <a:pPr lvl="1"/>
            <a:endParaRPr lang="cs-CZ" sz="1600" dirty="0"/>
          </a:p>
          <a:p>
            <a:pPr lvl="1"/>
            <a:endParaRPr lang="cs-CZ" sz="1600" dirty="0" smtClean="0"/>
          </a:p>
          <a:p>
            <a:pPr lvl="1"/>
            <a:endParaRPr lang="cs-CZ" sz="1600" dirty="0"/>
          </a:p>
          <a:p>
            <a:pPr lvl="1"/>
            <a:endParaRPr lang="cs-CZ" sz="1600" dirty="0" smtClean="0"/>
          </a:p>
          <a:p>
            <a:pPr lvl="1"/>
            <a:endParaRPr lang="cs-CZ" sz="1600" dirty="0"/>
          </a:p>
          <a:p>
            <a:pPr lvl="1"/>
            <a:endParaRPr lang="cs-CZ" sz="1600" dirty="0" smtClean="0"/>
          </a:p>
          <a:p>
            <a:pPr lvl="1"/>
            <a:endParaRPr lang="cs-CZ" sz="1600" dirty="0"/>
          </a:p>
          <a:p>
            <a:pPr lvl="1"/>
            <a:endParaRPr lang="cs-CZ" sz="1600" dirty="0" smtClean="0"/>
          </a:p>
          <a:p>
            <a:pPr lvl="1"/>
            <a:endParaRPr lang="cs-CZ" sz="1600" dirty="0" smtClean="0"/>
          </a:p>
          <a:p>
            <a:pPr lvl="1"/>
            <a:endParaRPr lang="cs-CZ" sz="1600" dirty="0" smtClean="0"/>
          </a:p>
          <a:p>
            <a:pPr lvl="1"/>
            <a:endParaRPr lang="cs-CZ" sz="1600" dirty="0"/>
          </a:p>
          <a:p>
            <a:pPr lvl="1"/>
            <a:endParaRPr lang="cs-CZ" sz="1600" dirty="0"/>
          </a:p>
          <a:p>
            <a:pPr marL="457200" lvl="1" indent="0">
              <a:buNone/>
            </a:pPr>
            <a:r>
              <a:rPr lang="cs-CZ" sz="1700" b="1" dirty="0" smtClean="0">
                <a:solidFill>
                  <a:srgbClr val="A50021"/>
                </a:solidFill>
              </a:rPr>
              <a:t>Všechny cíle a výstupy projektu byly úspěšně splněny.</a:t>
            </a:r>
            <a:endParaRPr lang="cs-CZ" sz="1700" b="1" dirty="0">
              <a:solidFill>
                <a:srgbClr val="A50021"/>
              </a:solidFill>
            </a:endParaRPr>
          </a:p>
        </p:txBody>
      </p:sp>
      <p:pic>
        <p:nvPicPr>
          <p:cNvPr id="7" name="Obrázek 6"/>
          <p:cNvPicPr/>
          <p:nvPr/>
        </p:nvPicPr>
        <p:blipFill>
          <a:blip r:embed="rId2"/>
          <a:stretch>
            <a:fillRect/>
          </a:stretch>
        </p:blipFill>
        <p:spPr>
          <a:xfrm>
            <a:off x="2955193" y="1444829"/>
            <a:ext cx="3191152" cy="4176133"/>
          </a:xfrm>
          <a:prstGeom prst="rect">
            <a:avLst/>
          </a:prstGeom>
        </p:spPr>
      </p:pic>
      <p:pic>
        <p:nvPicPr>
          <p:cNvPr id="9" name="Obrázek 8" descr="Obsah obrázku text&#10;&#10;Popis byl vytvořen automaticky"/>
          <p:cNvPicPr/>
          <p:nvPr/>
        </p:nvPicPr>
        <p:blipFill>
          <a:blip r:embed="rId3"/>
          <a:stretch>
            <a:fillRect/>
          </a:stretch>
        </p:blipFill>
        <p:spPr>
          <a:xfrm>
            <a:off x="6234836" y="1229640"/>
            <a:ext cx="3025877" cy="4387217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67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68697" cy="666885"/>
          </a:xfrm>
        </p:spPr>
        <p:txBody>
          <a:bodyPr>
            <a:normAutofit/>
          </a:bodyPr>
          <a:lstStyle/>
          <a:p>
            <a:r>
              <a:rPr lang="cs-CZ" sz="3000" b="1" dirty="0" smtClean="0">
                <a:solidFill>
                  <a:srgbClr val="A50021"/>
                </a:solidFill>
              </a:rPr>
              <a:t>Čerpání rozpočtu na projektu</a:t>
            </a:r>
            <a:endParaRPr lang="cs-CZ" sz="3000" b="1" dirty="0">
              <a:solidFill>
                <a:srgbClr val="A50021"/>
              </a:solidFill>
            </a:endParaRPr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27341" y="1219200"/>
          <a:ext cx="6226541" cy="4235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9630">
                  <a:extLst>
                    <a:ext uri="{9D8B030D-6E8A-4147-A177-3AD203B41FA5}">
                      <a16:colId xmlns:a16="http://schemas.microsoft.com/office/drawing/2014/main" val="1834548286"/>
                    </a:ext>
                  </a:extLst>
                </a:gridCol>
                <a:gridCol w="1683873">
                  <a:extLst>
                    <a:ext uri="{9D8B030D-6E8A-4147-A177-3AD203B41FA5}">
                      <a16:colId xmlns:a16="http://schemas.microsoft.com/office/drawing/2014/main" val="2926792770"/>
                    </a:ext>
                  </a:extLst>
                </a:gridCol>
                <a:gridCol w="984333">
                  <a:extLst>
                    <a:ext uri="{9D8B030D-6E8A-4147-A177-3AD203B41FA5}">
                      <a16:colId xmlns:a16="http://schemas.microsoft.com/office/drawing/2014/main" val="960706281"/>
                    </a:ext>
                  </a:extLst>
                </a:gridCol>
                <a:gridCol w="1028572">
                  <a:extLst>
                    <a:ext uri="{9D8B030D-6E8A-4147-A177-3AD203B41FA5}">
                      <a16:colId xmlns:a16="http://schemas.microsoft.com/office/drawing/2014/main" val="2203365649"/>
                    </a:ext>
                  </a:extLst>
                </a:gridCol>
                <a:gridCol w="722427">
                  <a:extLst>
                    <a:ext uri="{9D8B030D-6E8A-4147-A177-3AD203B41FA5}">
                      <a16:colId xmlns:a16="http://schemas.microsoft.com/office/drawing/2014/main" val="1187979994"/>
                    </a:ext>
                  </a:extLst>
                </a:gridCol>
                <a:gridCol w="767706">
                  <a:extLst>
                    <a:ext uri="{9D8B030D-6E8A-4147-A177-3AD203B41FA5}">
                      <a16:colId xmlns:a16="http://schemas.microsoft.com/office/drawing/2014/main" val="3856517267"/>
                    </a:ext>
                  </a:extLst>
                </a:gridCol>
              </a:tblGrid>
              <a:tr h="64004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</a:rPr>
                        <a:t> 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>
                          <a:effectLst/>
                        </a:rPr>
                        <a:t> 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>
                          <a:effectLst/>
                        </a:rPr>
                        <a:t>Přidělená dotace na řešení projektu </a:t>
                      </a:r>
                      <a:r>
                        <a:rPr lang="cs-CZ" sz="1000" b="1" u="none" strike="noStrike" dirty="0" smtClean="0">
                          <a:effectLst/>
                        </a:rPr>
                        <a:t> </a:t>
                      </a:r>
                      <a:r>
                        <a:rPr lang="cs-CZ" sz="1000" b="1" u="none" strike="noStrike" dirty="0">
                          <a:effectLst/>
                        </a:rPr>
                        <a:t>(v tis. Kč)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dirty="0">
                          <a:effectLst/>
                        </a:rPr>
                        <a:t>Čerpání dotace (v tis. Kč)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>
                          <a:effectLst/>
                        </a:rPr>
                        <a:t>Rozdíl (v tis. Kč)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>
                          <a:effectLst/>
                        </a:rPr>
                        <a:t>Rozdíl (v %) z celkové přidělené dotace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93834995"/>
                  </a:ext>
                </a:extLst>
              </a:tr>
              <a:tr h="31984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Běžné finanční prostředky celkem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87931650"/>
                  </a:ext>
                </a:extLst>
              </a:tr>
              <a:tr h="19190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Osobní náklady: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41812623"/>
                  </a:ext>
                </a:extLst>
              </a:tr>
              <a:tr h="31984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Mzdy (včetně pohyblivých složek)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49007362"/>
                  </a:ext>
                </a:extLst>
              </a:tr>
              <a:tr h="71532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Ostatní osobní náklady </a:t>
                      </a:r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(DPP,</a:t>
                      </a:r>
                      <a:r>
                        <a:rPr lang="cs-CZ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DPČ)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-39,00%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96120411"/>
                  </a:ext>
                </a:extLst>
              </a:tr>
              <a:tr h="53649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Odvody pojistného </a:t>
                      </a:r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 SP, ZP, FKSP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402191"/>
                  </a:ext>
                </a:extLst>
              </a:tr>
              <a:tr h="19692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Ostatní: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8119289"/>
                  </a:ext>
                </a:extLst>
              </a:tr>
              <a:tr h="31984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Materiální náklady (včetně drobného majetku)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93818985"/>
                  </a:ext>
                </a:extLst>
              </a:tr>
              <a:tr h="15992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Služby a náklady nevýrobní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0613054"/>
                  </a:ext>
                </a:extLst>
              </a:tr>
              <a:tr h="17948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Cestovní náhrady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60823031"/>
                  </a:ext>
                </a:extLst>
              </a:tr>
              <a:tr h="15992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Stipendia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74188682"/>
                  </a:ext>
                </a:extLst>
              </a:tr>
              <a:tr h="17591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973074"/>
                  </a:ext>
                </a:extLst>
              </a:tr>
              <a:tr h="31984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 běžné a kapitálové finanční prostředky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0026697"/>
                  </a:ext>
                </a:extLst>
              </a:tr>
            </a:tbl>
          </a:graphicData>
        </a:graphic>
      </p:graphicFrame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7168184" y="1411167"/>
            <a:ext cx="4099584" cy="3631471"/>
          </a:xfrm>
        </p:spPr>
        <p:txBody>
          <a:bodyPr>
            <a:normAutofit fontScale="92500" lnSpcReduction="10000"/>
          </a:bodyPr>
          <a:lstStyle/>
          <a:p>
            <a:r>
              <a:rPr lang="cs-CZ" sz="2400" b="1" dirty="0" smtClean="0"/>
              <a:t>Osobní náklady </a:t>
            </a:r>
            <a:r>
              <a:rPr lang="cs-CZ" sz="2400" dirty="0" smtClean="0"/>
              <a:t>– mzdové výdaje pro členy řešitelského týmu</a:t>
            </a:r>
            <a:endParaRPr lang="cs-CZ" sz="2400" dirty="0"/>
          </a:p>
          <a:p>
            <a:r>
              <a:rPr lang="cs-CZ" sz="2400" b="1" dirty="0" smtClean="0"/>
              <a:t>Služby </a:t>
            </a:r>
            <a:r>
              <a:rPr lang="cs-CZ" sz="2400" dirty="0" smtClean="0"/>
              <a:t>– výdaje za reklamní kampaň „Kulatý stůl“, propagace projektu, tvorba obsahu pro komunikační kanál</a:t>
            </a:r>
          </a:p>
          <a:p>
            <a:pPr marL="0" indent="0">
              <a:buNone/>
            </a:pPr>
            <a:endParaRPr lang="cs-CZ" sz="1800" dirty="0"/>
          </a:p>
          <a:p>
            <a:endParaRPr lang="cs-CZ" sz="1800" dirty="0" smtClean="0"/>
          </a:p>
          <a:p>
            <a:pPr algn="just"/>
            <a:r>
              <a:rPr lang="cs-CZ" sz="1600" i="1" dirty="0" smtClean="0"/>
              <a:t>Během řešení projektu došlo ke změně struktury čerpání rozpočtu u mzdových nákladů v souladu s vyhlášením CRP pro rok 2020</a:t>
            </a:r>
          </a:p>
          <a:p>
            <a:endParaRPr lang="cs-CZ" sz="1800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9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021491"/>
            <a:ext cx="12192000" cy="1276865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/>
          <a:p>
            <a:r>
              <a:rPr lang="cs-CZ" sz="3000" b="1" dirty="0">
                <a:solidFill>
                  <a:srgbClr val="A50021"/>
                </a:solidFill>
              </a:rPr>
              <a:t>P</a:t>
            </a:r>
            <a:r>
              <a:rPr lang="cs-CZ" sz="3000" b="1" dirty="0" smtClean="0">
                <a:solidFill>
                  <a:srgbClr val="A50021"/>
                </a:solidFill>
              </a:rPr>
              <a:t>rojekt: Udržitelný rozvoj EIS v síti vysokých škol</a:t>
            </a:r>
            <a:endParaRPr lang="cs-CZ" sz="3000" b="1" dirty="0">
              <a:solidFill>
                <a:srgbClr val="A5002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159509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smtClean="0"/>
              <a:t>Program: </a:t>
            </a:r>
            <a:r>
              <a:rPr lang="cs-CZ" sz="2000" dirty="0" smtClean="0"/>
              <a:t>Centralizovaný rozvojový program</a:t>
            </a:r>
          </a:p>
          <a:p>
            <a:pPr algn="l"/>
            <a:r>
              <a:rPr lang="cs-CZ" sz="2000" b="1" dirty="0"/>
              <a:t>Tematické zaměření: </a:t>
            </a:r>
            <a:r>
              <a:rPr lang="cs-CZ" sz="2000" dirty="0" smtClean="0"/>
              <a:t>plnění požadavků stanovených obecně závaznými předpisy</a:t>
            </a:r>
            <a:endParaRPr lang="cs-CZ" sz="2000" dirty="0"/>
          </a:p>
          <a:p>
            <a:pPr algn="l"/>
            <a:r>
              <a:rPr lang="cs-CZ" sz="2000" b="1" dirty="0"/>
              <a:t>Rozpočet: </a:t>
            </a:r>
            <a:r>
              <a:rPr lang="cs-CZ" sz="2000" dirty="0" smtClean="0"/>
              <a:t>315 000 Kč</a:t>
            </a:r>
          </a:p>
          <a:p>
            <a:pPr algn="l"/>
            <a:r>
              <a:rPr lang="cs-CZ" sz="2000" b="1" dirty="0" smtClean="0"/>
              <a:t>Hlavní řešitel: </a:t>
            </a:r>
            <a:r>
              <a:rPr lang="cs-CZ" sz="2000" dirty="0" smtClean="0"/>
              <a:t>Ing. Jana Janíková, MBA</a:t>
            </a:r>
            <a:endParaRPr lang="cs-CZ" sz="2000" dirty="0"/>
          </a:p>
        </p:txBody>
      </p:sp>
      <p:sp>
        <p:nvSpPr>
          <p:cNvPr id="8" name="AutoShape 2" descr="VŠTE České Budějovice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885746" cy="388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4" descr="VŠTE České Budějovice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080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ctrTitle"/>
          </p:nvPr>
        </p:nvSpPr>
        <p:spPr>
          <a:xfrm>
            <a:off x="1539811" y="7937"/>
            <a:ext cx="8896928" cy="6850063"/>
          </a:xfrm>
          <a:blipFill dpi="0" rotWithShape="1">
            <a:blip r:embed="rId2">
              <a:alphaModFix amt="36000"/>
            </a:blip>
            <a:srcRect/>
            <a:stretch>
              <a:fillRect/>
            </a:stretch>
          </a:blip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normAutofit/>
          </a:bodyPr>
          <a:lstStyle/>
          <a:p>
            <a:endParaRPr lang="cs-CZ" sz="4500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39811" y="491612"/>
            <a:ext cx="8288594" cy="5515815"/>
          </a:xfrm>
        </p:spPr>
        <p:txBody>
          <a:bodyPr>
            <a:normAutofit/>
          </a:bodyPr>
          <a:lstStyle/>
          <a:p>
            <a:r>
              <a:rPr lang="cs-CZ" b="1" dirty="0" smtClean="0"/>
              <a:t>OBSAH</a:t>
            </a:r>
          </a:p>
          <a:p>
            <a:endParaRPr lang="cs-CZ" b="1" dirty="0" smtClean="0"/>
          </a:p>
          <a:p>
            <a:endParaRPr lang="cs-CZ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Projekty realizované z </a:t>
            </a:r>
            <a:r>
              <a:rPr lang="cs-CZ" b="1" dirty="0"/>
              <a:t>Centralizovaného rozvojového </a:t>
            </a:r>
            <a:r>
              <a:rPr lang="cs-CZ" b="1" dirty="0" smtClean="0"/>
              <a:t>programu </a:t>
            </a:r>
            <a:r>
              <a:rPr lang="cs-CZ" b="1" dirty="0"/>
              <a:t>2020 (CRP</a:t>
            </a:r>
            <a:r>
              <a:rPr lang="cs-CZ" b="1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Institucionální </a:t>
            </a:r>
            <a:r>
              <a:rPr lang="cs-CZ" b="1" dirty="0"/>
              <a:t>plán Vysoké školy technické a ekonomické v Českých Budějovicích pro rok 2019-2020 (IP VŠTE)</a:t>
            </a:r>
          </a:p>
          <a:p>
            <a:endParaRPr lang="cs-CZ" b="1" dirty="0"/>
          </a:p>
        </p:txBody>
      </p:sp>
      <p:sp>
        <p:nvSpPr>
          <p:cNvPr id="8" name="AutoShape 2" descr="VŠTE České Budějovice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885746" cy="388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4" descr="VŠTE České Budějovice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43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>
                <a:solidFill>
                  <a:srgbClr val="A50021"/>
                </a:solidFill>
              </a:rPr>
              <a:t>Cíle a výstupy projektu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200" y="1510993"/>
            <a:ext cx="10616293" cy="41228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200" dirty="0" smtClean="0"/>
              <a:t>Cílem projektu byl udržitelný </a:t>
            </a:r>
            <a:r>
              <a:rPr lang="cs-CZ" sz="2200" dirty="0"/>
              <a:t>rozvoj a implementace standardních funkcionalit pro podporu elektronizace a automatizace procesů integrovaného ERP systému, zahrnující zejména témata úpravy v oblasti DPH dle legislativy, obecný oběh dokladů a dokumentů napojený na ERP systém a nové funkcionality elektronizace procesů. </a:t>
            </a:r>
            <a:endParaRPr lang="cs-CZ" sz="2200" dirty="0" smtClean="0"/>
          </a:p>
          <a:p>
            <a:pPr lvl="1"/>
            <a:r>
              <a:rPr lang="cs-CZ" sz="1800" dirty="0" smtClean="0"/>
              <a:t>Cíl </a:t>
            </a:r>
            <a:r>
              <a:rPr lang="cs-CZ" sz="1800" dirty="0"/>
              <a:t>naplněn</a:t>
            </a:r>
            <a:r>
              <a:rPr lang="cs-CZ" sz="1800" dirty="0" smtClean="0"/>
              <a:t>.</a:t>
            </a:r>
          </a:p>
          <a:p>
            <a:pPr marL="457200" lvl="1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3000" b="1" dirty="0" smtClean="0">
                <a:solidFill>
                  <a:srgbClr val="A50021"/>
                </a:solidFill>
                <a:latin typeface="+mj-lt"/>
              </a:rPr>
              <a:t>Výstupy</a:t>
            </a:r>
            <a:endParaRPr lang="cs-CZ" sz="3000" b="1" dirty="0">
              <a:solidFill>
                <a:srgbClr val="A50021"/>
              </a:solidFill>
              <a:latin typeface="+mj-lt"/>
            </a:endParaRPr>
          </a:p>
          <a:p>
            <a:pPr marL="342900" indent="-342900">
              <a:buAutoNum type="arabicPeriod"/>
            </a:pPr>
            <a:r>
              <a:rPr lang="cs-CZ" sz="2200" b="1" dirty="0" smtClean="0"/>
              <a:t>Rozvoj </a:t>
            </a:r>
            <a:r>
              <a:rPr lang="cs-CZ" sz="2200" b="1" dirty="0"/>
              <a:t>Registru smluv na základě požadavků z praxe. </a:t>
            </a:r>
            <a:endParaRPr lang="cs-CZ" sz="2200" b="1" dirty="0" smtClean="0"/>
          </a:p>
          <a:p>
            <a:pPr lvl="1"/>
            <a:r>
              <a:rPr lang="cs-CZ" sz="1800" dirty="0" smtClean="0"/>
              <a:t>Výstupem za VŠTE bylo poskytnutí testovacího prostředí a otestování dílčích přírůstků v oblasti Registru smluv.</a:t>
            </a:r>
          </a:p>
          <a:p>
            <a:pPr lvl="1"/>
            <a:endParaRPr lang="cs-CZ" sz="2000" dirty="0"/>
          </a:p>
          <a:p>
            <a:pPr marL="0" indent="0">
              <a:buNone/>
            </a:pPr>
            <a:r>
              <a:rPr lang="cs-CZ" sz="2200" b="1" dirty="0"/>
              <a:t>2</a:t>
            </a:r>
            <a:r>
              <a:rPr lang="cs-CZ" sz="2200" b="1" dirty="0" smtClean="0"/>
              <a:t>. </a:t>
            </a:r>
            <a:r>
              <a:rPr lang="nn-NO" sz="2200" b="1" dirty="0"/>
              <a:t>Ostatní rozvoj standardní funkcionality EIS dle priorit VVŠ. </a:t>
            </a:r>
            <a:endParaRPr lang="cs-CZ" sz="2200" b="1" dirty="0" smtClean="0"/>
          </a:p>
          <a:p>
            <a:pPr lvl="1"/>
            <a:r>
              <a:rPr lang="cs-CZ" sz="1800" dirty="0" smtClean="0"/>
              <a:t>Bylo poskytnuto testovacího prostředí v oblastech: </a:t>
            </a:r>
            <a:r>
              <a:rPr lang="cs-CZ" sz="1800" dirty="0"/>
              <a:t>Číselník organizací, Registr plátců DPH EU, Plánovač a </a:t>
            </a:r>
            <a:r>
              <a:rPr lang="cs-CZ" sz="1800" dirty="0" err="1"/>
              <a:t>Webmailer</a:t>
            </a:r>
            <a:r>
              <a:rPr lang="cs-CZ" sz="1800" dirty="0"/>
              <a:t>. </a:t>
            </a:r>
            <a:endParaRPr lang="cs-CZ" sz="1800" dirty="0" smtClean="0"/>
          </a:p>
          <a:p>
            <a:pPr lvl="1"/>
            <a:r>
              <a:rPr lang="cs-CZ" sz="1800" dirty="0" smtClean="0"/>
              <a:t>V rámci tohoto výstupu byly realizována také společná jednání (celkem 4).</a:t>
            </a:r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6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199" y="848497"/>
            <a:ext cx="10616293" cy="5099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b="1" dirty="0">
                <a:solidFill>
                  <a:srgbClr val="A50021"/>
                </a:solidFill>
              </a:rPr>
              <a:t>V</a:t>
            </a:r>
            <a:r>
              <a:rPr lang="cs-CZ" sz="3000" b="1" dirty="0" smtClean="0">
                <a:solidFill>
                  <a:srgbClr val="A50021"/>
                </a:solidFill>
              </a:rPr>
              <a:t>ýstupy </a:t>
            </a:r>
            <a:r>
              <a:rPr lang="cs-CZ" sz="3000" b="1" dirty="0">
                <a:solidFill>
                  <a:srgbClr val="A50021"/>
                </a:solidFill>
              </a:rPr>
              <a:t>projektu</a:t>
            </a:r>
            <a:endParaRPr lang="cs-CZ" sz="3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 smtClean="0"/>
              <a:t>3. </a:t>
            </a:r>
            <a:r>
              <a:rPr lang="cs-CZ" sz="2000" b="1" dirty="0"/>
              <a:t>Doplnění licencí nebo implementace modulů z katalogu standardních řešení EIS. </a:t>
            </a:r>
            <a:endParaRPr lang="cs-CZ" sz="2000" b="1" dirty="0" smtClean="0"/>
          </a:p>
          <a:p>
            <a:pPr lvl="1"/>
            <a:r>
              <a:rPr lang="cs-CZ" sz="1700" dirty="0" smtClean="0"/>
              <a:t>Pilotní </a:t>
            </a:r>
            <a:r>
              <a:rPr lang="cs-CZ" sz="1700" dirty="0"/>
              <a:t>implementace a ověření nové jednotné verze </a:t>
            </a:r>
            <a:r>
              <a:rPr lang="cs-CZ" sz="1700" dirty="0" err="1"/>
              <a:t>iFIS</a:t>
            </a:r>
            <a:r>
              <a:rPr lang="cs-CZ" sz="1700" dirty="0"/>
              <a:t> </a:t>
            </a:r>
            <a:r>
              <a:rPr lang="cs-CZ" sz="1700" dirty="0" smtClean="0"/>
              <a:t>12.20,</a:t>
            </a:r>
          </a:p>
          <a:p>
            <a:pPr lvl="1"/>
            <a:r>
              <a:rPr lang="cs-CZ" sz="1700" dirty="0" smtClean="0"/>
              <a:t>převzetí </a:t>
            </a:r>
            <a:r>
              <a:rPr lang="cs-CZ" sz="1700" dirty="0"/>
              <a:t>SW přírůstků katalogu standardních řešení realizovaných v rámci projektu sekce 1 (</a:t>
            </a:r>
            <a:r>
              <a:rPr lang="cs-CZ" sz="1700" dirty="0" err="1"/>
              <a:t>iFIS</a:t>
            </a:r>
            <a:r>
              <a:rPr lang="cs-CZ" sz="1700" dirty="0"/>
              <a:t>, </a:t>
            </a:r>
            <a:r>
              <a:rPr lang="cs-CZ" sz="1700" dirty="0" smtClean="0"/>
              <a:t>CUL),</a:t>
            </a:r>
          </a:p>
          <a:p>
            <a:pPr lvl="1"/>
            <a:r>
              <a:rPr lang="cs-CZ" sz="1700" dirty="0" smtClean="0"/>
              <a:t>implementace přírůstků </a:t>
            </a:r>
            <a:r>
              <a:rPr lang="cs-CZ" sz="1700" dirty="0"/>
              <a:t>zahrnuté do verze </a:t>
            </a:r>
            <a:r>
              <a:rPr lang="cs-CZ" sz="1700" dirty="0" err="1"/>
              <a:t>iFIS</a:t>
            </a:r>
            <a:r>
              <a:rPr lang="cs-CZ" sz="1700" dirty="0"/>
              <a:t> 12.20 </a:t>
            </a:r>
            <a:r>
              <a:rPr lang="cs-CZ" sz="1700" dirty="0" err="1"/>
              <a:t>patch</a:t>
            </a:r>
            <a:r>
              <a:rPr lang="cs-CZ" sz="1700" dirty="0"/>
              <a:t> </a:t>
            </a:r>
            <a:r>
              <a:rPr lang="cs-CZ" sz="1700" dirty="0" smtClean="0"/>
              <a:t>2011</a:t>
            </a:r>
            <a:r>
              <a:rPr lang="cs-CZ" sz="1700" dirty="0"/>
              <a:t> </a:t>
            </a:r>
            <a:r>
              <a:rPr lang="cs-CZ" sz="1700" dirty="0" smtClean="0"/>
              <a:t>(datová schránka, rozvoj registru smluv, podpora pro zpracování rozšíření povinností v oblasti DPH).</a:t>
            </a:r>
            <a:endParaRPr lang="cs-CZ" sz="17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600" b="1" dirty="0" smtClean="0">
                <a:solidFill>
                  <a:srgbClr val="A50021"/>
                </a:solidFill>
              </a:rPr>
              <a:t>Všechny výstupy projektu byly úspěšně realizovány.</a:t>
            </a:r>
            <a:endParaRPr lang="cs-CZ" sz="1600" b="1" dirty="0">
              <a:solidFill>
                <a:srgbClr val="A50021"/>
              </a:solidFill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163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68697" cy="666885"/>
          </a:xfrm>
        </p:spPr>
        <p:txBody>
          <a:bodyPr>
            <a:normAutofit/>
          </a:bodyPr>
          <a:lstStyle/>
          <a:p>
            <a:r>
              <a:rPr lang="cs-CZ" sz="3000" b="1" dirty="0">
                <a:solidFill>
                  <a:srgbClr val="A50021"/>
                </a:solidFill>
              </a:rPr>
              <a:t>Čerpání rozpočtu na projektu</a:t>
            </a:r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93244" y="1211143"/>
          <a:ext cx="6507892" cy="45571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5635">
                  <a:extLst>
                    <a:ext uri="{9D8B030D-6E8A-4147-A177-3AD203B41FA5}">
                      <a16:colId xmlns:a16="http://schemas.microsoft.com/office/drawing/2014/main" val="1834548286"/>
                    </a:ext>
                  </a:extLst>
                </a:gridCol>
                <a:gridCol w="1709796">
                  <a:extLst>
                    <a:ext uri="{9D8B030D-6E8A-4147-A177-3AD203B41FA5}">
                      <a16:colId xmlns:a16="http://schemas.microsoft.com/office/drawing/2014/main" val="2926792770"/>
                    </a:ext>
                  </a:extLst>
                </a:gridCol>
                <a:gridCol w="999487">
                  <a:extLst>
                    <a:ext uri="{9D8B030D-6E8A-4147-A177-3AD203B41FA5}">
                      <a16:colId xmlns:a16="http://schemas.microsoft.com/office/drawing/2014/main" val="960706281"/>
                    </a:ext>
                  </a:extLst>
                </a:gridCol>
                <a:gridCol w="1044407">
                  <a:extLst>
                    <a:ext uri="{9D8B030D-6E8A-4147-A177-3AD203B41FA5}">
                      <a16:colId xmlns:a16="http://schemas.microsoft.com/office/drawing/2014/main" val="2203365649"/>
                    </a:ext>
                  </a:extLst>
                </a:gridCol>
                <a:gridCol w="149854">
                  <a:extLst>
                    <a:ext uri="{9D8B030D-6E8A-4147-A177-3AD203B41FA5}">
                      <a16:colId xmlns:a16="http://schemas.microsoft.com/office/drawing/2014/main" val="2571288244"/>
                    </a:ext>
                  </a:extLst>
                </a:gridCol>
                <a:gridCol w="681180">
                  <a:extLst>
                    <a:ext uri="{9D8B030D-6E8A-4147-A177-3AD203B41FA5}">
                      <a16:colId xmlns:a16="http://schemas.microsoft.com/office/drawing/2014/main" val="2607488398"/>
                    </a:ext>
                  </a:extLst>
                </a:gridCol>
                <a:gridCol w="867533">
                  <a:extLst>
                    <a:ext uri="{9D8B030D-6E8A-4147-A177-3AD203B41FA5}">
                      <a16:colId xmlns:a16="http://schemas.microsoft.com/office/drawing/2014/main" val="3856517267"/>
                    </a:ext>
                  </a:extLst>
                </a:gridCol>
              </a:tblGrid>
              <a:tr h="61182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</a:rPr>
                        <a:t> 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>
                          <a:effectLst/>
                        </a:rPr>
                        <a:t> 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>
                          <a:effectLst/>
                        </a:rPr>
                        <a:t>Přidělená dotace na řešení projektu  (v tis. Kč)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dirty="0">
                          <a:effectLst/>
                        </a:rPr>
                        <a:t>Čerpání dotace (v tis. Kč)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>
                          <a:effectLst/>
                        </a:rPr>
                        <a:t>Rozdíl (v tis. Kč)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>
                          <a:effectLst/>
                        </a:rPr>
                        <a:t>Rozdíl (v %) z celkové přidělené dotace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93834995"/>
                  </a:ext>
                </a:extLst>
              </a:tr>
              <a:tr h="32120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1.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>
                          <a:effectLst/>
                        </a:rPr>
                        <a:t>Kapitálové finanční prostředky celkem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0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0,00%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87931650"/>
                  </a:ext>
                </a:extLst>
              </a:tr>
              <a:tr h="32120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2.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>
                          <a:effectLst/>
                        </a:rPr>
                        <a:t>Běžné finanční prostředky celkem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165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0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0,00%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41812623"/>
                  </a:ext>
                </a:extLst>
              </a:tr>
              <a:tr h="16060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 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u="none" strike="noStrike" dirty="0">
                          <a:effectLst/>
                        </a:rPr>
                        <a:t>Osobní náklady: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>
                          <a:effectLst/>
                        </a:rPr>
                        <a:t> 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>
                          <a:effectLst/>
                        </a:rPr>
                        <a:t> 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>
                          <a:effectLst/>
                        </a:rPr>
                        <a:t> 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>
                          <a:effectLst/>
                        </a:rPr>
                        <a:t> 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49007362"/>
                  </a:ext>
                </a:extLst>
              </a:tr>
              <a:tr h="32120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2.1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>
                          <a:effectLst/>
                        </a:rPr>
                        <a:t>Mzdy (včetně pohyblivých složek)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-11,75%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96120411"/>
                  </a:ext>
                </a:extLst>
              </a:tr>
              <a:tr h="7165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2.2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>
                          <a:effectLst/>
                        </a:rPr>
                        <a:t>Ostatní osobní náklady (odměny z dohod o pracovní činnosti, dohod o provedení práce)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15,87%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402191"/>
                  </a:ext>
                </a:extLst>
              </a:tr>
              <a:tr h="6260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2.3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>
                          <a:effectLst/>
                        </a:rPr>
                        <a:t>Odvody pojistného na veřejné zdravotní pojištění a pojistného na sociální zabezpečení,</a:t>
                      </a:r>
                      <a:r>
                        <a:rPr lang="cs-CZ" sz="1050" u="none" strike="noStrike" baseline="0" dirty="0">
                          <a:effectLst/>
                        </a:rPr>
                        <a:t> SF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13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-4,13%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8119289"/>
                  </a:ext>
                </a:extLst>
              </a:tr>
              <a:tr h="1606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>
                          <a:effectLst/>
                        </a:rPr>
                        <a:t> 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u="none" strike="noStrike" dirty="0">
                          <a:effectLst/>
                        </a:rPr>
                        <a:t>Ostatní: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>
                          <a:effectLst/>
                        </a:rPr>
                        <a:t> 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>
                          <a:effectLst/>
                        </a:rPr>
                        <a:t> 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>
                          <a:effectLst/>
                        </a:rPr>
                        <a:t> 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>
                          <a:effectLst/>
                        </a:rPr>
                        <a:t> 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93818985"/>
                  </a:ext>
                </a:extLst>
              </a:tr>
              <a:tr h="32120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2.4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>
                          <a:effectLst/>
                        </a:rPr>
                        <a:t>Materiální náklady (včetně drobného majetku)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0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0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0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0,00%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0613054"/>
                  </a:ext>
                </a:extLst>
              </a:tr>
              <a:tr h="1936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2.5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>
                          <a:effectLst/>
                        </a:rPr>
                        <a:t>Služby a náklady nevýrobní 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110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110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0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0,00%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60823031"/>
                  </a:ext>
                </a:extLst>
              </a:tr>
              <a:tr h="16060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2.6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>
                          <a:effectLst/>
                        </a:rPr>
                        <a:t>Cestovní náhrady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0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0,00%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74188682"/>
                  </a:ext>
                </a:extLst>
              </a:tr>
              <a:tr h="16060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2.7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>
                          <a:effectLst/>
                        </a:rPr>
                        <a:t>Stipendia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0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0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0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0,00%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973074"/>
                  </a:ext>
                </a:extLst>
              </a:tr>
              <a:tr h="16060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 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026697"/>
                  </a:ext>
                </a:extLst>
              </a:tr>
              <a:tr h="32120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3.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>
                          <a:effectLst/>
                        </a:rPr>
                        <a:t>Celkem běžné a kapitálové finanční prostředky 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0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0,00%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8699888"/>
                  </a:ext>
                </a:extLst>
              </a:tr>
            </a:tbl>
          </a:graphicData>
        </a:graphic>
      </p:graphicFrame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7378117" y="1396181"/>
            <a:ext cx="4410760" cy="4080387"/>
          </a:xfrm>
        </p:spPr>
        <p:txBody>
          <a:bodyPr>
            <a:normAutofit fontScale="92500" lnSpcReduction="10000"/>
          </a:bodyPr>
          <a:lstStyle/>
          <a:p>
            <a:r>
              <a:rPr lang="cs-CZ" sz="2000" b="1" dirty="0" smtClean="0"/>
              <a:t>SW – </a:t>
            </a:r>
            <a:r>
              <a:rPr lang="cs-CZ" sz="2000" dirty="0" smtClean="0"/>
              <a:t>náklady spojené s implementací verze </a:t>
            </a:r>
            <a:r>
              <a:rPr lang="cs-CZ" sz="2000" dirty="0" err="1" smtClean="0"/>
              <a:t>iFIS</a:t>
            </a:r>
            <a:r>
              <a:rPr lang="cs-CZ" sz="2000" dirty="0" smtClean="0"/>
              <a:t> 12.20</a:t>
            </a:r>
          </a:p>
          <a:p>
            <a:r>
              <a:rPr lang="cs-CZ" sz="2000" b="1" dirty="0" smtClean="0"/>
              <a:t>Osobní </a:t>
            </a:r>
            <a:r>
              <a:rPr lang="cs-CZ" sz="2000" b="1" dirty="0"/>
              <a:t>náklady </a:t>
            </a:r>
            <a:r>
              <a:rPr lang="cs-CZ" sz="2000" dirty="0"/>
              <a:t>– mzdové výdaje pro členy řešitelského týmu</a:t>
            </a:r>
          </a:p>
          <a:p>
            <a:r>
              <a:rPr lang="cs-CZ" sz="2000" b="1" dirty="0"/>
              <a:t>Služby </a:t>
            </a:r>
            <a:r>
              <a:rPr lang="cs-CZ" sz="2000" dirty="0"/>
              <a:t>– výdaje za </a:t>
            </a:r>
            <a:r>
              <a:rPr lang="cs-CZ" sz="2000" dirty="0" smtClean="0"/>
              <a:t>školení k novým funkcionalitám, konzultace</a:t>
            </a:r>
          </a:p>
          <a:p>
            <a:r>
              <a:rPr lang="cs-CZ" sz="2000" b="1" dirty="0" smtClean="0"/>
              <a:t>Cestovní náhrady </a:t>
            </a:r>
            <a:r>
              <a:rPr lang="cs-CZ" sz="2000" dirty="0" smtClean="0"/>
              <a:t>– náklady na cestovné členů realizačního týmu</a:t>
            </a:r>
            <a:endParaRPr lang="cs-CZ" sz="2000" dirty="0"/>
          </a:p>
          <a:p>
            <a:endParaRPr lang="cs-CZ" sz="2000" dirty="0" smtClean="0"/>
          </a:p>
          <a:p>
            <a:r>
              <a:rPr lang="cs-CZ" sz="2000" i="1" dirty="0" smtClean="0"/>
              <a:t>Během </a:t>
            </a:r>
            <a:r>
              <a:rPr lang="cs-CZ" sz="2000" i="1" dirty="0"/>
              <a:t>řešení projektu došlo ke změně struktury čerpání rozpočtu v souladu s vyhlášením CRP 2020.</a:t>
            </a:r>
          </a:p>
          <a:p>
            <a:r>
              <a:rPr lang="cs-CZ" sz="2000" i="1" dirty="0" smtClean="0"/>
              <a:t>Zapojení pracovníků pouze formou </a:t>
            </a:r>
            <a:r>
              <a:rPr lang="cs-CZ" sz="2000" i="1" dirty="0"/>
              <a:t>DPP. 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17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021491"/>
            <a:ext cx="12192000" cy="1276865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/>
          <a:p>
            <a:r>
              <a:rPr lang="cs-CZ" sz="3000" b="1" dirty="0">
                <a:solidFill>
                  <a:srgbClr val="A50021"/>
                </a:solidFill>
              </a:rPr>
              <a:t>P</a:t>
            </a:r>
            <a:r>
              <a:rPr lang="cs-CZ" sz="3000" b="1" dirty="0" smtClean="0">
                <a:solidFill>
                  <a:srgbClr val="A50021"/>
                </a:solidFill>
              </a:rPr>
              <a:t>rojekt: Rozvoj a efektivní využívání dotačních nástrojů v souladu s legislativou a dotačními podmínkami</a:t>
            </a:r>
            <a:endParaRPr lang="cs-CZ" sz="3000" b="1" dirty="0">
              <a:solidFill>
                <a:srgbClr val="A5002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159508"/>
            <a:ext cx="9144000" cy="1747741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cs-CZ" sz="2200" b="1" dirty="0" smtClean="0"/>
              <a:t>Program: </a:t>
            </a:r>
            <a:r>
              <a:rPr lang="cs-CZ" sz="2200" dirty="0" smtClean="0"/>
              <a:t>Centralizovaný rozvojový program</a:t>
            </a:r>
          </a:p>
          <a:p>
            <a:pPr algn="l"/>
            <a:r>
              <a:rPr lang="cs-CZ" sz="2200" b="1" dirty="0" smtClean="0"/>
              <a:t>Tematické zaměření: </a:t>
            </a:r>
            <a:r>
              <a:rPr lang="cs-CZ" sz="2200" dirty="0" smtClean="0"/>
              <a:t>plnění požadavků stanovených obecně závaznými právními předpisy</a:t>
            </a:r>
          </a:p>
          <a:p>
            <a:pPr algn="l"/>
            <a:r>
              <a:rPr lang="cs-CZ" sz="2200" b="1" dirty="0" smtClean="0"/>
              <a:t>Rozpočet</a:t>
            </a:r>
            <a:r>
              <a:rPr lang="cs-CZ" sz="2200" dirty="0" smtClean="0"/>
              <a:t>: 99 000 Kč</a:t>
            </a:r>
            <a:endParaRPr lang="cs-CZ" sz="2200" dirty="0"/>
          </a:p>
          <a:p>
            <a:pPr algn="l"/>
            <a:r>
              <a:rPr lang="cs-CZ" sz="2200" b="1" dirty="0" smtClean="0"/>
              <a:t>Hlavní řešitel</a:t>
            </a:r>
            <a:r>
              <a:rPr lang="cs-CZ" sz="2200" dirty="0" smtClean="0"/>
              <a:t>: Ing. Jaromír Vrbka, MBA, PhD.</a:t>
            </a:r>
            <a:endParaRPr lang="cs-CZ" sz="2200" dirty="0"/>
          </a:p>
        </p:txBody>
      </p:sp>
      <p:sp>
        <p:nvSpPr>
          <p:cNvPr id="8" name="AutoShape 2" descr="VŠTE České Budějovice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885746" cy="388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4" descr="VŠTE České Budějovice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22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838200" y="34653"/>
            <a:ext cx="10515600" cy="1325563"/>
          </a:xfrm>
        </p:spPr>
        <p:txBody>
          <a:bodyPr>
            <a:normAutofit/>
          </a:bodyPr>
          <a:lstStyle/>
          <a:p>
            <a:r>
              <a:rPr lang="cs-CZ" sz="3000" b="1" dirty="0">
                <a:solidFill>
                  <a:srgbClr val="A50021"/>
                </a:solidFill>
              </a:rPr>
              <a:t>Cíle </a:t>
            </a:r>
            <a:r>
              <a:rPr lang="cs-CZ" sz="3000" b="1" dirty="0" smtClean="0">
                <a:solidFill>
                  <a:srgbClr val="A50021"/>
                </a:solidFill>
              </a:rPr>
              <a:t>projektu</a:t>
            </a:r>
            <a:endParaRPr lang="cs-CZ" sz="3000" b="1" dirty="0">
              <a:solidFill>
                <a:srgbClr val="A5002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200" y="1104577"/>
            <a:ext cx="10616293" cy="5089746"/>
          </a:xfrm>
        </p:spPr>
        <p:txBody>
          <a:bodyPr>
            <a:noAutofit/>
          </a:bodyPr>
          <a:lstStyle/>
          <a:p>
            <a:r>
              <a:rPr lang="cs-CZ" sz="2000" b="1" dirty="0" smtClean="0"/>
              <a:t>Snížení </a:t>
            </a:r>
            <a:r>
              <a:rPr lang="cs-CZ" sz="2000" b="1" dirty="0"/>
              <a:t>rizikových faktorů souvisejících s dotačními projekty. Rozvoj a posílení znalostí projektových pracovníků. </a:t>
            </a:r>
          </a:p>
          <a:p>
            <a:pPr lvl="1"/>
            <a:r>
              <a:rPr lang="cs-CZ" sz="1700" dirty="0"/>
              <a:t>Cíle bylo dosaženo zvýšením kompetencí pracovníků projektového oddělení VŠTE, a to účastí na školeních a odborných seminářích.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b="1" dirty="0" smtClean="0"/>
              <a:t>Zefektivnění </a:t>
            </a:r>
            <a:r>
              <a:rPr lang="cs-CZ" sz="2000" b="1" dirty="0"/>
              <a:t>využívání dotačních příležitostí. </a:t>
            </a:r>
            <a:endParaRPr lang="cs-CZ" sz="2000" b="1" dirty="0" smtClean="0"/>
          </a:p>
          <a:p>
            <a:pPr lvl="1"/>
            <a:r>
              <a:rPr lang="cs-CZ" sz="1700" dirty="0" smtClean="0"/>
              <a:t>Cíl </a:t>
            </a:r>
            <a:r>
              <a:rPr lang="cs-CZ" sz="1700" dirty="0"/>
              <a:t>byl splněn.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b="1" dirty="0" smtClean="0"/>
              <a:t>Sdílení </a:t>
            </a:r>
            <a:r>
              <a:rPr lang="cs-CZ" sz="2000" b="1" dirty="0"/>
              <a:t>informací napříč vysokou školou (od projektových pracovníků k vedení školy) a využívání výstupů projektů pro činnosti pracovních skupin (zejména pracovní skupina ČRK pro OP VVV a OP JAK) apod. </a:t>
            </a:r>
            <a:endParaRPr lang="cs-CZ" sz="2000" b="1" dirty="0" smtClean="0"/>
          </a:p>
          <a:p>
            <a:pPr lvl="1"/>
            <a:r>
              <a:rPr lang="cs-CZ" sz="1700" dirty="0" smtClean="0"/>
              <a:t>Cíle </a:t>
            </a:r>
            <a:r>
              <a:rPr lang="cs-CZ" sz="1700" dirty="0"/>
              <a:t>bylo dosaženo prostřednictvím realizace </a:t>
            </a:r>
            <a:r>
              <a:rPr lang="cs-CZ" sz="1700" dirty="0" smtClean="0"/>
              <a:t>interního semináře.</a:t>
            </a:r>
            <a:endParaRPr lang="cs-CZ" sz="1700" dirty="0"/>
          </a:p>
          <a:p>
            <a:pPr marL="0" indent="0">
              <a:buNone/>
            </a:pPr>
            <a:endParaRPr lang="cs-CZ" sz="2000" dirty="0"/>
          </a:p>
          <a:p>
            <a:r>
              <a:rPr lang="cs-CZ" sz="2000" b="1" dirty="0" smtClean="0"/>
              <a:t>Rozvoj </a:t>
            </a:r>
            <a:r>
              <a:rPr lang="cs-CZ" sz="2000" b="1" dirty="0"/>
              <a:t>spolupráce mezi jednotlivými školami a posílení vazeb mezi projektovými pracovníky. </a:t>
            </a:r>
            <a:endParaRPr lang="cs-CZ" sz="2000" b="1" dirty="0" smtClean="0"/>
          </a:p>
          <a:p>
            <a:pPr lvl="1"/>
            <a:r>
              <a:rPr lang="cs-CZ" sz="1700" dirty="0" smtClean="0"/>
              <a:t>Cíle </a:t>
            </a:r>
            <a:r>
              <a:rPr lang="cs-CZ" sz="1700" dirty="0"/>
              <a:t>bylo dosaženo - VŠTE se aktivně zapojila do realizace </a:t>
            </a:r>
            <a:r>
              <a:rPr lang="cs-CZ" sz="1700" dirty="0" smtClean="0"/>
              <a:t>projektu a spolupráce napříč VŠ.</a:t>
            </a:r>
            <a:endParaRPr lang="cs-CZ" sz="17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0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/>
          </a:bodyPr>
          <a:lstStyle/>
          <a:p>
            <a:r>
              <a:rPr lang="cs-CZ" sz="3000" b="1" dirty="0" smtClean="0">
                <a:solidFill>
                  <a:srgbClr val="A50021"/>
                </a:solidFill>
              </a:rPr>
              <a:t>Výstupy </a:t>
            </a:r>
            <a:r>
              <a:rPr lang="cs-CZ" sz="3000" b="1" dirty="0">
                <a:solidFill>
                  <a:srgbClr val="A50021"/>
                </a:solidFill>
              </a:rPr>
              <a:t>projektu</a:t>
            </a:r>
            <a:endParaRPr lang="cs-CZ" sz="30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1800" b="1" dirty="0" smtClean="0"/>
          </a:p>
          <a:p>
            <a:endParaRPr lang="cs-CZ" sz="1800" b="1" dirty="0"/>
          </a:p>
          <a:p>
            <a:endParaRPr lang="cs-CZ" sz="1800" b="1" dirty="0" smtClean="0"/>
          </a:p>
          <a:p>
            <a:endParaRPr lang="cs-CZ" sz="1800" b="1" dirty="0"/>
          </a:p>
          <a:p>
            <a:endParaRPr lang="cs-CZ" sz="1800" b="1" dirty="0" smtClean="0"/>
          </a:p>
          <a:p>
            <a:endParaRPr lang="cs-CZ" sz="1800" b="1" dirty="0"/>
          </a:p>
          <a:p>
            <a:endParaRPr lang="cs-CZ" sz="1800" b="1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370703" y="1276866"/>
            <a:ext cx="6038335" cy="4176584"/>
          </a:xfrm>
        </p:spPr>
        <p:txBody>
          <a:bodyPr/>
          <a:lstStyle/>
          <a:p>
            <a:r>
              <a:rPr lang="cs-CZ" sz="2000" b="1" dirty="0"/>
              <a:t>1. Tematická školení, odborné diskusní bloky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Účast na 7 školeních/odborných diskuzních blocích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5 školení realizováno on-line formou (důvodem </a:t>
            </a:r>
            <a:r>
              <a:rPr lang="cs-CZ" sz="2000" dirty="0" smtClean="0"/>
              <a:t>epidemická </a:t>
            </a:r>
            <a:r>
              <a:rPr lang="cs-CZ" sz="2000" dirty="0"/>
              <a:t>situace v ČR</a:t>
            </a:r>
            <a:r>
              <a:rPr lang="cs-CZ" sz="2000" dirty="0" smtClean="0"/>
              <a:t>)</a:t>
            </a:r>
          </a:p>
          <a:p>
            <a:endParaRPr lang="cs-CZ" sz="2000" dirty="0"/>
          </a:p>
          <a:p>
            <a:endParaRPr lang="cs-CZ" sz="2000" dirty="0" smtClean="0"/>
          </a:p>
          <a:p>
            <a:r>
              <a:rPr lang="cs-CZ" sz="2000" b="1" dirty="0"/>
              <a:t>2. Mapa dotačních příležitostí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VŠTE se aktivně zapojila do zpracování přehledu dotačních možností prostřednictvím sdílení vlastních zkušeností s realizaci projektů a různých dotačních titulů.</a:t>
            </a:r>
            <a:endParaRPr lang="cs-CZ" sz="2000" dirty="0"/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16" y="1276866"/>
            <a:ext cx="4775372" cy="318358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886832" y="4442111"/>
            <a:ext cx="5156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Odborné školení, které se konalo v Plzni 10. – 11. 9. 2020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130602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91826"/>
          </a:xfrm>
        </p:spPr>
        <p:txBody>
          <a:bodyPr>
            <a:normAutofit/>
          </a:bodyPr>
          <a:lstStyle/>
          <a:p>
            <a:r>
              <a:rPr lang="cs-CZ" sz="3000" b="1" dirty="0">
                <a:solidFill>
                  <a:srgbClr val="A50021"/>
                </a:solidFill>
              </a:rPr>
              <a:t>Výstupy projektu</a:t>
            </a:r>
            <a:endParaRPr lang="cs-CZ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3973" y="157342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/>
              <a:t>3. Interní semináře a školení</a:t>
            </a:r>
          </a:p>
          <a:p>
            <a:r>
              <a:rPr lang="cs-CZ" sz="2000" dirty="0"/>
              <a:t>Realizace interního semináře dne 17. 9. 2020 (téma: Problematika OP VVV)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4. Společný elektronický nástroj pro sdílení výstupů a výměnu dobré praxe</a:t>
            </a:r>
          </a:p>
          <a:p>
            <a:r>
              <a:rPr lang="cs-CZ" sz="2000" dirty="0" smtClean="0"/>
              <a:t>Po celou dobu realizace projektu bylo využíváno elektronického </a:t>
            </a:r>
            <a:r>
              <a:rPr lang="cs-CZ" sz="2000" dirty="0"/>
              <a:t>prostředí ke sdílení dokumentů, informací a </a:t>
            </a:r>
            <a:r>
              <a:rPr lang="cs-CZ" sz="2000" dirty="0" smtClean="0"/>
              <a:t>podkladů pro potřeby realizace projektů. Nově byl využíván i společný e-mail, který sloužil pro operativní komunikaci a konzultaci. Společný e-mail je využíván i po konci projektu.</a:t>
            </a:r>
          </a:p>
          <a:p>
            <a:endParaRPr lang="cs-CZ" sz="2000" dirty="0"/>
          </a:p>
          <a:p>
            <a:endParaRPr lang="cs-CZ" sz="2000" dirty="0" smtClean="0"/>
          </a:p>
          <a:p>
            <a:pPr marL="0" indent="0">
              <a:buNone/>
            </a:pPr>
            <a:r>
              <a:rPr lang="cs-CZ" sz="1600" b="1" dirty="0" smtClean="0">
                <a:solidFill>
                  <a:srgbClr val="A50021"/>
                </a:solidFill>
              </a:rPr>
              <a:t>Všechny výstupy projektu byly úspěšně naplněny.</a:t>
            </a:r>
            <a:endParaRPr lang="cs-CZ" sz="1600" b="1" dirty="0">
              <a:solidFill>
                <a:srgbClr val="A5002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26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68697" cy="666885"/>
          </a:xfrm>
        </p:spPr>
        <p:txBody>
          <a:bodyPr>
            <a:normAutofit/>
          </a:bodyPr>
          <a:lstStyle/>
          <a:p>
            <a:r>
              <a:rPr lang="cs-CZ" sz="3000" b="1" dirty="0">
                <a:solidFill>
                  <a:srgbClr val="A50021"/>
                </a:solidFill>
              </a:rPr>
              <a:t>Čerpání rozpočtu na projektu</a:t>
            </a:r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93244" y="1211143"/>
          <a:ext cx="6507892" cy="45571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5635">
                  <a:extLst>
                    <a:ext uri="{9D8B030D-6E8A-4147-A177-3AD203B41FA5}">
                      <a16:colId xmlns:a16="http://schemas.microsoft.com/office/drawing/2014/main" val="1834548286"/>
                    </a:ext>
                  </a:extLst>
                </a:gridCol>
                <a:gridCol w="1709796">
                  <a:extLst>
                    <a:ext uri="{9D8B030D-6E8A-4147-A177-3AD203B41FA5}">
                      <a16:colId xmlns:a16="http://schemas.microsoft.com/office/drawing/2014/main" val="2926792770"/>
                    </a:ext>
                  </a:extLst>
                </a:gridCol>
                <a:gridCol w="999487">
                  <a:extLst>
                    <a:ext uri="{9D8B030D-6E8A-4147-A177-3AD203B41FA5}">
                      <a16:colId xmlns:a16="http://schemas.microsoft.com/office/drawing/2014/main" val="960706281"/>
                    </a:ext>
                  </a:extLst>
                </a:gridCol>
                <a:gridCol w="1044407">
                  <a:extLst>
                    <a:ext uri="{9D8B030D-6E8A-4147-A177-3AD203B41FA5}">
                      <a16:colId xmlns:a16="http://schemas.microsoft.com/office/drawing/2014/main" val="2203365649"/>
                    </a:ext>
                  </a:extLst>
                </a:gridCol>
                <a:gridCol w="149854">
                  <a:extLst>
                    <a:ext uri="{9D8B030D-6E8A-4147-A177-3AD203B41FA5}">
                      <a16:colId xmlns:a16="http://schemas.microsoft.com/office/drawing/2014/main" val="2571288244"/>
                    </a:ext>
                  </a:extLst>
                </a:gridCol>
                <a:gridCol w="681180">
                  <a:extLst>
                    <a:ext uri="{9D8B030D-6E8A-4147-A177-3AD203B41FA5}">
                      <a16:colId xmlns:a16="http://schemas.microsoft.com/office/drawing/2014/main" val="2607488398"/>
                    </a:ext>
                  </a:extLst>
                </a:gridCol>
                <a:gridCol w="867533">
                  <a:extLst>
                    <a:ext uri="{9D8B030D-6E8A-4147-A177-3AD203B41FA5}">
                      <a16:colId xmlns:a16="http://schemas.microsoft.com/office/drawing/2014/main" val="3856517267"/>
                    </a:ext>
                  </a:extLst>
                </a:gridCol>
              </a:tblGrid>
              <a:tr h="61182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</a:rPr>
                        <a:t> 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>
                          <a:effectLst/>
                        </a:rPr>
                        <a:t> 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>
                          <a:effectLst/>
                        </a:rPr>
                        <a:t>Přidělená dotace na řešení projektu  (v tis. Kč)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dirty="0">
                          <a:effectLst/>
                        </a:rPr>
                        <a:t>Čerpání dotace (v tis. Kč)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>
                          <a:effectLst/>
                        </a:rPr>
                        <a:t>Rozdíl (v tis. Kč)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>
                          <a:effectLst/>
                        </a:rPr>
                        <a:t>Rozdíl (v %) z celkové přidělené dotace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93834995"/>
                  </a:ext>
                </a:extLst>
              </a:tr>
              <a:tr h="32120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1.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>
                          <a:effectLst/>
                        </a:rPr>
                        <a:t>Kapitálové finanční prostředky celkem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0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0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0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0,00%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87931650"/>
                  </a:ext>
                </a:extLst>
              </a:tr>
              <a:tr h="32120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2.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>
                          <a:effectLst/>
                        </a:rPr>
                        <a:t>Běžné finanční prostředky celkem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0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0,00%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41812623"/>
                  </a:ext>
                </a:extLst>
              </a:tr>
              <a:tr h="16060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 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u="none" strike="noStrike" dirty="0">
                          <a:effectLst/>
                        </a:rPr>
                        <a:t>Osobní náklady: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>
                          <a:effectLst/>
                        </a:rPr>
                        <a:t> 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>
                          <a:effectLst/>
                        </a:rPr>
                        <a:t> 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>
                          <a:effectLst/>
                        </a:rPr>
                        <a:t> 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>
                          <a:effectLst/>
                        </a:rPr>
                        <a:t> 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49007362"/>
                  </a:ext>
                </a:extLst>
              </a:tr>
              <a:tr h="32120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2.1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>
                          <a:effectLst/>
                        </a:rPr>
                        <a:t>Mzdy (včetně pohyblivých složek)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0,00%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96120411"/>
                  </a:ext>
                </a:extLst>
              </a:tr>
              <a:tr h="7165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2.2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>
                          <a:effectLst/>
                        </a:rPr>
                        <a:t>Ostatní osobní náklady (odměny z dohod o pracovní činnosti, dohod o provedení práce)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0,00%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402191"/>
                  </a:ext>
                </a:extLst>
              </a:tr>
              <a:tr h="6260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2.3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>
                          <a:effectLst/>
                        </a:rPr>
                        <a:t>Odvody pojistného na veřejné zdravotní pojištění a pojistného na sociální zabezpečení,</a:t>
                      </a:r>
                      <a:r>
                        <a:rPr lang="cs-CZ" sz="1050" u="none" strike="noStrike" baseline="0" dirty="0">
                          <a:effectLst/>
                        </a:rPr>
                        <a:t> SF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0,00%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8119289"/>
                  </a:ext>
                </a:extLst>
              </a:tr>
              <a:tr h="1606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>
                          <a:effectLst/>
                        </a:rPr>
                        <a:t> 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u="none" strike="noStrike" dirty="0">
                          <a:effectLst/>
                        </a:rPr>
                        <a:t>Ostatní: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>
                          <a:effectLst/>
                        </a:rPr>
                        <a:t> 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>
                          <a:effectLst/>
                        </a:rPr>
                        <a:t> 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>
                          <a:effectLst/>
                        </a:rPr>
                        <a:t> 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>
                          <a:effectLst/>
                        </a:rPr>
                        <a:t> 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93818985"/>
                  </a:ext>
                </a:extLst>
              </a:tr>
              <a:tr h="32120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2.4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>
                          <a:effectLst/>
                        </a:rPr>
                        <a:t>Materiální náklady (včetně drobného majetku)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5,05%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0613054"/>
                  </a:ext>
                </a:extLst>
              </a:tr>
              <a:tr h="1936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2.5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>
                          <a:effectLst/>
                        </a:rPr>
                        <a:t>Služby a náklady nevýrobní 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0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0,00%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60823031"/>
                  </a:ext>
                </a:extLst>
              </a:tr>
              <a:tr h="16060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2.6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>
                          <a:effectLst/>
                        </a:rPr>
                        <a:t>Cestovní náhrady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20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-5,05%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74188682"/>
                  </a:ext>
                </a:extLst>
              </a:tr>
              <a:tr h="16060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2.7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>
                          <a:effectLst/>
                        </a:rPr>
                        <a:t>Stipendia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0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0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0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0,00%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973074"/>
                  </a:ext>
                </a:extLst>
              </a:tr>
              <a:tr h="16060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 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026697"/>
                  </a:ext>
                </a:extLst>
              </a:tr>
              <a:tr h="32120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3.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>
                          <a:effectLst/>
                        </a:rPr>
                        <a:t>Celkem běžné a kapitálové finanční prostředky 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0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0,00%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8699888"/>
                  </a:ext>
                </a:extLst>
              </a:tr>
            </a:tbl>
          </a:graphicData>
        </a:graphic>
      </p:graphicFrame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7397781" y="1950878"/>
            <a:ext cx="4135458" cy="36314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000" dirty="0" smtClean="0"/>
          </a:p>
          <a:p>
            <a:r>
              <a:rPr lang="cs-CZ" sz="2000" i="1" dirty="0" smtClean="0"/>
              <a:t>Během </a:t>
            </a:r>
            <a:r>
              <a:rPr lang="cs-CZ" sz="2000" i="1" dirty="0"/>
              <a:t>řešení projektu došlo ke změně struktury čerpání </a:t>
            </a:r>
            <a:r>
              <a:rPr lang="cs-CZ" sz="2000" i="1" dirty="0" smtClean="0"/>
              <a:t>rozpočtu</a:t>
            </a:r>
          </a:p>
          <a:p>
            <a:r>
              <a:rPr lang="cs-CZ" sz="2000" i="1" dirty="0" smtClean="0"/>
              <a:t>Cestovní náhrady nebyly čerpány v plné výši z důvodu realizace většiny školení on-line formou</a:t>
            </a:r>
            <a:endParaRPr lang="cs-CZ" sz="2000" i="1" dirty="0"/>
          </a:p>
          <a:p>
            <a:r>
              <a:rPr lang="cs-CZ" sz="2000" i="1" dirty="0"/>
              <a:t>Změnu nebylo nutno hlásit </a:t>
            </a:r>
            <a:r>
              <a:rPr lang="cs-CZ" sz="2000" i="1" dirty="0" smtClean="0"/>
              <a:t>MŠMT</a:t>
            </a:r>
          </a:p>
          <a:p>
            <a:endParaRPr lang="cs-CZ" sz="1800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740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021491"/>
            <a:ext cx="12192000" cy="1276865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/>
          <a:p>
            <a:r>
              <a:rPr lang="cs-CZ" sz="3000" b="1" dirty="0">
                <a:solidFill>
                  <a:srgbClr val="A50021"/>
                </a:solidFill>
              </a:rPr>
              <a:t>P</a:t>
            </a:r>
            <a:r>
              <a:rPr lang="cs-CZ" sz="3000" b="1" dirty="0" smtClean="0">
                <a:solidFill>
                  <a:srgbClr val="A50021"/>
                </a:solidFill>
              </a:rPr>
              <a:t>rojekt: </a:t>
            </a:r>
            <a:r>
              <a:rPr lang="cs-CZ" sz="3000" b="1" dirty="0">
                <a:solidFill>
                  <a:srgbClr val="A50021"/>
                </a:solidFill>
              </a:rPr>
              <a:t>Vzájemná spolupráce VŠ při elektronizaci procesů a technickém rozvoji správních a studijních agend	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159509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cs-CZ" sz="2000" b="1" dirty="0" smtClean="0"/>
              <a:t>Program: </a:t>
            </a:r>
            <a:r>
              <a:rPr lang="cs-CZ" sz="2000" dirty="0" smtClean="0"/>
              <a:t>Centralizovaný rozvojový program</a:t>
            </a:r>
          </a:p>
          <a:p>
            <a:pPr algn="l"/>
            <a:r>
              <a:rPr lang="cs-CZ" sz="2000" b="1" dirty="0" smtClean="0"/>
              <a:t>Tematické zaměření: </a:t>
            </a:r>
            <a:r>
              <a:rPr lang="cs-CZ" sz="2000" dirty="0" smtClean="0"/>
              <a:t>elektronizace správní agendy</a:t>
            </a:r>
          </a:p>
          <a:p>
            <a:pPr algn="l"/>
            <a:r>
              <a:rPr lang="cs-CZ" sz="2000" b="1" dirty="0" smtClean="0"/>
              <a:t>Rozpočet: </a:t>
            </a:r>
            <a:r>
              <a:rPr lang="cs-CZ" sz="2000" dirty="0" smtClean="0"/>
              <a:t>260 000 Kč</a:t>
            </a:r>
            <a:endParaRPr lang="cs-CZ" sz="2000" dirty="0"/>
          </a:p>
          <a:p>
            <a:pPr algn="l"/>
            <a:r>
              <a:rPr lang="cs-CZ" sz="2000" b="1" dirty="0" smtClean="0"/>
              <a:t>Hlavní řešitel: </a:t>
            </a:r>
            <a:r>
              <a:rPr lang="cs-CZ" sz="2000" dirty="0" smtClean="0"/>
              <a:t>Ing. Lukáš Polanecký</a:t>
            </a:r>
            <a:endParaRPr lang="cs-CZ" sz="2000" dirty="0"/>
          </a:p>
        </p:txBody>
      </p:sp>
      <p:sp>
        <p:nvSpPr>
          <p:cNvPr id="8" name="AutoShape 2" descr="VŠTE České Budějovice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885746" cy="388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4" descr="VŠTE České Budějovice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71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>
                <a:solidFill>
                  <a:srgbClr val="A50021"/>
                </a:solidFill>
              </a:rPr>
              <a:t>Cíle a výstupy projektu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199" y="1396180"/>
            <a:ext cx="10515601" cy="476864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AutoNum type="arabicPeriod"/>
            </a:pPr>
            <a:r>
              <a:rPr lang="cs-CZ" sz="2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</a:t>
            </a:r>
            <a:r>
              <a:rPr lang="cs-CZ" sz="2200" b="1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polupráce </a:t>
            </a:r>
            <a:r>
              <a:rPr lang="cs-CZ" sz="2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veřejných vysokých škol na technické implementaci nových řešení v oblasti studijní agendy škol. </a:t>
            </a:r>
            <a:endParaRPr lang="cs-CZ" sz="2200" b="1" i="0" u="none" strike="noStrike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1"/>
            <a:r>
              <a:rPr lang="cs-CZ" sz="1800" dirty="0"/>
              <a:t>Cíl byl splněn. V rámci elektronického doručování do elektronického přijímacího řízení bylo implementováno doručování elektronických zápisových lístků všem uchazečům, školení BOZP, pozvánek na zápis do studia a souhlasu s poskytnutím osobních údajů - GDPR. Tyto dokumenty jsou doručovány uchazečům prostřednictvím IS - elektronické přihlášky tak, aby byla ověřena identifikace příslušné osoby a materiály nebyly směřovány někomu jinému</a:t>
            </a:r>
            <a:r>
              <a:rPr lang="cs-CZ" sz="1800" dirty="0" smtClean="0"/>
              <a:t>.</a:t>
            </a:r>
            <a:endParaRPr lang="cs-CZ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200" b="1" dirty="0"/>
              <a:t>2. Implementace elektronického doručování v souladu s nařízením </a:t>
            </a:r>
            <a:r>
              <a:rPr lang="cs-CZ" sz="2200" b="1" dirty="0" err="1"/>
              <a:t>eIDAS</a:t>
            </a:r>
            <a:r>
              <a:rPr lang="cs-CZ" sz="2200" b="1" dirty="0"/>
              <a:t> do elektronického přijímacího </a:t>
            </a:r>
            <a:r>
              <a:rPr lang="cs-CZ" sz="2200" b="1" dirty="0" smtClean="0"/>
              <a:t>řízení. </a:t>
            </a:r>
          </a:p>
          <a:p>
            <a:pPr lvl="1"/>
            <a:r>
              <a:rPr lang="cs-CZ" sz="1800" dirty="0"/>
              <a:t>Výstup byl splněn. V návaznosti na tento výstup proběhly dva semináře, které byly vzhledem k nastávající epidemické situaci v ČR pořádané on-line formou. Na on-line seminářích probíhala výměna zkušeností v oblasti elektronizace studijních agend s účastněnými školami</a:t>
            </a:r>
            <a:r>
              <a:rPr lang="cs-CZ" sz="1800" dirty="0" smtClean="0"/>
              <a:t>.</a:t>
            </a:r>
          </a:p>
          <a:p>
            <a:pPr lvl="1"/>
            <a:endParaRPr lang="cs-CZ" sz="1800" dirty="0"/>
          </a:p>
          <a:p>
            <a:pPr marL="0" indent="0">
              <a:buNone/>
            </a:pPr>
            <a:r>
              <a:rPr lang="cs-CZ" sz="2200" b="1" dirty="0"/>
              <a:t>3. Výměna zkušeností se zapojenými školami a konzultace s dodavatelem studijní agendy o elektronizaci dokladů ve studijním informačním systému. </a:t>
            </a:r>
            <a:endParaRPr lang="cs-CZ" sz="2200" b="1" dirty="0" smtClean="0"/>
          </a:p>
          <a:p>
            <a:pPr lvl="1"/>
            <a:r>
              <a:rPr lang="cs-CZ" sz="1800" dirty="0"/>
              <a:t>Výstup byl splněn. V rámci implementace elektronických podpisů ze strany MU jsme elektronicky podepisovali a doručovali studentům jejich kladně vyřízené žádosti, např. žádost o uznání předmětu, žádost o přerušení studia, žádost o sociální a prospěchové stipendium, individuální studijní plán.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816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ctrTitle"/>
          </p:nvPr>
        </p:nvSpPr>
        <p:spPr>
          <a:xfrm>
            <a:off x="0" y="467715"/>
            <a:ext cx="12192000" cy="3854245"/>
          </a:xfrm>
          <a:blipFill dpi="0" rotWithShape="1">
            <a:blip r:embed="rId2">
              <a:alphaModFix amt="73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cs-CZ" sz="4500" dirty="0" smtClean="0">
                <a:latin typeface="+mn-lt"/>
              </a:rPr>
              <a:t/>
            </a:r>
            <a:br>
              <a:rPr lang="cs-CZ" sz="4500" dirty="0" smtClean="0">
                <a:latin typeface="+mn-lt"/>
              </a:rPr>
            </a:br>
            <a:r>
              <a:rPr lang="cs-CZ" sz="4500" dirty="0" smtClean="0">
                <a:latin typeface="+mn-lt"/>
              </a:rPr>
              <a:t/>
            </a:r>
            <a:br>
              <a:rPr lang="cs-CZ" sz="4500" dirty="0" smtClean="0">
                <a:latin typeface="+mn-lt"/>
              </a:rPr>
            </a:br>
            <a:r>
              <a:rPr lang="cs-CZ" sz="4500" dirty="0" smtClean="0">
                <a:latin typeface="+mn-lt"/>
              </a:rPr>
              <a:t>Centralizovaný rozvojový program</a:t>
            </a:r>
            <a:endParaRPr lang="cs-CZ" sz="4500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86348" y="4418116"/>
            <a:ext cx="9114504" cy="1382833"/>
          </a:xfrm>
        </p:spPr>
        <p:txBody>
          <a:bodyPr>
            <a:normAutofit/>
          </a:bodyPr>
          <a:lstStyle/>
          <a:p>
            <a:r>
              <a:rPr lang="cs-CZ" b="1" dirty="0" smtClean="0"/>
              <a:t>Projekty </a:t>
            </a:r>
            <a:r>
              <a:rPr lang="cs-CZ" b="1" dirty="0" smtClean="0"/>
              <a:t>CRP realizované </a:t>
            </a:r>
            <a:r>
              <a:rPr lang="cs-CZ" b="1" dirty="0" smtClean="0"/>
              <a:t>na VŠTE v roce 2020</a:t>
            </a:r>
            <a:endParaRPr lang="cs-CZ" b="1" dirty="0"/>
          </a:p>
        </p:txBody>
      </p:sp>
      <p:sp>
        <p:nvSpPr>
          <p:cNvPr id="8" name="AutoShape 2" descr="VŠTE České Budějovice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885746" cy="388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4" descr="VŠTE České Budějovice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1"/>
          </p:nvPr>
        </p:nvSpPr>
        <p:spPr>
          <a:xfrm>
            <a:off x="460375" y="5975796"/>
            <a:ext cx="10594803" cy="836084"/>
          </a:xfrm>
        </p:spPr>
        <p:txBody>
          <a:bodyPr/>
          <a:lstStyle/>
          <a:p>
            <a:pPr algn="l"/>
            <a:r>
              <a:rPr lang="cs-CZ" dirty="0" smtClean="0"/>
              <a:t>		Vysoká škola technická a ekonomická v Českých Budějovicích									</a:t>
            </a:r>
            <a:endParaRPr lang="cs-CZ" dirty="0"/>
          </a:p>
        </p:txBody>
      </p:sp>
      <p:pic>
        <p:nvPicPr>
          <p:cNvPr id="10" name="Picture 2" descr="http://www.ssvs.cz/seminar/image/VS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034" y="5975796"/>
            <a:ext cx="827314" cy="836084"/>
          </a:xfrm>
          <a:prstGeom prst="rect">
            <a:avLst/>
          </a:prstGeom>
          <a:noFill/>
        </p:spPr>
      </p:pic>
      <p:pic>
        <p:nvPicPr>
          <p:cNvPr id="11" name="Picture 2" descr="MSMT_150_pro_web.jpg, MŠMT Č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426" y="6069966"/>
            <a:ext cx="1320081" cy="74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67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521111" y="363794"/>
            <a:ext cx="10933382" cy="58993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000" b="1" dirty="0"/>
              <a:t>4. Implementace správy mobilit v rámci Erasmus+ a zahájení technické přípravy napojení na projekt Erasmus </a:t>
            </a:r>
            <a:r>
              <a:rPr lang="cs-CZ" sz="2000" b="1" dirty="0" err="1"/>
              <a:t>without</a:t>
            </a:r>
            <a:r>
              <a:rPr lang="cs-CZ" sz="2000" b="1" dirty="0"/>
              <a:t> </a:t>
            </a:r>
            <a:r>
              <a:rPr lang="cs-CZ" sz="2000" b="1" dirty="0" err="1"/>
              <a:t>papers</a:t>
            </a:r>
            <a:r>
              <a:rPr lang="cs-CZ" sz="2000" b="1" dirty="0"/>
              <a:t>. </a:t>
            </a:r>
            <a:endParaRPr lang="cs-CZ" sz="2000" b="1" dirty="0" smtClean="0"/>
          </a:p>
          <a:p>
            <a:pPr lvl="1"/>
            <a:r>
              <a:rPr lang="cs-CZ" sz="1900" dirty="0" smtClean="0"/>
              <a:t>Výstup </a:t>
            </a:r>
            <a:r>
              <a:rPr lang="cs-CZ" sz="1900" dirty="0"/>
              <a:t>byl splněn. V rámci implementace správy mobilit došlo k vytvoření elektronické databáze, kam jsou vkládány všechny smlouvy studentů v rámci Erasmus+. Přes databázi také probíhá komunikace se studenty ohledně zajištění potvrzení a studijních materiálů.</a:t>
            </a:r>
            <a:endParaRPr lang="cs-CZ" sz="1900" dirty="0" smtClean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000" b="1" dirty="0" smtClean="0"/>
              <a:t>5</a:t>
            </a:r>
            <a:r>
              <a:rPr lang="cs-CZ" sz="2000" b="1" dirty="0"/>
              <a:t>. Rozvoj elektronizace v oblasti poskytování informací uchazečům a studentům prostřednictvím informačního systému s cílem nahradit papírové předávání informací. </a:t>
            </a:r>
            <a:endParaRPr lang="cs-CZ" sz="2000" b="1" dirty="0" smtClean="0"/>
          </a:p>
          <a:p>
            <a:pPr lvl="1"/>
            <a:r>
              <a:rPr lang="cs-CZ" sz="1900" dirty="0" smtClean="0"/>
              <a:t>Výstup byl splněn. Elektronizace v oblasti poskytování informací uchazečům probíhala prostřednictvím e-přihlášky, </a:t>
            </a:r>
            <a:br>
              <a:rPr lang="cs-CZ" sz="1900" dirty="0" smtClean="0"/>
            </a:br>
            <a:r>
              <a:rPr lang="cs-CZ" sz="1900" dirty="0" smtClean="0"/>
              <a:t>kdy elektronickou formou docházelo k pozvání na zápisy do studia, byly předány informace o doložení potřebných dokumentů k zápisu apod.</a:t>
            </a:r>
          </a:p>
          <a:p>
            <a:pPr lvl="1"/>
            <a:endParaRPr lang="cs-CZ" sz="1700" dirty="0"/>
          </a:p>
          <a:p>
            <a:pPr marL="0" indent="0">
              <a:buNone/>
            </a:pPr>
            <a:r>
              <a:rPr lang="cs-CZ" sz="2000" b="1" dirty="0"/>
              <a:t>6. Elektronizace agendy praxí souvisejících se studiem včetně rozvoje procesů spolupráce s </a:t>
            </a:r>
            <a:r>
              <a:rPr lang="cs-CZ" sz="2000" b="1" dirty="0" smtClean="0"/>
              <a:t>praxí.</a:t>
            </a:r>
          </a:p>
          <a:p>
            <a:pPr lvl="1"/>
            <a:r>
              <a:rPr lang="cs-CZ" sz="1900" dirty="0" smtClean="0"/>
              <a:t>Výstup </a:t>
            </a:r>
            <a:r>
              <a:rPr lang="cs-CZ" sz="1900" dirty="0"/>
              <a:t>byl splněn</a:t>
            </a:r>
            <a:r>
              <a:rPr lang="cs-CZ" sz="1900" dirty="0" smtClean="0"/>
              <a:t>. V návaznosti na tento cíl byla vytvořena elektronická databáze partnerských firem, ke kterým </a:t>
            </a:r>
            <a:br>
              <a:rPr lang="cs-CZ" sz="1900" dirty="0" smtClean="0"/>
            </a:br>
            <a:r>
              <a:rPr lang="cs-CZ" sz="1900" dirty="0" smtClean="0"/>
              <a:t>se studenti hlásí pro vykonání Odborné praxe. V rámci této agendy došlo na přechod a náhradu papírových formulářů za elektronické. </a:t>
            </a:r>
            <a:endParaRPr lang="cs-CZ" sz="19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2000" b="1" dirty="0"/>
              <a:t>7. Účast na společných seminářích a zapojení se do konzultací k jednotlivým výstupům a vzorovým řešením škol. </a:t>
            </a:r>
            <a:endParaRPr lang="cs-CZ" sz="2000" b="1" dirty="0" smtClean="0"/>
          </a:p>
          <a:p>
            <a:pPr lvl="1"/>
            <a:r>
              <a:rPr lang="cs-CZ" sz="1900" dirty="0" smtClean="0"/>
              <a:t>Výstup </a:t>
            </a:r>
            <a:r>
              <a:rPr lang="cs-CZ" sz="1900" dirty="0"/>
              <a:t>byl splněn</a:t>
            </a:r>
            <a:r>
              <a:rPr lang="cs-CZ" sz="1900" dirty="0" smtClean="0"/>
              <a:t>. VŠTE se zúčastnila všech realizovaných setkání/konzultací, které byly pořádány online.</a:t>
            </a:r>
            <a:endParaRPr lang="cs-CZ" sz="19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2000" b="1" dirty="0"/>
              <a:t>8. Zmapování a analýza potřeb týkající se jednotlivých výstupů a vzorových řešení škol. </a:t>
            </a:r>
            <a:endParaRPr lang="cs-CZ" sz="2000" b="1" dirty="0" smtClean="0"/>
          </a:p>
          <a:p>
            <a:pPr lvl="1"/>
            <a:r>
              <a:rPr lang="cs-CZ" sz="1900" dirty="0" smtClean="0"/>
              <a:t>Výstup </a:t>
            </a:r>
            <a:r>
              <a:rPr lang="cs-CZ" sz="1900" dirty="0"/>
              <a:t>byl splněn</a:t>
            </a:r>
            <a:r>
              <a:rPr lang="cs-CZ" sz="1900" dirty="0" smtClean="0"/>
              <a:t>. Byla provedena analýza potřeb na jejímž základě došlo např. k zavedení el. doručování žádostí podaných studenty do úřadovny, generování čísel jednacích apod.</a:t>
            </a:r>
          </a:p>
          <a:p>
            <a:pPr lvl="1"/>
            <a:endParaRPr lang="cs-CZ" sz="1900" dirty="0"/>
          </a:p>
          <a:p>
            <a:pPr marL="0" indent="0">
              <a:buNone/>
            </a:pPr>
            <a:r>
              <a:rPr lang="cs-CZ" sz="1800" b="1" dirty="0" smtClean="0">
                <a:solidFill>
                  <a:srgbClr val="A50021"/>
                </a:solidFill>
              </a:rPr>
              <a:t>Všechny realizované výstupy byly úspěšně splněny.</a:t>
            </a:r>
            <a:endParaRPr lang="cs-CZ" sz="1800" b="1" dirty="0">
              <a:solidFill>
                <a:srgbClr val="A50021"/>
              </a:solidFill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199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68697" cy="666885"/>
          </a:xfrm>
        </p:spPr>
        <p:txBody>
          <a:bodyPr>
            <a:normAutofit/>
          </a:bodyPr>
          <a:lstStyle/>
          <a:p>
            <a:r>
              <a:rPr lang="cs-CZ" sz="3000" b="1" dirty="0">
                <a:solidFill>
                  <a:srgbClr val="A50021"/>
                </a:solidFill>
              </a:rPr>
              <a:t>Čerpání rozpočtu na projektu</a:t>
            </a:r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93244" y="1211143"/>
          <a:ext cx="6507892" cy="45571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5635">
                  <a:extLst>
                    <a:ext uri="{9D8B030D-6E8A-4147-A177-3AD203B41FA5}">
                      <a16:colId xmlns:a16="http://schemas.microsoft.com/office/drawing/2014/main" val="1834548286"/>
                    </a:ext>
                  </a:extLst>
                </a:gridCol>
                <a:gridCol w="1709796">
                  <a:extLst>
                    <a:ext uri="{9D8B030D-6E8A-4147-A177-3AD203B41FA5}">
                      <a16:colId xmlns:a16="http://schemas.microsoft.com/office/drawing/2014/main" val="2926792770"/>
                    </a:ext>
                  </a:extLst>
                </a:gridCol>
                <a:gridCol w="999487">
                  <a:extLst>
                    <a:ext uri="{9D8B030D-6E8A-4147-A177-3AD203B41FA5}">
                      <a16:colId xmlns:a16="http://schemas.microsoft.com/office/drawing/2014/main" val="960706281"/>
                    </a:ext>
                  </a:extLst>
                </a:gridCol>
                <a:gridCol w="1044407">
                  <a:extLst>
                    <a:ext uri="{9D8B030D-6E8A-4147-A177-3AD203B41FA5}">
                      <a16:colId xmlns:a16="http://schemas.microsoft.com/office/drawing/2014/main" val="2203365649"/>
                    </a:ext>
                  </a:extLst>
                </a:gridCol>
                <a:gridCol w="149854">
                  <a:extLst>
                    <a:ext uri="{9D8B030D-6E8A-4147-A177-3AD203B41FA5}">
                      <a16:colId xmlns:a16="http://schemas.microsoft.com/office/drawing/2014/main" val="2571288244"/>
                    </a:ext>
                  </a:extLst>
                </a:gridCol>
                <a:gridCol w="681180">
                  <a:extLst>
                    <a:ext uri="{9D8B030D-6E8A-4147-A177-3AD203B41FA5}">
                      <a16:colId xmlns:a16="http://schemas.microsoft.com/office/drawing/2014/main" val="2607488398"/>
                    </a:ext>
                  </a:extLst>
                </a:gridCol>
                <a:gridCol w="867533">
                  <a:extLst>
                    <a:ext uri="{9D8B030D-6E8A-4147-A177-3AD203B41FA5}">
                      <a16:colId xmlns:a16="http://schemas.microsoft.com/office/drawing/2014/main" val="3856517267"/>
                    </a:ext>
                  </a:extLst>
                </a:gridCol>
              </a:tblGrid>
              <a:tr h="61182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</a:rPr>
                        <a:t> 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>
                          <a:effectLst/>
                        </a:rPr>
                        <a:t> 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>
                          <a:effectLst/>
                        </a:rPr>
                        <a:t>Přidělená dotace na řešení projektu  (v tis. Kč)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dirty="0">
                          <a:effectLst/>
                        </a:rPr>
                        <a:t>Čerpání dotace (v tis. Kč)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>
                          <a:effectLst/>
                        </a:rPr>
                        <a:t>Rozdíl (v tis. Kč)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>
                          <a:effectLst/>
                        </a:rPr>
                        <a:t>Rozdíl (v %) z celkové přidělené dotace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93834995"/>
                  </a:ext>
                </a:extLst>
              </a:tr>
              <a:tr h="32120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1.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>
                          <a:effectLst/>
                        </a:rPr>
                        <a:t>Kapitálové finanční prostředky celkem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0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0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0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0,00%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87931650"/>
                  </a:ext>
                </a:extLst>
              </a:tr>
              <a:tr h="32120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2.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>
                          <a:effectLst/>
                        </a:rPr>
                        <a:t>Běžné finanční prostředky celkem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260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0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0,00%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41812623"/>
                  </a:ext>
                </a:extLst>
              </a:tr>
              <a:tr h="16060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 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u="none" strike="noStrike" dirty="0">
                          <a:effectLst/>
                        </a:rPr>
                        <a:t>Osobní náklady: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>
                          <a:effectLst/>
                        </a:rPr>
                        <a:t> 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>
                          <a:effectLst/>
                        </a:rPr>
                        <a:t> 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>
                          <a:effectLst/>
                        </a:rPr>
                        <a:t> 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>
                          <a:effectLst/>
                        </a:rPr>
                        <a:t> 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49007362"/>
                  </a:ext>
                </a:extLst>
              </a:tr>
              <a:tr h="32120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2.1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>
                          <a:effectLst/>
                        </a:rPr>
                        <a:t>Mzdy (včetně pohyblivých složek)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0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0,00%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96120411"/>
                  </a:ext>
                </a:extLst>
              </a:tr>
              <a:tr h="7165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2.2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>
                          <a:effectLst/>
                        </a:rPr>
                        <a:t>Ostatní osobní náklady (odměny z dohod o pracovní činnosti, dohod o provedení práce)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230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230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0,00%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402191"/>
                  </a:ext>
                </a:extLst>
              </a:tr>
              <a:tr h="6260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2.3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>
                          <a:effectLst/>
                        </a:rPr>
                        <a:t>Odvody pojistného na veřejné zdravotní pojištění a pojistného na sociální zabezpečení,</a:t>
                      </a:r>
                      <a:r>
                        <a:rPr lang="cs-CZ" sz="1050" u="none" strike="noStrike" baseline="0" dirty="0">
                          <a:effectLst/>
                        </a:rPr>
                        <a:t> SF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0,00%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8119289"/>
                  </a:ext>
                </a:extLst>
              </a:tr>
              <a:tr h="1606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>
                          <a:effectLst/>
                        </a:rPr>
                        <a:t> 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u="none" strike="noStrike" dirty="0">
                          <a:effectLst/>
                        </a:rPr>
                        <a:t>Ostatní: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>
                          <a:effectLst/>
                        </a:rPr>
                        <a:t> 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>
                          <a:effectLst/>
                        </a:rPr>
                        <a:t> 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>
                          <a:effectLst/>
                        </a:rPr>
                        <a:t> 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>
                          <a:effectLst/>
                        </a:rPr>
                        <a:t> 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93818985"/>
                  </a:ext>
                </a:extLst>
              </a:tr>
              <a:tr h="32120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2.4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>
                          <a:effectLst/>
                        </a:rPr>
                        <a:t>Materiální náklady (včetně drobného majetku)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0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0,00%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0613054"/>
                  </a:ext>
                </a:extLst>
              </a:tr>
              <a:tr h="1936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2.5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>
                          <a:effectLst/>
                        </a:rPr>
                        <a:t>Služby a náklady nevýrobní 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0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0,00%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60823031"/>
                  </a:ext>
                </a:extLst>
              </a:tr>
              <a:tr h="16060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2.6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>
                          <a:effectLst/>
                        </a:rPr>
                        <a:t>Cestovní náhrady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0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0,00%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74188682"/>
                  </a:ext>
                </a:extLst>
              </a:tr>
              <a:tr h="16060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2.7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>
                          <a:effectLst/>
                        </a:rPr>
                        <a:t>Stipendia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0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0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0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0,00%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973074"/>
                  </a:ext>
                </a:extLst>
              </a:tr>
              <a:tr h="16060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 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026697"/>
                  </a:ext>
                </a:extLst>
              </a:tr>
              <a:tr h="32120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3.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>
                          <a:effectLst/>
                        </a:rPr>
                        <a:t>Celkem běžné a kapitálové finanční prostředky 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0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0,00%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8699888"/>
                  </a:ext>
                </a:extLst>
              </a:tr>
            </a:tbl>
          </a:graphicData>
        </a:graphic>
      </p:graphicFrame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7305368" y="1211143"/>
            <a:ext cx="47391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Osobní náklady: </a:t>
            </a:r>
            <a:r>
              <a:rPr lang="cs-CZ" sz="2000" dirty="0" smtClean="0"/>
              <a:t>výdaje za osobní náklady (DPP) členů realizačního týmu</a:t>
            </a:r>
          </a:p>
          <a:p>
            <a:endParaRPr lang="cs-CZ" sz="2000" dirty="0"/>
          </a:p>
          <a:p>
            <a:r>
              <a:rPr lang="cs-CZ" sz="2000" b="1" dirty="0" smtClean="0"/>
              <a:t>Materiální náklady: </a:t>
            </a:r>
            <a:r>
              <a:rPr lang="cs-CZ" sz="2000" dirty="0" smtClean="0"/>
              <a:t>pořízení IT vybavení pro členy týmu</a:t>
            </a:r>
          </a:p>
          <a:p>
            <a:endParaRPr lang="cs-CZ" sz="2000" dirty="0"/>
          </a:p>
          <a:p>
            <a:r>
              <a:rPr lang="cs-CZ" sz="2000" b="1" dirty="0" smtClean="0"/>
              <a:t>Cestovní náhrady: </a:t>
            </a:r>
            <a:r>
              <a:rPr lang="cs-CZ" sz="2000" dirty="0" smtClean="0"/>
              <a:t>výdaje za cestovné řešitelského týmu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565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68697" cy="666885"/>
          </a:xfrm>
        </p:spPr>
        <p:txBody>
          <a:bodyPr>
            <a:normAutofit/>
          </a:bodyPr>
          <a:lstStyle/>
          <a:p>
            <a:r>
              <a:rPr lang="cs-CZ" sz="3000" b="1" dirty="0" smtClean="0">
                <a:solidFill>
                  <a:srgbClr val="A50021"/>
                </a:solidFill>
              </a:rPr>
              <a:t>Závěr</a:t>
            </a:r>
            <a:endParaRPr lang="cs-CZ" sz="3000" b="1" dirty="0">
              <a:solidFill>
                <a:srgbClr val="A5002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920416" cy="435133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Všechny výstupy v realizovaných CRP projektech byly splněny.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Všechny přidělené prostředky byly vyčerpány v souladu s vyhlášením CRP 2020.</a:t>
            </a:r>
            <a:endParaRPr lang="cs-CZ" sz="20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3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ctrTitle"/>
          </p:nvPr>
        </p:nvSpPr>
        <p:spPr>
          <a:xfrm>
            <a:off x="0" y="467715"/>
            <a:ext cx="12192000" cy="3854245"/>
          </a:xfrm>
          <a:blipFill dpi="0" rotWithShape="1">
            <a:blip r:embed="rId2">
              <a:alphaModFix amt="73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cs-CZ" sz="4500" dirty="0" smtClean="0">
                <a:latin typeface="+mn-lt"/>
              </a:rPr>
              <a:t/>
            </a:r>
            <a:br>
              <a:rPr lang="cs-CZ" sz="4500" dirty="0" smtClean="0">
                <a:latin typeface="+mn-lt"/>
              </a:rPr>
            </a:br>
            <a:r>
              <a:rPr lang="cs-CZ" sz="4500" dirty="0" smtClean="0">
                <a:latin typeface="+mn-lt"/>
              </a:rPr>
              <a:t>Institucionální program</a:t>
            </a:r>
            <a:endParaRPr lang="cs-CZ" sz="4500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86348" y="4418116"/>
            <a:ext cx="9114504" cy="1382833"/>
          </a:xfrm>
        </p:spPr>
        <p:txBody>
          <a:bodyPr>
            <a:normAutofit/>
          </a:bodyPr>
          <a:lstStyle/>
          <a:p>
            <a:pPr lvl="0"/>
            <a:r>
              <a:rPr lang="cs-CZ" b="1" dirty="0"/>
              <a:t>I</a:t>
            </a:r>
            <a:r>
              <a:rPr lang="cs-CZ" b="1" dirty="0" smtClean="0"/>
              <a:t>nstitucionálního plán </a:t>
            </a:r>
            <a:r>
              <a:rPr lang="cs-CZ" b="1" dirty="0"/>
              <a:t>Vysoké školy technické a ekonomické v Českých Budějovicích v letech 2019 – 2020</a:t>
            </a:r>
          </a:p>
          <a:p>
            <a:r>
              <a:rPr lang="cs-CZ" dirty="0"/>
              <a:t> </a:t>
            </a:r>
          </a:p>
        </p:txBody>
      </p:sp>
      <p:sp>
        <p:nvSpPr>
          <p:cNvPr id="8" name="AutoShape 2" descr="VŠTE České Budějovice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885746" cy="388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4" descr="VŠTE České Budějovice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1"/>
          </p:nvPr>
        </p:nvSpPr>
        <p:spPr>
          <a:xfrm>
            <a:off x="460375" y="5975796"/>
            <a:ext cx="10594803" cy="836084"/>
          </a:xfrm>
        </p:spPr>
        <p:txBody>
          <a:bodyPr/>
          <a:lstStyle/>
          <a:p>
            <a:pPr algn="l"/>
            <a:r>
              <a:rPr lang="cs-CZ" dirty="0" smtClean="0"/>
              <a:t>		Vysoká škola technická a ekonomická v Českých Budějovicích									</a:t>
            </a:r>
            <a:endParaRPr lang="cs-CZ" dirty="0"/>
          </a:p>
        </p:txBody>
      </p:sp>
      <p:pic>
        <p:nvPicPr>
          <p:cNvPr id="10" name="Picture 2" descr="http://www.ssvs.cz/seminar/image/VS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034" y="5975796"/>
            <a:ext cx="827314" cy="836084"/>
          </a:xfrm>
          <a:prstGeom prst="rect">
            <a:avLst/>
          </a:prstGeom>
          <a:noFill/>
        </p:spPr>
      </p:pic>
      <p:pic>
        <p:nvPicPr>
          <p:cNvPr id="11" name="Picture 2" descr="MSMT_150_pro_web.jpg, MŠMT Č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426" y="6069966"/>
            <a:ext cx="1320081" cy="74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17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>
                <a:solidFill>
                  <a:srgbClr val="A50021"/>
                </a:solidFill>
              </a:rPr>
              <a:t>Institucionální plán VŠTE</a:t>
            </a:r>
            <a:endParaRPr lang="cs-CZ" sz="3000" b="1" dirty="0">
              <a:solidFill>
                <a:srgbClr val="A5002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8984" y="1690688"/>
            <a:ext cx="5552302" cy="38533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200" b="1" dirty="0" smtClean="0"/>
              <a:t>Hlavní řešitel:  </a:t>
            </a:r>
            <a:r>
              <a:rPr lang="cs-CZ" sz="2200" dirty="0" smtClean="0"/>
              <a:t>Ing. Jaromír Vrbka, MBA, PhD.</a:t>
            </a:r>
          </a:p>
          <a:p>
            <a:pPr marL="0" indent="0">
              <a:buNone/>
            </a:pPr>
            <a:endParaRPr lang="cs-CZ" sz="2200" dirty="0" smtClean="0"/>
          </a:p>
          <a:p>
            <a:pPr marL="0" indent="0">
              <a:buNone/>
            </a:pPr>
            <a:r>
              <a:rPr lang="cs-CZ" sz="2200" dirty="0" smtClean="0"/>
              <a:t>VŠTE </a:t>
            </a:r>
            <a:r>
              <a:rPr lang="cs-CZ" sz="2200" dirty="0"/>
              <a:t>se v průběhu realizace IP zabývala těmito oblastmi:</a:t>
            </a:r>
          </a:p>
          <a:p>
            <a:pPr lvl="1"/>
            <a:r>
              <a:rPr lang="cs-CZ" sz="1800" dirty="0"/>
              <a:t>M</a:t>
            </a:r>
            <a:r>
              <a:rPr lang="cs-CZ" sz="1800" dirty="0" smtClean="0"/>
              <a:t>odernizace </a:t>
            </a:r>
            <a:r>
              <a:rPr lang="cs-CZ" sz="1800" dirty="0"/>
              <a:t>serverového řešení jako technické zázemí pro správu tenkých klientů,</a:t>
            </a:r>
          </a:p>
          <a:p>
            <a:pPr lvl="1"/>
            <a:r>
              <a:rPr lang="cs-CZ" sz="1800" dirty="0"/>
              <a:t>dovybavení Centra odborné přípravy VŠTE,</a:t>
            </a:r>
          </a:p>
          <a:p>
            <a:pPr lvl="1"/>
            <a:r>
              <a:rPr lang="cs-CZ" sz="1800" dirty="0"/>
              <a:t>zahájení nástavby druhého patra budov A </a:t>
            </a:r>
            <a:r>
              <a:rPr lang="cs-CZ" sz="1800" dirty="0" err="1"/>
              <a:t>a</a:t>
            </a:r>
            <a:r>
              <a:rPr lang="cs-CZ" sz="1800" dirty="0"/>
              <a:t> B v kampusu školy,</a:t>
            </a:r>
          </a:p>
          <a:p>
            <a:pPr lvl="1"/>
            <a:r>
              <a:rPr lang="cs-CZ" sz="1800" dirty="0"/>
              <a:t>dovybavení laboratoře logistiky,</a:t>
            </a:r>
          </a:p>
          <a:p>
            <a:pPr lvl="1"/>
            <a:r>
              <a:rPr lang="cs-CZ" sz="1800" dirty="0"/>
              <a:t>zřízení a zahájení provozu Kariérního centra VŠTE,</a:t>
            </a:r>
          </a:p>
          <a:p>
            <a:pPr lvl="1"/>
            <a:r>
              <a:rPr lang="cs-CZ" sz="1800" dirty="0"/>
              <a:t>realizace Interní grantové soutěže.</a:t>
            </a:r>
          </a:p>
          <a:p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63038619"/>
              </p:ext>
            </p:extLst>
          </p:nvPr>
        </p:nvGraphicFramePr>
        <p:xfrm>
          <a:off x="6227805" y="1845155"/>
          <a:ext cx="5626445" cy="2866887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2361274">
                  <a:extLst>
                    <a:ext uri="{9D8B030D-6E8A-4147-A177-3AD203B41FA5}">
                      <a16:colId xmlns:a16="http://schemas.microsoft.com/office/drawing/2014/main" val="1221310186"/>
                    </a:ext>
                  </a:extLst>
                </a:gridCol>
                <a:gridCol w="1085828">
                  <a:extLst>
                    <a:ext uri="{9D8B030D-6E8A-4147-A177-3AD203B41FA5}">
                      <a16:colId xmlns:a16="http://schemas.microsoft.com/office/drawing/2014/main" val="2978590529"/>
                    </a:ext>
                  </a:extLst>
                </a:gridCol>
                <a:gridCol w="544515">
                  <a:extLst>
                    <a:ext uri="{9D8B030D-6E8A-4147-A177-3AD203B41FA5}">
                      <a16:colId xmlns:a16="http://schemas.microsoft.com/office/drawing/2014/main" val="725435592"/>
                    </a:ext>
                  </a:extLst>
                </a:gridCol>
                <a:gridCol w="1085828">
                  <a:extLst>
                    <a:ext uri="{9D8B030D-6E8A-4147-A177-3AD203B41FA5}">
                      <a16:colId xmlns:a16="http://schemas.microsoft.com/office/drawing/2014/main" val="1084794536"/>
                    </a:ext>
                  </a:extLst>
                </a:gridCol>
                <a:gridCol w="549000">
                  <a:extLst>
                    <a:ext uri="{9D8B030D-6E8A-4147-A177-3AD203B41FA5}">
                      <a16:colId xmlns:a16="http://schemas.microsoft.com/office/drawing/2014/main" val="2863063431"/>
                    </a:ext>
                  </a:extLst>
                </a:gridCol>
              </a:tblGrid>
              <a:tr h="3137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241" marR="41241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Předpokládáno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1" marR="41241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Skutečně čerpáno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1" marR="41241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384449"/>
                  </a:ext>
                </a:extLst>
              </a:tr>
              <a:tr h="3137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Oblast IP 2019 - 2020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1" marR="412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Kč</a:t>
                      </a:r>
                      <a:endParaRPr lang="cs-CZ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1" marR="412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%</a:t>
                      </a:r>
                      <a:endParaRPr lang="cs-CZ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1" marR="412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Kč</a:t>
                      </a:r>
                      <a:endParaRPr lang="cs-CZ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1" marR="412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%</a:t>
                      </a:r>
                      <a:endParaRPr lang="cs-CZ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1" marR="41241" marT="0" marB="0" anchor="b"/>
                </a:tc>
                <a:extLst>
                  <a:ext uri="{0D108BD9-81ED-4DB2-BD59-A6C34878D82A}">
                    <a16:rowId xmlns:a16="http://schemas.microsoft.com/office/drawing/2014/main" val="1937992376"/>
                  </a:ext>
                </a:extLst>
              </a:tr>
              <a:tr h="2974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Serverové řešení 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1" marR="412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765 201,00 Kč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1" marR="412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4,37%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1" marR="412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660 660,00 Kč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1" marR="412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3,77%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1" marR="41241" marT="0" marB="0" anchor="ctr"/>
                </a:tc>
                <a:extLst>
                  <a:ext uri="{0D108BD9-81ED-4DB2-BD59-A6C34878D82A}">
                    <a16:rowId xmlns:a16="http://schemas.microsoft.com/office/drawing/2014/main" val="3160606511"/>
                  </a:ext>
                </a:extLst>
              </a:tr>
              <a:tr h="3137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Centrum odborné přípravy VŠTE 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1" marR="412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4 963 087,00 Kč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1" marR="412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28,34%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1" marR="412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5 260 197,42 Kč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1" marR="412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30,03%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1" marR="41241" marT="0" marB="0" anchor="ctr"/>
                </a:tc>
                <a:extLst>
                  <a:ext uri="{0D108BD9-81ED-4DB2-BD59-A6C34878D82A}">
                    <a16:rowId xmlns:a16="http://schemas.microsoft.com/office/drawing/2014/main" val="109570866"/>
                  </a:ext>
                </a:extLst>
              </a:tr>
              <a:tr h="3731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Přístavba druhého patra budov A </a:t>
                      </a:r>
                      <a:r>
                        <a:rPr lang="cs-CZ" sz="900" dirty="0" err="1">
                          <a:effectLst/>
                        </a:rPr>
                        <a:t>a</a:t>
                      </a:r>
                      <a:r>
                        <a:rPr lang="cs-CZ" sz="900" dirty="0">
                          <a:effectLst/>
                        </a:rPr>
                        <a:t> B 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1" marR="412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3 065 201,00 Kč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1" marR="412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17,50%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1" marR="412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2 778 029,27 Kč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1" marR="412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15,86%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1" marR="41241" marT="0" marB="0" anchor="ctr"/>
                </a:tc>
                <a:extLst>
                  <a:ext uri="{0D108BD9-81ED-4DB2-BD59-A6C34878D82A}">
                    <a16:rowId xmlns:a16="http://schemas.microsoft.com/office/drawing/2014/main" val="4170241524"/>
                  </a:ext>
                </a:extLst>
              </a:tr>
              <a:tr h="3137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Laboratoře logistiky 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1" marR="412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840 000,00 Kč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1" marR="412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4,80%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1" marR="412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808 008,67 Kč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1" marR="412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4,61%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1" marR="41241" marT="0" marB="0" anchor="ctr"/>
                </a:tc>
                <a:extLst>
                  <a:ext uri="{0D108BD9-81ED-4DB2-BD59-A6C34878D82A}">
                    <a16:rowId xmlns:a16="http://schemas.microsoft.com/office/drawing/2014/main" val="1436009056"/>
                  </a:ext>
                </a:extLst>
              </a:tr>
              <a:tr h="3137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Kariérní centrum VŠTE 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1" marR="412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4 378 858,00 Kč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1" marR="412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25,00%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1" marR="412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4 420 301,48 Kč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1" marR="412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25,24%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1" marR="41241" marT="0" marB="0" anchor="ctr"/>
                </a:tc>
                <a:extLst>
                  <a:ext uri="{0D108BD9-81ED-4DB2-BD59-A6C34878D82A}">
                    <a16:rowId xmlns:a16="http://schemas.microsoft.com/office/drawing/2014/main" val="2164155916"/>
                  </a:ext>
                </a:extLst>
              </a:tr>
              <a:tr h="3137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IGS 2019/2020 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1" marR="4124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1200" dirty="0">
                          <a:effectLst/>
                        </a:rPr>
                        <a:t>3 503 088,00 Kč</a:t>
                      </a:r>
                      <a:endParaRPr lang="cs-CZ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241" marR="4124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1200" dirty="0">
                          <a:effectLst/>
                        </a:rPr>
                        <a:t>20,00%</a:t>
                      </a:r>
                      <a:endParaRPr lang="cs-CZ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241" marR="4124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1200" dirty="0">
                          <a:effectLst/>
                        </a:rPr>
                        <a:t>3 588 238,16 Kč</a:t>
                      </a:r>
                      <a:endParaRPr lang="cs-CZ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241" marR="4124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1200" dirty="0">
                          <a:effectLst/>
                        </a:rPr>
                        <a:t>20,49%</a:t>
                      </a:r>
                      <a:endParaRPr lang="cs-CZ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241" marR="41241" marT="0" marB="0" anchor="ctr"/>
                </a:tc>
                <a:extLst>
                  <a:ext uri="{0D108BD9-81ED-4DB2-BD59-A6C34878D82A}">
                    <a16:rowId xmlns:a16="http://schemas.microsoft.com/office/drawing/2014/main" val="1534162033"/>
                  </a:ext>
                </a:extLst>
              </a:tr>
              <a:tr h="3137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Celkem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1" marR="412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17 515 435,00 Kč</a:t>
                      </a:r>
                      <a:endParaRPr lang="cs-CZ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1" marR="4124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1" marR="4124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17 515 435,00 Kč</a:t>
                      </a:r>
                      <a:endParaRPr lang="cs-CZ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1" marR="4124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41" marR="41241" marT="0" marB="0" anchor="b"/>
                </a:tc>
                <a:extLst>
                  <a:ext uri="{0D108BD9-81ED-4DB2-BD59-A6C34878D82A}">
                    <a16:rowId xmlns:a16="http://schemas.microsoft.com/office/drawing/2014/main" val="4260243943"/>
                  </a:ext>
                </a:extLst>
              </a:tr>
            </a:tbl>
          </a:graphicData>
        </a:graphic>
      </p:graphicFrame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7414054" y="4746584"/>
            <a:ext cx="3805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i="1" dirty="0" smtClean="0"/>
              <a:t>Rozpočet IP VŠTE 2019-2020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38695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>
                <a:solidFill>
                  <a:srgbClr val="A50021"/>
                </a:solidFill>
              </a:rPr>
              <a:t>Popis jednotlivých cílů IP VŠTE</a:t>
            </a:r>
            <a:r>
              <a:rPr lang="cs-CZ" sz="3000" b="1" dirty="0">
                <a:solidFill>
                  <a:srgbClr val="A50021"/>
                </a:solidFill>
              </a:rPr>
              <a:t/>
            </a:r>
            <a:br>
              <a:rPr lang="cs-CZ" sz="3000" b="1" dirty="0">
                <a:solidFill>
                  <a:srgbClr val="A50021"/>
                </a:solidFill>
              </a:rPr>
            </a:br>
            <a:r>
              <a:rPr lang="cs-CZ" sz="3000" b="1" dirty="0" smtClean="0">
                <a:solidFill>
                  <a:srgbClr val="A50021"/>
                </a:solidFill>
              </a:rPr>
              <a:t>	</a:t>
            </a:r>
            <a:r>
              <a:rPr lang="cs-CZ" sz="2500" b="1" u="sng" dirty="0" smtClean="0">
                <a:solidFill>
                  <a:srgbClr val="A50021"/>
                </a:solidFill>
              </a:rPr>
              <a:t>1. Serverové řešení</a:t>
            </a:r>
            <a:endParaRPr lang="cs-CZ" sz="2500" b="1" u="sng" dirty="0">
              <a:solidFill>
                <a:srgbClr val="A5002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838200" y="180091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Cílem aktivity bylo posílit IT serverovou infrastrukturu VŠTE prostřednictvím navýšení výpočetního výkonu centrálního serveru v hlavní administrativněsprávní budově D. Technické řešení podpořilo a rozšířilo možnosti zavedeného systému tenkých klientů</a:t>
            </a:r>
            <a:r>
              <a:rPr lang="cs-CZ" sz="2000" dirty="0" smtClean="0"/>
              <a:t>.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1500" dirty="0" smtClean="0"/>
              <a:t>				Relevantní ukazatel výkonu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sz="2000" dirty="0"/>
              <a:t>Výsledkem je instalovaný systém Dell </a:t>
            </a:r>
            <a:r>
              <a:rPr lang="cs-CZ" sz="2000" dirty="0" err="1"/>
              <a:t>PowerEdge</a:t>
            </a:r>
            <a:r>
              <a:rPr lang="cs-CZ" sz="2000" dirty="0"/>
              <a:t> R740 zabezpečující vyšší výkon serveru v hlavní administrativně správní budově kampusu.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691923"/>
              </p:ext>
            </p:extLst>
          </p:nvPr>
        </p:nvGraphicFramePr>
        <p:xfrm>
          <a:off x="1496961" y="3431458"/>
          <a:ext cx="8931737" cy="1476684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2695051">
                  <a:extLst>
                    <a:ext uri="{9D8B030D-6E8A-4147-A177-3AD203B41FA5}">
                      <a16:colId xmlns:a16="http://schemas.microsoft.com/office/drawing/2014/main" val="3807490400"/>
                    </a:ext>
                  </a:extLst>
                </a:gridCol>
                <a:gridCol w="2471995">
                  <a:extLst>
                    <a:ext uri="{9D8B030D-6E8A-4147-A177-3AD203B41FA5}">
                      <a16:colId xmlns:a16="http://schemas.microsoft.com/office/drawing/2014/main" val="1505720306"/>
                    </a:ext>
                  </a:extLst>
                </a:gridCol>
                <a:gridCol w="1715537">
                  <a:extLst>
                    <a:ext uri="{9D8B030D-6E8A-4147-A177-3AD203B41FA5}">
                      <a16:colId xmlns:a16="http://schemas.microsoft.com/office/drawing/2014/main" val="4158254170"/>
                    </a:ext>
                  </a:extLst>
                </a:gridCol>
                <a:gridCol w="1184181">
                  <a:extLst>
                    <a:ext uri="{9D8B030D-6E8A-4147-A177-3AD203B41FA5}">
                      <a16:colId xmlns:a16="http://schemas.microsoft.com/office/drawing/2014/main" val="3722824605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val="707402447"/>
                    </a:ext>
                  </a:extLst>
                </a:gridCol>
              </a:tblGrid>
              <a:tr h="4003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IP VŠTE 2019-2020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Měřitelný ukazatel výkonu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Výchozí hodnoty k roku 2018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Cílové hodnoty k roku 2020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Stav plnění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3934142"/>
                  </a:ext>
                </a:extLst>
              </a:tr>
              <a:tr h="252095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Serverové řešení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Technická specifikace pro realizaci nákupu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5639276"/>
                  </a:ext>
                </a:extLst>
              </a:tr>
              <a:tr h="14224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Poptávkové řízení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5970618"/>
                  </a:ext>
                </a:extLst>
              </a:tr>
              <a:tr h="1536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Uzavřená smlouva s dodavatelem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6212736"/>
                  </a:ext>
                </a:extLst>
              </a:tr>
              <a:tr h="25209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Instalace a odzkoušení funkčnosti serverových prvků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1592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33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>
                <a:solidFill>
                  <a:srgbClr val="A50021"/>
                </a:solidFill>
              </a:rPr>
              <a:t>Finanční náročnost realizace</a:t>
            </a:r>
            <a:endParaRPr lang="cs-CZ" sz="3000" b="1" dirty="0">
              <a:solidFill>
                <a:srgbClr val="A5002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Rozpočtové položky:</a:t>
            </a:r>
          </a:p>
          <a:p>
            <a:pPr marL="0" indent="0">
              <a:buNone/>
            </a:pPr>
            <a:r>
              <a:rPr lang="cs-CZ" sz="2000" dirty="0" smtClean="0"/>
              <a:t>1.2 Samostatné movité věci 			660 660 Kč</a:t>
            </a:r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89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500" dirty="0" smtClean="0"/>
              <a:t>	</a:t>
            </a:r>
            <a:r>
              <a:rPr lang="cs-CZ" sz="2500" b="1" u="sng" dirty="0" smtClean="0">
                <a:solidFill>
                  <a:srgbClr val="A50021"/>
                </a:solidFill>
              </a:rPr>
              <a:t>2. Centrum odborné přípravy</a:t>
            </a:r>
            <a:endParaRPr lang="cs-CZ" sz="2500" b="1" u="sng" dirty="0">
              <a:solidFill>
                <a:srgbClr val="A5002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26292"/>
            <a:ext cx="10515600" cy="5030058"/>
          </a:xfrm>
        </p:spPr>
        <p:txBody>
          <a:bodyPr>
            <a:normAutofit fontScale="85000" lnSpcReduction="20000"/>
          </a:bodyPr>
          <a:lstStyle/>
          <a:p>
            <a:r>
              <a:rPr lang="cs-CZ" sz="2200" dirty="0"/>
              <a:t>Investiční část </a:t>
            </a:r>
            <a:r>
              <a:rPr lang="cs-CZ" sz="2200" dirty="0" smtClean="0"/>
              <a:t>aktivity byla </a:t>
            </a:r>
            <a:r>
              <a:rPr lang="cs-CZ" sz="2200" dirty="0"/>
              <a:t>vymezena na dovybavení Centra odborné přípravy o investiční majetek v podobě </a:t>
            </a:r>
            <a:r>
              <a:rPr lang="cs-CZ" sz="2200" dirty="0" err="1"/>
              <a:t>čtyřosé</a:t>
            </a:r>
            <a:r>
              <a:rPr lang="cs-CZ" sz="2200" dirty="0"/>
              <a:t> CNC frézy. </a:t>
            </a:r>
          </a:p>
          <a:p>
            <a:r>
              <a:rPr lang="cs-CZ" sz="2200" dirty="0"/>
              <a:t>Neinvestiční část aktivity byla vyhrazena na zřízení konstrukčně školícího centra včetně jeho materiálně technického vybavení a vytvoření dvou odborných kurzů pro studenty školy, kteří je budou moci absolvovat formou volitelných předmětů</a:t>
            </a:r>
            <a:r>
              <a:rPr lang="cs-CZ" sz="2200" dirty="0" smtClean="0"/>
              <a:t>.</a:t>
            </a:r>
          </a:p>
          <a:p>
            <a:endParaRPr lang="cs-CZ" sz="2000" dirty="0" smtClean="0"/>
          </a:p>
          <a:p>
            <a:pPr marL="0" indent="0" algn="ctr">
              <a:buNone/>
            </a:pPr>
            <a:r>
              <a:rPr lang="cs-CZ" sz="1600" dirty="0" smtClean="0"/>
              <a:t>Relevantní ukazatel výkonu</a:t>
            </a:r>
          </a:p>
          <a:p>
            <a:endParaRPr lang="cs-CZ" sz="1600" dirty="0"/>
          </a:p>
          <a:p>
            <a:endParaRPr lang="cs-CZ" sz="2000" dirty="0"/>
          </a:p>
          <a:p>
            <a:endParaRPr lang="cs-CZ" sz="2000" dirty="0"/>
          </a:p>
          <a:p>
            <a:endParaRPr lang="cs-CZ" dirty="0" smtClean="0"/>
          </a:p>
          <a:p>
            <a:endParaRPr lang="cs-CZ" sz="2200" dirty="0" smtClean="0"/>
          </a:p>
          <a:p>
            <a:endParaRPr lang="cs-CZ" sz="2100" dirty="0"/>
          </a:p>
          <a:p>
            <a:r>
              <a:rPr lang="cs-CZ" sz="2200" dirty="0" smtClean="0"/>
              <a:t>Výsledkem je zřízené konstrukční centrum COP – dovybaveno materiálně technickým zařízením.</a:t>
            </a:r>
          </a:p>
          <a:p>
            <a:r>
              <a:rPr lang="cs-CZ" sz="2200" dirty="0" smtClean="0"/>
              <a:t>Byly vytvořeny dva volitelné předměty:</a:t>
            </a:r>
          </a:p>
          <a:p>
            <a:pPr lvl="1"/>
            <a:r>
              <a:rPr lang="cs-CZ" sz="2200" dirty="0" smtClean="0"/>
              <a:t>Základy obsluhy CNC strojů,</a:t>
            </a:r>
          </a:p>
          <a:p>
            <a:pPr lvl="1"/>
            <a:r>
              <a:rPr lang="cs-CZ" sz="2200" dirty="0" smtClean="0"/>
              <a:t>Konstrukce a vývoj.</a:t>
            </a:r>
            <a:endParaRPr lang="cs-CZ" sz="22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163887"/>
              </p:ext>
            </p:extLst>
          </p:nvPr>
        </p:nvGraphicFramePr>
        <p:xfrm>
          <a:off x="1371597" y="3142672"/>
          <a:ext cx="9448805" cy="1614491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2938777">
                  <a:extLst>
                    <a:ext uri="{9D8B030D-6E8A-4147-A177-3AD203B41FA5}">
                      <a16:colId xmlns:a16="http://schemas.microsoft.com/office/drawing/2014/main" val="2262153096"/>
                    </a:ext>
                  </a:extLst>
                </a:gridCol>
                <a:gridCol w="3034791">
                  <a:extLst>
                    <a:ext uri="{9D8B030D-6E8A-4147-A177-3AD203B41FA5}">
                      <a16:colId xmlns:a16="http://schemas.microsoft.com/office/drawing/2014/main" val="1513823174"/>
                    </a:ext>
                  </a:extLst>
                </a:gridCol>
                <a:gridCol w="1633522">
                  <a:extLst>
                    <a:ext uri="{9D8B030D-6E8A-4147-A177-3AD203B41FA5}">
                      <a16:colId xmlns:a16="http://schemas.microsoft.com/office/drawing/2014/main" val="4091787358"/>
                    </a:ext>
                  </a:extLst>
                </a:gridCol>
                <a:gridCol w="1000933">
                  <a:extLst>
                    <a:ext uri="{9D8B030D-6E8A-4147-A177-3AD203B41FA5}">
                      <a16:colId xmlns:a16="http://schemas.microsoft.com/office/drawing/2014/main" val="1508040303"/>
                    </a:ext>
                  </a:extLst>
                </a:gridCol>
                <a:gridCol w="840782">
                  <a:extLst>
                    <a:ext uri="{9D8B030D-6E8A-4147-A177-3AD203B41FA5}">
                      <a16:colId xmlns:a16="http://schemas.microsoft.com/office/drawing/2014/main" val="3994846699"/>
                    </a:ext>
                  </a:extLst>
                </a:gridCol>
              </a:tblGrid>
              <a:tr h="5237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IP VŠTE 2019-2020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Měřitelný ukazatel výkonu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Výchozí hodnoty k roku 2018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Cílové hodnoty k roku 2020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Stav plnění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46177"/>
                  </a:ext>
                </a:extLst>
              </a:tr>
              <a:tr h="177393"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Centrum odborné přípravy VŠTE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Technická specifikace pro realizaci zadávací řízení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912212"/>
                  </a:ext>
                </a:extLst>
              </a:tr>
              <a:tr h="17459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Zadávací řízení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9445023"/>
                  </a:ext>
                </a:extLst>
              </a:tr>
              <a:tr h="17459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Uzavřená smlouva s dodavatelem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2226586"/>
                  </a:ext>
                </a:extLst>
              </a:tr>
              <a:tr h="17459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Instalace a odzkoušení funkčnosti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2975193"/>
                  </a:ext>
                </a:extLst>
              </a:tr>
              <a:tr h="17459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Zřízené konstrukční centrum COP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0684175"/>
                  </a:ext>
                </a:extLst>
              </a:tr>
              <a:tr h="17459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Vytvořené volitelné předměty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1808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83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>
                <a:solidFill>
                  <a:srgbClr val="A50021"/>
                </a:solidFill>
              </a:rPr>
              <a:t>Finanční náročnost realizace</a:t>
            </a:r>
            <a:endParaRPr lang="cs-CZ" sz="3000" b="1" dirty="0">
              <a:solidFill>
                <a:srgbClr val="A5002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1914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 smtClean="0"/>
              <a:t>Rozpočtové položky</a:t>
            </a:r>
          </a:p>
          <a:p>
            <a:pPr marL="0" indent="0">
              <a:buNone/>
            </a:pPr>
            <a:r>
              <a:rPr lang="cs-CZ" sz="2000" dirty="0" smtClean="0"/>
              <a:t>1.2 	Samostatné movité věci (stroje, zařízení) 		2 689 021,73 Kč</a:t>
            </a:r>
          </a:p>
          <a:p>
            <a:pPr marL="0" indent="0">
              <a:buNone/>
            </a:pPr>
            <a:r>
              <a:rPr lang="cs-CZ" sz="2000" dirty="0" smtClean="0"/>
              <a:t>2.2.1	Materiální náklady včetně drobného majetku	1 228 793,20 Kč</a:t>
            </a:r>
          </a:p>
          <a:p>
            <a:pPr marL="0" indent="0">
              <a:buNone/>
            </a:pPr>
            <a:r>
              <a:rPr lang="cs-CZ" sz="2000" dirty="0" smtClean="0"/>
              <a:t>2.2.2	Služby a náklady nevýrobní			1 342 382,49 Kč</a:t>
            </a:r>
          </a:p>
          <a:p>
            <a:pPr marL="0" indent="0">
              <a:buNone/>
            </a:pPr>
            <a:r>
              <a:rPr lang="cs-CZ" sz="2000" b="1" dirty="0" smtClean="0"/>
              <a:t>Celkem čerpáno finančních prostředků			5 260 197,42 Kč	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473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500" b="1" u="sng" dirty="0" smtClean="0">
                <a:solidFill>
                  <a:srgbClr val="A50021"/>
                </a:solidFill>
              </a:rPr>
              <a:t>3. Přístavba druhého patra budov A </a:t>
            </a:r>
            <a:r>
              <a:rPr lang="cs-CZ" sz="2500" b="1" u="sng" dirty="0" err="1" smtClean="0">
                <a:solidFill>
                  <a:srgbClr val="A50021"/>
                </a:solidFill>
              </a:rPr>
              <a:t>a</a:t>
            </a:r>
            <a:r>
              <a:rPr lang="cs-CZ" sz="2500" b="1" u="sng" dirty="0" smtClean="0">
                <a:solidFill>
                  <a:srgbClr val="A50021"/>
                </a:solidFill>
              </a:rPr>
              <a:t> B</a:t>
            </a:r>
            <a:endParaRPr lang="cs-CZ" sz="2500" b="1" u="sng" dirty="0">
              <a:solidFill>
                <a:srgbClr val="A5002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38447"/>
            <a:ext cx="10515600" cy="4351338"/>
          </a:xfrm>
        </p:spPr>
        <p:txBody>
          <a:bodyPr/>
          <a:lstStyle/>
          <a:p>
            <a:r>
              <a:rPr lang="cs-CZ" sz="2000" dirty="0"/>
              <a:t>Cílem aktivity bylo realizovat komplexní činnosti spojené s přípravou stavby nových učebních prostor v kampusu VŠTE Okružní, a to nástavbou třetího nadzemního podlaží dvou budov. V rámci realizace IP byla vytvořena projektová dokumentace pro provádění stavby, vyřízeno stavební povolení a zahájeny přípravné stavební práce</a:t>
            </a:r>
            <a:r>
              <a:rPr lang="cs-CZ" sz="2000" dirty="0" smtClean="0"/>
              <a:t>.</a:t>
            </a:r>
          </a:p>
          <a:p>
            <a:endParaRPr lang="cs-CZ" sz="2000" dirty="0"/>
          </a:p>
          <a:p>
            <a:pPr marL="0" indent="0" algn="ctr">
              <a:buNone/>
            </a:pPr>
            <a:r>
              <a:rPr lang="cs-CZ" sz="1500" dirty="0" smtClean="0"/>
              <a:t>Relevantní ukazatel výkonu</a:t>
            </a:r>
            <a:endParaRPr lang="cs-CZ" sz="1500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28523"/>
              </p:ext>
            </p:extLst>
          </p:nvPr>
        </p:nvGraphicFramePr>
        <p:xfrm>
          <a:off x="2854809" y="3415476"/>
          <a:ext cx="6639697" cy="2083943"/>
        </p:xfrm>
        <a:graphic>
          <a:graphicData uri="http://schemas.openxmlformats.org/drawingml/2006/table">
            <a:tbl>
              <a:tblPr firstRow="1" firstCol="1" bandRow="1" bandCol="1">
                <a:tableStyleId>{EB344D84-9AFB-497E-A393-DC336BA19D2E}</a:tableStyleId>
              </a:tblPr>
              <a:tblGrid>
                <a:gridCol w="1520182">
                  <a:extLst>
                    <a:ext uri="{9D8B030D-6E8A-4147-A177-3AD203B41FA5}">
                      <a16:colId xmlns:a16="http://schemas.microsoft.com/office/drawing/2014/main" val="2893450178"/>
                    </a:ext>
                  </a:extLst>
                </a:gridCol>
                <a:gridCol w="1520182">
                  <a:extLst>
                    <a:ext uri="{9D8B030D-6E8A-4147-A177-3AD203B41FA5}">
                      <a16:colId xmlns:a16="http://schemas.microsoft.com/office/drawing/2014/main" val="3729901005"/>
                    </a:ext>
                  </a:extLst>
                </a:gridCol>
                <a:gridCol w="989221">
                  <a:extLst>
                    <a:ext uri="{9D8B030D-6E8A-4147-A177-3AD203B41FA5}">
                      <a16:colId xmlns:a16="http://schemas.microsoft.com/office/drawing/2014/main" val="91456689"/>
                    </a:ext>
                  </a:extLst>
                </a:gridCol>
                <a:gridCol w="1305056">
                  <a:extLst>
                    <a:ext uri="{9D8B030D-6E8A-4147-A177-3AD203B41FA5}">
                      <a16:colId xmlns:a16="http://schemas.microsoft.com/office/drawing/2014/main" val="18907292"/>
                    </a:ext>
                  </a:extLst>
                </a:gridCol>
                <a:gridCol w="1305056">
                  <a:extLst>
                    <a:ext uri="{9D8B030D-6E8A-4147-A177-3AD203B41FA5}">
                      <a16:colId xmlns:a16="http://schemas.microsoft.com/office/drawing/2014/main" val="2305447494"/>
                    </a:ext>
                  </a:extLst>
                </a:gridCol>
              </a:tblGrid>
              <a:tr h="521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Dílčí IP VŠTE 2019 - 2020</a:t>
                      </a:r>
                      <a:endParaRPr lang="cs-CZ" sz="1100" b="1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Měřitelný ukazatel výkonu</a:t>
                      </a:r>
                      <a:endParaRPr lang="cs-CZ" sz="1100" b="1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Výchozí hodnoty k roku 2018</a:t>
                      </a:r>
                      <a:endParaRPr lang="cs-CZ" sz="1100" b="1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Cílové hodnoty k roku 2020</a:t>
                      </a:r>
                      <a:endParaRPr lang="cs-CZ" sz="1100" b="1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Stav plnění</a:t>
                      </a:r>
                      <a:endParaRPr lang="cs-CZ" sz="1100" b="1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9538218"/>
                  </a:ext>
                </a:extLst>
              </a:tr>
              <a:tr h="186096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Nástavba patra budov A </a:t>
                      </a:r>
                      <a:r>
                        <a:rPr lang="cs-CZ" sz="1100" dirty="0" err="1">
                          <a:effectLst/>
                        </a:rPr>
                        <a:t>a</a:t>
                      </a:r>
                      <a:r>
                        <a:rPr lang="cs-CZ" sz="1100" dirty="0">
                          <a:effectLst/>
                        </a:rPr>
                        <a:t> B</a:t>
                      </a:r>
                      <a:endParaRPr lang="cs-CZ" sz="1100" b="1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Projektová dokumentace</a:t>
                      </a:r>
                      <a:endParaRPr lang="cs-CZ" sz="11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0</a:t>
                      </a:r>
                      <a:endParaRPr lang="cs-CZ" sz="11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5128583"/>
                  </a:ext>
                </a:extLst>
              </a:tr>
              <a:tr h="19367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Stavební povolení</a:t>
                      </a:r>
                      <a:endParaRPr lang="cs-CZ" sz="11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</a:t>
                      </a:r>
                      <a:endParaRPr lang="cs-CZ" sz="11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8886051"/>
                  </a:ext>
                </a:extLst>
              </a:tr>
              <a:tr h="33200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Projektová dokumentace pro provádění stavby</a:t>
                      </a:r>
                      <a:endParaRPr lang="cs-CZ" sz="11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3324023"/>
                  </a:ext>
                </a:extLst>
              </a:tr>
              <a:tr h="33200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Realizace zadávacího řízení</a:t>
                      </a:r>
                      <a:endParaRPr lang="cs-CZ" sz="11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</a:t>
                      </a:r>
                      <a:endParaRPr lang="cs-CZ" sz="11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4500890"/>
                  </a:ext>
                </a:extLst>
              </a:tr>
              <a:tr h="33200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Uzavřená smlouva s dodavatelem plnění</a:t>
                      </a:r>
                      <a:endParaRPr lang="cs-CZ" sz="11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0442626"/>
                  </a:ext>
                </a:extLst>
              </a:tr>
              <a:tr h="1864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Zahájení stavebních prací</a:t>
                      </a:r>
                      <a:endParaRPr lang="cs-CZ" sz="11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</a:t>
                      </a:r>
                      <a:endParaRPr lang="cs-CZ" sz="11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</a:t>
                      </a:r>
                      <a:endParaRPr lang="cs-CZ" sz="11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9587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39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98204"/>
          </a:xfrm>
        </p:spPr>
        <p:txBody>
          <a:bodyPr>
            <a:normAutofit/>
          </a:bodyPr>
          <a:lstStyle/>
          <a:p>
            <a:r>
              <a:rPr lang="cs-CZ" sz="3000" b="1" dirty="0" smtClean="0">
                <a:solidFill>
                  <a:srgbClr val="A50021"/>
                </a:solidFill>
              </a:rPr>
              <a:t>Přehled realizovaných CRP projektů 2020</a:t>
            </a:r>
            <a:endParaRPr lang="cs-CZ" sz="3000" b="1" dirty="0">
              <a:solidFill>
                <a:srgbClr val="A5002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000" dirty="0"/>
              <a:t>Posílení a rozvoj funkční komunikační platformy vysokých škol, jakožto popularizátorů vědy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a </a:t>
            </a:r>
            <a:r>
              <a:rPr lang="cs-CZ" sz="2000" dirty="0"/>
              <a:t>organizátorů Noci vědců v </a:t>
            </a:r>
            <a:r>
              <a:rPr lang="cs-CZ" sz="2000" dirty="0" smtClean="0"/>
              <a:t>ČR</a:t>
            </a:r>
          </a:p>
          <a:p>
            <a:pPr marL="457200" indent="-457200">
              <a:buFont typeface="+mj-lt"/>
              <a:buAutoNum type="arabicPeriod"/>
            </a:pPr>
            <a:endParaRPr lang="cs-CZ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Partnerská </a:t>
            </a:r>
            <a:r>
              <a:rPr lang="cs-CZ" sz="2000" dirty="0"/>
              <a:t>síť pro posílení společenské odpovědnosti univerzit ve spolupráci s partnery v regionech </a:t>
            </a:r>
            <a:endParaRPr lang="cs-CZ" sz="2000" dirty="0" smtClean="0"/>
          </a:p>
          <a:p>
            <a:pPr marL="457200" indent="-457200">
              <a:buFont typeface="+mj-lt"/>
              <a:buAutoNum type="arabicPeriod"/>
            </a:pPr>
            <a:endParaRPr lang="cs-CZ" sz="2000" dirty="0"/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Udržitelný </a:t>
            </a:r>
            <a:r>
              <a:rPr lang="cs-CZ" sz="2000" dirty="0"/>
              <a:t>rozvoj EIS v síti vysokých škol </a:t>
            </a:r>
            <a:endParaRPr lang="cs-CZ" sz="2000" dirty="0" smtClean="0"/>
          </a:p>
          <a:p>
            <a:pPr marL="457200" indent="-457200">
              <a:buFont typeface="+mj-lt"/>
              <a:buAutoNum type="arabicPeriod"/>
            </a:pPr>
            <a:endParaRPr lang="cs-CZ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Rozvoj </a:t>
            </a:r>
            <a:r>
              <a:rPr lang="cs-CZ" sz="2000" dirty="0"/>
              <a:t>a efektivní využívání dotačních nástrojů v souladu s legislativou a dotačními podmínkami </a:t>
            </a:r>
            <a:endParaRPr lang="cs-CZ" sz="2000" dirty="0" smtClean="0"/>
          </a:p>
          <a:p>
            <a:pPr marL="457200" indent="-457200">
              <a:buFont typeface="+mj-lt"/>
              <a:buAutoNum type="arabicPeriod"/>
            </a:pPr>
            <a:endParaRPr lang="cs-CZ" sz="2000" dirty="0"/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Vzájemná </a:t>
            </a:r>
            <a:r>
              <a:rPr lang="cs-CZ" sz="2000" dirty="0"/>
              <a:t>spolupráce VŠ při elektronizaci procesů a technickém rozvoji správních a studijních agend </a:t>
            </a:r>
          </a:p>
          <a:p>
            <a:pPr lvl="0"/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400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>
                <a:solidFill>
                  <a:srgbClr val="A50021"/>
                </a:solidFill>
              </a:rPr>
              <a:t>Finanční náročnost realizace</a:t>
            </a:r>
            <a:endParaRPr lang="cs-CZ" sz="3000" b="1" dirty="0">
              <a:solidFill>
                <a:srgbClr val="A5002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Rozpočtové položky</a:t>
            </a:r>
          </a:p>
          <a:p>
            <a:r>
              <a:rPr lang="cs-CZ" sz="2000" dirty="0" smtClean="0"/>
              <a:t>1.3 Stavební úpravy 				2 778 029,27 Kč</a:t>
            </a:r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27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500" b="1" u="sng" dirty="0" smtClean="0">
                <a:solidFill>
                  <a:srgbClr val="A50021"/>
                </a:solidFill>
              </a:rPr>
              <a:t>4. Laboratoře logistiky</a:t>
            </a:r>
            <a:endParaRPr lang="cs-CZ" sz="2500" b="1" u="sng" dirty="0">
              <a:solidFill>
                <a:srgbClr val="A5002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3160"/>
            <a:ext cx="10515600" cy="4351338"/>
          </a:xfrm>
        </p:spPr>
        <p:txBody>
          <a:bodyPr>
            <a:normAutofit/>
          </a:bodyPr>
          <a:lstStyle/>
          <a:p>
            <a:r>
              <a:rPr lang="cs-CZ" sz="2000" dirty="0"/>
              <a:t>Dovybavení laboratoří logistiky proběhlo v </a:t>
            </a:r>
            <a:r>
              <a:rPr lang="cs-CZ" sz="2000" dirty="0" smtClean="0"/>
              <a:t>již v roce </a:t>
            </a:r>
            <a:r>
              <a:rPr lang="cs-CZ" sz="2000" dirty="0"/>
              <a:t>2019 v budově Centrálních sdružených laboratoří v kampusu Okružní. Díky realizaci projektu došlo pro potřeby výuky průmyslu 4.0 k vybavení místnosti H207 24 kusy výkonnějších PC stanic včetně nezbytných periferií. Nové PC sestavy zajišťují řádné fungování náročných SW a dostatečný výpočetní </a:t>
            </a:r>
            <a:r>
              <a:rPr lang="cs-CZ" sz="2000" dirty="0" smtClean="0"/>
              <a:t>výkon.</a:t>
            </a:r>
          </a:p>
          <a:p>
            <a:endParaRPr lang="cs-CZ" sz="2000" dirty="0" smtClean="0"/>
          </a:p>
          <a:p>
            <a:pPr marL="0" indent="0" algn="ctr">
              <a:buNone/>
            </a:pPr>
            <a:r>
              <a:rPr lang="cs-CZ" sz="1500" dirty="0" smtClean="0"/>
              <a:t>Relevantní ukazatel výkonu</a:t>
            </a:r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56676"/>
              </p:ext>
            </p:extLst>
          </p:nvPr>
        </p:nvGraphicFramePr>
        <p:xfrm>
          <a:off x="1999932" y="3420031"/>
          <a:ext cx="8031893" cy="1614489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2432965">
                  <a:extLst>
                    <a:ext uri="{9D8B030D-6E8A-4147-A177-3AD203B41FA5}">
                      <a16:colId xmlns:a16="http://schemas.microsoft.com/office/drawing/2014/main" val="1781007374"/>
                    </a:ext>
                  </a:extLst>
                </a:gridCol>
                <a:gridCol w="2282136">
                  <a:extLst>
                    <a:ext uri="{9D8B030D-6E8A-4147-A177-3AD203B41FA5}">
                      <a16:colId xmlns:a16="http://schemas.microsoft.com/office/drawing/2014/main" val="181166207"/>
                    </a:ext>
                  </a:extLst>
                </a:gridCol>
                <a:gridCol w="1427048">
                  <a:extLst>
                    <a:ext uri="{9D8B030D-6E8A-4147-A177-3AD203B41FA5}">
                      <a16:colId xmlns:a16="http://schemas.microsoft.com/office/drawing/2014/main" val="3766181876"/>
                    </a:ext>
                  </a:extLst>
                </a:gridCol>
                <a:gridCol w="1093236">
                  <a:extLst>
                    <a:ext uri="{9D8B030D-6E8A-4147-A177-3AD203B41FA5}">
                      <a16:colId xmlns:a16="http://schemas.microsoft.com/office/drawing/2014/main" val="3882528088"/>
                    </a:ext>
                  </a:extLst>
                </a:gridCol>
                <a:gridCol w="796508">
                  <a:extLst>
                    <a:ext uri="{9D8B030D-6E8A-4147-A177-3AD203B41FA5}">
                      <a16:colId xmlns:a16="http://schemas.microsoft.com/office/drawing/2014/main" val="3580499092"/>
                    </a:ext>
                  </a:extLst>
                </a:gridCol>
              </a:tblGrid>
              <a:tr h="263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IP VŠTE 2019-2020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Měřitelný ukazatel výkonu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Výchozí hodnoty k roku 2018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Cílové hodnoty k roku 2020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Stav plnění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1615592"/>
                  </a:ext>
                </a:extLst>
              </a:tr>
              <a:tr h="296545"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Laboratoře logistiky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Technická specifikace pro realizaci nákupu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0036770"/>
                  </a:ext>
                </a:extLst>
              </a:tr>
              <a:tr h="13081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Poptávkové řízení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064162"/>
                  </a:ext>
                </a:extLst>
              </a:tr>
              <a:tr h="25209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Uzavřená smlouva s dodavatelem plnění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310541"/>
                  </a:ext>
                </a:extLst>
              </a:tr>
              <a:tr h="1574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Instalace PC stanic včetně periferií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942773"/>
                  </a:ext>
                </a:extLst>
              </a:tr>
              <a:tr h="1600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Odzkoušení funkčnosti ve výuce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4850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378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500" b="1" dirty="0" smtClean="0">
                <a:solidFill>
                  <a:srgbClr val="A50021"/>
                </a:solidFill>
              </a:rPr>
              <a:t>Finanční náročnost realizace</a:t>
            </a:r>
            <a:endParaRPr lang="cs-CZ" sz="2500" b="1" dirty="0">
              <a:solidFill>
                <a:srgbClr val="A5002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Rozpočtové položky</a:t>
            </a:r>
          </a:p>
          <a:p>
            <a:r>
              <a:rPr lang="cs-CZ" sz="2000" dirty="0" smtClean="0"/>
              <a:t>2.2.1	Materiální náklady včetně drobného majetku		808 008,67 Kč</a:t>
            </a:r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93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04646"/>
            <a:ext cx="10515600" cy="1325563"/>
          </a:xfrm>
        </p:spPr>
        <p:txBody>
          <a:bodyPr>
            <a:normAutofit/>
          </a:bodyPr>
          <a:lstStyle/>
          <a:p>
            <a:r>
              <a:rPr lang="cs-CZ" sz="2500" b="1" u="sng" dirty="0" smtClean="0">
                <a:solidFill>
                  <a:srgbClr val="A50021"/>
                </a:solidFill>
              </a:rPr>
              <a:t>5. Kariérní centrum VŠTE</a:t>
            </a:r>
            <a:endParaRPr lang="cs-CZ" sz="2500" b="1" u="sng" dirty="0">
              <a:solidFill>
                <a:srgbClr val="A5002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58360"/>
            <a:ext cx="10515600" cy="5085124"/>
          </a:xfrm>
        </p:spPr>
        <p:txBody>
          <a:bodyPr/>
          <a:lstStyle/>
          <a:p>
            <a:r>
              <a:rPr lang="cs-CZ" sz="2000" dirty="0" smtClean="0"/>
              <a:t>Realizace aktivity byla zaměřena na vznik stabilního Kariérního centra VŠTE.</a:t>
            </a:r>
          </a:p>
          <a:p>
            <a:pPr lvl="1"/>
            <a:r>
              <a:rPr lang="cs-CZ" sz="1800" dirty="0"/>
              <a:t>Činnost </a:t>
            </a:r>
            <a:r>
              <a:rPr lang="cs-CZ" sz="1800" dirty="0" smtClean="0"/>
              <a:t>centra byla </a:t>
            </a:r>
            <a:r>
              <a:rPr lang="cs-CZ" sz="1800" dirty="0"/>
              <a:t>zahájena v druhé polovině roku </a:t>
            </a:r>
            <a:r>
              <a:rPr lang="cs-CZ" sz="1800" dirty="0" smtClean="0"/>
              <a:t>2019</a:t>
            </a:r>
          </a:p>
          <a:p>
            <a:pPr lvl="1"/>
            <a:r>
              <a:rPr lang="cs-CZ" sz="1800" dirty="0" smtClean="0"/>
              <a:t>Byla vytvořena Směrnice o činnosti Karierního centra (3/2020)</a:t>
            </a:r>
          </a:p>
          <a:p>
            <a:pPr lvl="1"/>
            <a:r>
              <a:rPr lang="cs-CZ" sz="1800" dirty="0" smtClean="0"/>
              <a:t>Kariérní centrum bylo materiálně technicky vybaveno</a:t>
            </a:r>
          </a:p>
          <a:p>
            <a:pPr lvl="1"/>
            <a:r>
              <a:rPr lang="cs-CZ" sz="1800" dirty="0" smtClean="0"/>
              <a:t>Byly zřízeny 3 nové pracovní pozice</a:t>
            </a:r>
          </a:p>
          <a:p>
            <a:pPr lvl="1"/>
            <a:r>
              <a:rPr lang="cs-CZ" sz="1800" dirty="0" smtClean="0"/>
              <a:t>Byly realizovány akce pro studenty VŠTE, ale i SŠ	</a:t>
            </a:r>
          </a:p>
          <a:p>
            <a:pPr lvl="1"/>
            <a:r>
              <a:rPr lang="cs-CZ" sz="1800" dirty="0" smtClean="0"/>
              <a:t>Kariérní centrum zaštiťuje i správu klubu absolventů</a:t>
            </a:r>
          </a:p>
          <a:p>
            <a:pPr lvl="1"/>
            <a:endParaRPr lang="cs-CZ" sz="2000" dirty="0" smtClean="0"/>
          </a:p>
          <a:p>
            <a:pPr marL="457200" lvl="1" indent="0" algn="ctr">
              <a:buNone/>
            </a:pPr>
            <a:r>
              <a:rPr lang="cs-CZ" sz="1500" dirty="0" smtClean="0"/>
              <a:t>Relevantní ukazatel výkonu</a:t>
            </a:r>
            <a:endParaRPr lang="cs-CZ" sz="15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661827"/>
              </p:ext>
            </p:extLst>
          </p:nvPr>
        </p:nvGraphicFramePr>
        <p:xfrm>
          <a:off x="2268329" y="4032150"/>
          <a:ext cx="8287266" cy="1900874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1490513">
                  <a:extLst>
                    <a:ext uri="{9D8B030D-6E8A-4147-A177-3AD203B41FA5}">
                      <a16:colId xmlns:a16="http://schemas.microsoft.com/office/drawing/2014/main" val="1002156829"/>
                    </a:ext>
                  </a:extLst>
                </a:gridCol>
                <a:gridCol w="3439647">
                  <a:extLst>
                    <a:ext uri="{9D8B030D-6E8A-4147-A177-3AD203B41FA5}">
                      <a16:colId xmlns:a16="http://schemas.microsoft.com/office/drawing/2014/main" val="2765197759"/>
                    </a:ext>
                  </a:extLst>
                </a:gridCol>
                <a:gridCol w="1165840">
                  <a:extLst>
                    <a:ext uri="{9D8B030D-6E8A-4147-A177-3AD203B41FA5}">
                      <a16:colId xmlns:a16="http://schemas.microsoft.com/office/drawing/2014/main" val="2451539232"/>
                    </a:ext>
                  </a:extLst>
                </a:gridCol>
                <a:gridCol w="1326292">
                  <a:extLst>
                    <a:ext uri="{9D8B030D-6E8A-4147-A177-3AD203B41FA5}">
                      <a16:colId xmlns:a16="http://schemas.microsoft.com/office/drawing/2014/main" val="1192104284"/>
                    </a:ext>
                  </a:extLst>
                </a:gridCol>
                <a:gridCol w="864974">
                  <a:extLst>
                    <a:ext uri="{9D8B030D-6E8A-4147-A177-3AD203B41FA5}">
                      <a16:colId xmlns:a16="http://schemas.microsoft.com/office/drawing/2014/main" val="1633838503"/>
                    </a:ext>
                  </a:extLst>
                </a:gridCol>
              </a:tblGrid>
              <a:tr h="3460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IP VŠTE 2019-2020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Měřitelný ukazatel výkonu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Výchozí hodnoty k roku 2018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Cílové hodnoty k roku 2020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Stav plnění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6142261"/>
                  </a:ext>
                </a:extLst>
              </a:tr>
              <a:tr h="138430">
                <a:tc rowSpan="7"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Kariérní centrum VŠTE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Směrnice o činnosti centra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5640010"/>
                  </a:ext>
                </a:extLst>
              </a:tr>
              <a:tr h="25209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Materiálně technické vybavení centra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2655585"/>
                  </a:ext>
                </a:extLst>
              </a:tr>
              <a:tr h="15494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Zřízené pracovní pozice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1829684"/>
                  </a:ext>
                </a:extLst>
              </a:tr>
              <a:tr h="2476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Realizované akce pro studenty SŠ a VŠ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7229453"/>
                  </a:ext>
                </a:extLst>
              </a:tr>
              <a:tr h="25209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Navázané spolupráce s aplikační sférou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2674550"/>
                  </a:ext>
                </a:extLst>
              </a:tr>
              <a:tr h="25209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Navázání spolupráce se zahraničními institucemi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6911684"/>
                  </a:ext>
                </a:extLst>
              </a:tr>
              <a:tr h="1003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Správa klubu absolventů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6451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78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500" b="1" dirty="0" smtClean="0">
                <a:solidFill>
                  <a:srgbClr val="A50021"/>
                </a:solidFill>
              </a:rPr>
              <a:t>Přehled vybraných akcí pro studenty realizované v roce 2020</a:t>
            </a:r>
            <a:endParaRPr lang="cs-CZ" sz="2500" b="1" dirty="0">
              <a:solidFill>
                <a:srgbClr val="A50021"/>
              </a:solidFill>
            </a:endParaRPr>
          </a:p>
        </p:txBody>
      </p:sp>
      <p:pic>
        <p:nvPicPr>
          <p:cNvPr id="5" name="Zástupný symbol pro obsah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8168" y="2025654"/>
            <a:ext cx="4347556" cy="28803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970006" y="1992193"/>
            <a:ext cx="56099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27</a:t>
            </a:r>
            <a:r>
              <a:rPr lang="cs-CZ" dirty="0"/>
              <a:t>. 10. 2020</a:t>
            </a:r>
            <a:r>
              <a:rPr lang="cs-CZ" b="1" dirty="0"/>
              <a:t> 	První kroky, jak si najít JOB snů (online)</a:t>
            </a:r>
            <a:endParaRPr lang="cs-CZ" dirty="0"/>
          </a:p>
          <a:p>
            <a:r>
              <a:rPr lang="cs-CZ" dirty="0"/>
              <a:t>5. 11. 2020</a:t>
            </a:r>
            <a:r>
              <a:rPr lang="cs-CZ" b="1" dirty="0"/>
              <a:t>	Jak napsat motivační dopis a životopis</a:t>
            </a:r>
            <a:endParaRPr lang="cs-CZ" dirty="0"/>
          </a:p>
          <a:p>
            <a:r>
              <a:rPr lang="cs-CZ" dirty="0"/>
              <a:t>10. 11. 2020</a:t>
            </a:r>
            <a:r>
              <a:rPr lang="cs-CZ" b="1" dirty="0"/>
              <a:t>	Jak si postupně budovat kariéru (online)</a:t>
            </a:r>
            <a:endParaRPr lang="cs-CZ" dirty="0"/>
          </a:p>
          <a:p>
            <a:r>
              <a:rPr lang="cs-CZ" dirty="0"/>
              <a:t>30. 11. 2020</a:t>
            </a:r>
            <a:r>
              <a:rPr lang="cs-CZ" b="1" dirty="0"/>
              <a:t>	Cestování s VŠTE</a:t>
            </a:r>
            <a:endParaRPr lang="cs-CZ" dirty="0"/>
          </a:p>
          <a:p>
            <a:r>
              <a:rPr lang="cs-CZ" dirty="0"/>
              <a:t>3. 12. 2020</a:t>
            </a:r>
            <a:r>
              <a:rPr lang="cs-CZ" b="1" dirty="0"/>
              <a:t>	Školení Excel I.</a:t>
            </a:r>
            <a:endParaRPr lang="cs-CZ" dirty="0"/>
          </a:p>
          <a:p>
            <a:r>
              <a:rPr lang="cs-CZ" dirty="0"/>
              <a:t>7. 12. 2020</a:t>
            </a:r>
            <a:r>
              <a:rPr lang="cs-CZ" b="1" dirty="0"/>
              <a:t>	Sebeprezentace, rétorika a řeč těla</a:t>
            </a:r>
            <a:endParaRPr lang="cs-CZ" dirty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694141" y="4906014"/>
            <a:ext cx="2380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 smtClean="0"/>
              <a:t>Kariérní centrum VŠTE</a:t>
            </a:r>
            <a:endParaRPr 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96280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500" b="1" dirty="0" smtClean="0">
                <a:solidFill>
                  <a:srgbClr val="A50021"/>
                </a:solidFill>
              </a:rPr>
              <a:t>Finanční náročnost realizace</a:t>
            </a:r>
            <a:endParaRPr lang="cs-CZ" sz="2500" b="1" dirty="0">
              <a:solidFill>
                <a:srgbClr val="A5002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 smtClean="0"/>
              <a:t>Rozpočtové položky</a:t>
            </a:r>
          </a:p>
          <a:p>
            <a:r>
              <a:rPr lang="cs-CZ" sz="2000" dirty="0" smtClean="0"/>
              <a:t>1.3 		Stavební úpravy				</a:t>
            </a:r>
            <a:r>
              <a:rPr lang="cs-CZ" sz="2000" dirty="0"/>
              <a:t> </a:t>
            </a:r>
            <a:r>
              <a:rPr lang="cs-CZ" sz="2000" dirty="0" smtClean="0"/>
              <a:t>            2 691 Kč</a:t>
            </a:r>
          </a:p>
          <a:p>
            <a:r>
              <a:rPr lang="cs-CZ" sz="2000" dirty="0" smtClean="0"/>
              <a:t>2.1.1		Mzdy včetně pohyblivých složek		1 057 176,29 Kč</a:t>
            </a:r>
          </a:p>
          <a:p>
            <a:r>
              <a:rPr lang="cs-CZ" sz="2000" dirty="0" smtClean="0"/>
              <a:t>2.1.3		Odvody SP, ZP, příspěvek do SF		      324 406,1 Kč</a:t>
            </a:r>
          </a:p>
          <a:p>
            <a:r>
              <a:rPr lang="cs-CZ" sz="2000" dirty="0" smtClean="0"/>
              <a:t>2.2.1		Materiální náklady			1 652 327,94 Kč</a:t>
            </a:r>
          </a:p>
          <a:p>
            <a:r>
              <a:rPr lang="cs-CZ" sz="2000" dirty="0" smtClean="0"/>
              <a:t>2.2.2		Služby a náklady nevýrobní		1 383 700,15 Kč</a:t>
            </a:r>
          </a:p>
          <a:p>
            <a:pPr marL="0" indent="0">
              <a:buNone/>
            </a:pPr>
            <a:r>
              <a:rPr lang="cs-CZ" sz="2000" b="1" dirty="0" smtClean="0"/>
              <a:t>Celkem čerpáno finančních prostředků:			4 420 301,48 Kč</a:t>
            </a:r>
            <a:endParaRPr lang="cs-CZ" sz="20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213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500" b="1" u="sng" dirty="0" smtClean="0">
                <a:solidFill>
                  <a:srgbClr val="A50021"/>
                </a:solidFill>
              </a:rPr>
              <a:t>6. Interní grantová soutěž (IGS)</a:t>
            </a:r>
            <a:endParaRPr lang="cs-CZ" sz="2500" b="1" u="sng" dirty="0">
              <a:solidFill>
                <a:srgbClr val="A5002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200" dirty="0" smtClean="0"/>
              <a:t>IGS = programově orientovaný nástroj </a:t>
            </a:r>
            <a:r>
              <a:rPr lang="cs-CZ" sz="2200" dirty="0"/>
              <a:t>institucionální finanční podpory na VŠTE, která je zaměřena na aktuální naléhavé problematiky školy. </a:t>
            </a:r>
          </a:p>
          <a:p>
            <a:endParaRPr lang="cs-CZ" sz="2200" dirty="0"/>
          </a:p>
          <a:p>
            <a:r>
              <a:rPr lang="cs-CZ" sz="2200" b="1" dirty="0"/>
              <a:t>Pro období 2019 – 2020 byl vyhlášen následující tematický okruh: </a:t>
            </a:r>
          </a:p>
          <a:p>
            <a:pPr lvl="1"/>
            <a:r>
              <a:rPr lang="cs-CZ" sz="2200" dirty="0"/>
              <a:t>Podpora pedagogické práce akademických pracovníků a profilace a inovace studijních programů na úrovni předmětů/kurzů. </a:t>
            </a:r>
          </a:p>
          <a:p>
            <a:endParaRPr lang="cs-CZ" sz="2200" i="1" dirty="0" smtClean="0"/>
          </a:p>
          <a:p>
            <a:pPr marL="0" indent="0">
              <a:buNone/>
            </a:pPr>
            <a:r>
              <a:rPr lang="cs-CZ" sz="2200" i="1" u="sng" dirty="0" smtClean="0"/>
              <a:t>Harmonogram </a:t>
            </a:r>
            <a:r>
              <a:rPr lang="cs-CZ" sz="2200" i="1" u="sng" dirty="0"/>
              <a:t>soutěže roku 2020 </a:t>
            </a:r>
            <a:endParaRPr lang="cs-CZ" sz="2200" u="sng" dirty="0"/>
          </a:p>
          <a:p>
            <a:pPr lvl="0"/>
            <a:r>
              <a:rPr lang="cs-CZ" sz="2200" dirty="0"/>
              <a:t>vyhlášení soutěže 14. 1. 2020</a:t>
            </a:r>
          </a:p>
          <a:p>
            <a:pPr lvl="0"/>
            <a:r>
              <a:rPr lang="cs-CZ" sz="2200" dirty="0"/>
              <a:t>podávání projektů do soutěže od 18. 1. do 15. 2. 2020</a:t>
            </a:r>
          </a:p>
          <a:p>
            <a:pPr lvl="0"/>
            <a:r>
              <a:rPr lang="cs-CZ" sz="2200" dirty="0"/>
              <a:t>zasedání komise IGS  26. 2. 2020</a:t>
            </a:r>
          </a:p>
          <a:p>
            <a:pPr lvl="0"/>
            <a:r>
              <a:rPr lang="cs-CZ" sz="2200" dirty="0"/>
              <a:t>obhajoba projektů 1. 12. 2020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909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V roce 2020 bylo podáno 27 projektů v daném tematickém okruhu od různých řešitelů napříč Ústavy VŠTE. Podpořeno bylo 26 projektů.</a:t>
            </a:r>
          </a:p>
          <a:p>
            <a:pPr marL="0" indent="0" algn="ctr">
              <a:buNone/>
            </a:pPr>
            <a:endParaRPr lang="cs-CZ" sz="1500" dirty="0" smtClean="0"/>
          </a:p>
          <a:p>
            <a:pPr marL="0" indent="0" algn="ctr">
              <a:buNone/>
            </a:pPr>
            <a:r>
              <a:rPr lang="cs-CZ" sz="1500" dirty="0" smtClean="0"/>
              <a:t>Relevantní ukazatel výkonu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79516"/>
              </p:ext>
            </p:extLst>
          </p:nvPr>
        </p:nvGraphicFramePr>
        <p:xfrm>
          <a:off x="2095401" y="3242330"/>
          <a:ext cx="8165757" cy="1517927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2565678">
                  <a:extLst>
                    <a:ext uri="{9D8B030D-6E8A-4147-A177-3AD203B41FA5}">
                      <a16:colId xmlns:a16="http://schemas.microsoft.com/office/drawing/2014/main" val="3508751219"/>
                    </a:ext>
                  </a:extLst>
                </a:gridCol>
                <a:gridCol w="2565678">
                  <a:extLst>
                    <a:ext uri="{9D8B030D-6E8A-4147-A177-3AD203B41FA5}">
                      <a16:colId xmlns:a16="http://schemas.microsoft.com/office/drawing/2014/main" val="1238858658"/>
                    </a:ext>
                  </a:extLst>
                </a:gridCol>
                <a:gridCol w="1220272">
                  <a:extLst>
                    <a:ext uri="{9D8B030D-6E8A-4147-A177-3AD203B41FA5}">
                      <a16:colId xmlns:a16="http://schemas.microsoft.com/office/drawing/2014/main" val="2327240680"/>
                    </a:ext>
                  </a:extLst>
                </a:gridCol>
                <a:gridCol w="1168718">
                  <a:extLst>
                    <a:ext uri="{9D8B030D-6E8A-4147-A177-3AD203B41FA5}">
                      <a16:colId xmlns:a16="http://schemas.microsoft.com/office/drawing/2014/main" val="1181266396"/>
                    </a:ext>
                  </a:extLst>
                </a:gridCol>
                <a:gridCol w="645411">
                  <a:extLst>
                    <a:ext uri="{9D8B030D-6E8A-4147-A177-3AD203B41FA5}">
                      <a16:colId xmlns:a16="http://schemas.microsoft.com/office/drawing/2014/main" val="236835099"/>
                    </a:ext>
                  </a:extLst>
                </a:gridCol>
              </a:tblGrid>
              <a:tr h="379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IP VŠTE 2019-2020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Měřitelný ukazatel výkonu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Výchozí hodnoty k roku 2018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Cílové hodnoty k roku 2020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Stav plnění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761667"/>
                  </a:ext>
                </a:extLst>
              </a:tr>
              <a:tr h="189741"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IGS 2019,2020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Výzva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0662135"/>
                  </a:ext>
                </a:extLst>
              </a:tr>
              <a:tr h="1897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Podané projekty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49220786"/>
                  </a:ext>
                </a:extLst>
              </a:tr>
              <a:tr h="1897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Podpořené projekty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3105187"/>
                  </a:ext>
                </a:extLst>
              </a:tr>
              <a:tr h="1897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Zapojený řešitel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27613424"/>
                  </a:ext>
                </a:extLst>
              </a:tr>
              <a:tr h="1897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Závěrečná zpráva projektu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1779697"/>
                  </a:ext>
                </a:extLst>
              </a:tr>
              <a:tr h="1897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Úspěšná obhajoba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47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28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02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500" b="1" dirty="0" smtClean="0">
                <a:solidFill>
                  <a:srgbClr val="A50021"/>
                </a:solidFill>
              </a:rPr>
              <a:t>Přehled realizovaných projektů IGS 2020</a:t>
            </a:r>
            <a:endParaRPr lang="cs-CZ" sz="2500" b="1" dirty="0">
              <a:solidFill>
                <a:srgbClr val="A5002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3097914"/>
              </p:ext>
            </p:extLst>
          </p:nvPr>
        </p:nvGraphicFramePr>
        <p:xfrm>
          <a:off x="853421" y="1426648"/>
          <a:ext cx="6370358" cy="4354005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606735">
                  <a:extLst>
                    <a:ext uri="{9D8B030D-6E8A-4147-A177-3AD203B41FA5}">
                      <a16:colId xmlns:a16="http://schemas.microsoft.com/office/drawing/2014/main" val="2420340060"/>
                    </a:ext>
                  </a:extLst>
                </a:gridCol>
                <a:gridCol w="3525795">
                  <a:extLst>
                    <a:ext uri="{9D8B030D-6E8A-4147-A177-3AD203B41FA5}">
                      <a16:colId xmlns:a16="http://schemas.microsoft.com/office/drawing/2014/main" val="3233863978"/>
                    </a:ext>
                  </a:extLst>
                </a:gridCol>
                <a:gridCol w="2237828">
                  <a:extLst>
                    <a:ext uri="{9D8B030D-6E8A-4147-A177-3AD203B41FA5}">
                      <a16:colId xmlns:a16="http://schemas.microsoft.com/office/drawing/2014/main" val="1040103563"/>
                    </a:ext>
                  </a:extLst>
                </a:gridCol>
              </a:tblGrid>
              <a:tr h="334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Pořadí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6" marR="683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Název projektu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6" marR="683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Hlavní řešitel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6" marR="68356" marT="0" marB="0"/>
                </a:tc>
                <a:extLst>
                  <a:ext uri="{0D108BD9-81ED-4DB2-BD59-A6C34878D82A}">
                    <a16:rowId xmlns:a16="http://schemas.microsoft.com/office/drawing/2014/main" val="2852778433"/>
                  </a:ext>
                </a:extLst>
              </a:tr>
              <a:tr h="3189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6" marR="683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Rozvoj znalostí a dovedností studentů na Ústavu znalectví a oceňovaní – práce s nemovitostním trhem v ČR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6" marR="683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Ing. Tomáš Krulický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6" marR="68356" marT="0" marB="0" anchor="ctr"/>
                </a:tc>
                <a:extLst>
                  <a:ext uri="{0D108BD9-81ED-4DB2-BD59-A6C34878D82A}">
                    <a16:rowId xmlns:a16="http://schemas.microsoft.com/office/drawing/2014/main" val="471762951"/>
                  </a:ext>
                </a:extLst>
              </a:tr>
              <a:tr h="3189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6" marR="683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Zkvalitnění výukového zázemí a trvalá inovace předmětů Ústavu znalectví a oceňování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6" marR="683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Ing. Pavel Rousek, Ph.D.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6" marR="68356" marT="0" marB="0" anchor="ctr"/>
                </a:tc>
                <a:extLst>
                  <a:ext uri="{0D108BD9-81ED-4DB2-BD59-A6C34878D82A}">
                    <a16:rowId xmlns:a16="http://schemas.microsoft.com/office/drawing/2014/main" val="3296252897"/>
                  </a:ext>
                </a:extLst>
              </a:tr>
              <a:tr h="3189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3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6" marR="683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„Podpora pedagogické práce akademických pracovníků KCRM prostřednictvím relevantní odborné literatury“            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6" marR="683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Ing. Radim Dušek, Ph.D.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6" marR="68356" marT="0" marB="0" anchor="ctr"/>
                </a:tc>
                <a:extLst>
                  <a:ext uri="{0D108BD9-81ED-4DB2-BD59-A6C34878D82A}">
                    <a16:rowId xmlns:a16="http://schemas.microsoft.com/office/drawing/2014/main" val="2140811407"/>
                  </a:ext>
                </a:extLst>
              </a:tr>
              <a:tr h="1594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4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6" marR="683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19175" algn="l"/>
                        </a:tabLst>
                      </a:pPr>
                      <a:r>
                        <a:rPr lang="cs-CZ" sz="1000">
                          <a:effectLst/>
                        </a:rPr>
                        <a:t>Inovace studijního předmětu „Řízení lidských zdrojů“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6" marR="683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Mgr. Zdeněk Caha, Ph.D., MBA, MSc.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6" marR="68356" marT="0" marB="0" anchor="ctr"/>
                </a:tc>
                <a:extLst>
                  <a:ext uri="{0D108BD9-81ED-4DB2-BD59-A6C34878D82A}">
                    <a16:rowId xmlns:a16="http://schemas.microsoft.com/office/drawing/2014/main" val="1463839917"/>
                  </a:ext>
                </a:extLst>
              </a:tr>
              <a:tr h="1594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6" marR="683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Inovace studijního předmětu „Společenská odpovědnost a etika“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6" marR="683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Ing. Miluše Balková, Ph.D.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6" marR="68356" marT="0" marB="0" anchor="ctr"/>
                </a:tc>
                <a:extLst>
                  <a:ext uri="{0D108BD9-81ED-4DB2-BD59-A6C34878D82A}">
                    <a16:rowId xmlns:a16="http://schemas.microsoft.com/office/drawing/2014/main" val="1152718061"/>
                  </a:ext>
                </a:extLst>
              </a:tr>
              <a:tr h="325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6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6" marR="683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Rozvoj virtuální laboratoře – II. etapa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56" marR="683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doc. Ing. Jarmila Straková, Ph.D. </a:t>
                      </a:r>
                      <a:br>
                        <a:rPr lang="cs-CZ" sz="1000">
                          <a:effectLst/>
                        </a:rPr>
                      </a:br>
                      <a:r>
                        <a:rPr lang="cs-CZ" sz="1000">
                          <a:effectLst/>
                        </a:rPr>
                        <a:t>prof. Ing. Jan Váchal, CSc.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56" marR="68356" marT="0" marB="0" anchor="ctr"/>
                </a:tc>
                <a:extLst>
                  <a:ext uri="{0D108BD9-81ED-4DB2-BD59-A6C34878D82A}">
                    <a16:rowId xmlns:a16="http://schemas.microsoft.com/office/drawing/2014/main" val="1540881438"/>
                  </a:ext>
                </a:extLst>
              </a:tr>
              <a:tr h="511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6" marR="683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Tvorba Case Studies: Inovace výukového materiálu předmětu Případová studie – Podnikatelský záměr určená pro bakalářskou formu studia programu Ekonomika podniku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56" marR="683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Ing. Radka Vaníčková, Ph.D.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56" marR="68356" marT="0" marB="0" anchor="ctr"/>
                </a:tc>
                <a:extLst>
                  <a:ext uri="{0D108BD9-81ED-4DB2-BD59-A6C34878D82A}">
                    <a16:rowId xmlns:a16="http://schemas.microsoft.com/office/drawing/2014/main" val="381171407"/>
                  </a:ext>
                </a:extLst>
              </a:tr>
              <a:tr h="2151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8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6" marR="683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Studijní materiály (skripta) v oboru Německý jazyk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56" marR="683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Mgr. Elena Tomášková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56" marR="68356" marT="0" marB="0" anchor="ctr"/>
                </a:tc>
                <a:extLst>
                  <a:ext uri="{0D108BD9-81ED-4DB2-BD59-A6C34878D82A}">
                    <a16:rowId xmlns:a16="http://schemas.microsoft.com/office/drawing/2014/main" val="2304396777"/>
                  </a:ext>
                </a:extLst>
              </a:tr>
              <a:tr h="2151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9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6" marR="683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Skripta pro výuku technické angličtiny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56" marR="683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Mgr. Libuše Turinská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56" marR="68356" marT="0" marB="0" anchor="ctr"/>
                </a:tc>
                <a:extLst>
                  <a:ext uri="{0D108BD9-81ED-4DB2-BD59-A6C34878D82A}">
                    <a16:rowId xmlns:a16="http://schemas.microsoft.com/office/drawing/2014/main" val="309632537"/>
                  </a:ext>
                </a:extLst>
              </a:tr>
              <a:tr h="2151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6" marR="683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Inovace studijních materiálů předmětu Fyzika II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56" marR="683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Mgr. Tomáš Náhlík, Ph.D.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56" marR="68356" marT="0" marB="0" anchor="ctr"/>
                </a:tc>
                <a:extLst>
                  <a:ext uri="{0D108BD9-81ED-4DB2-BD59-A6C34878D82A}">
                    <a16:rowId xmlns:a16="http://schemas.microsoft.com/office/drawing/2014/main" val="4157437322"/>
                  </a:ext>
                </a:extLst>
              </a:tr>
              <a:tr h="2151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11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6" marR="683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Inovace výuky předmětu Diagnostika a zkušebnictví.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56" marR="683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Ing. Jan Plachý, Ph.D.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56" marR="68356" marT="0" marB="0" anchor="ctr"/>
                </a:tc>
                <a:extLst>
                  <a:ext uri="{0D108BD9-81ED-4DB2-BD59-A6C34878D82A}">
                    <a16:rowId xmlns:a16="http://schemas.microsoft.com/office/drawing/2014/main" val="1116426192"/>
                  </a:ext>
                </a:extLst>
              </a:tr>
              <a:tr h="3412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12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6" marR="683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Inovace předmětů pozemní stavitelství (POS3) a izolační materiály (IZM).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56" marR="683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Ing. Jan Plachý, Ph.D.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56" marR="68356" marT="0" marB="0" anchor="ctr"/>
                </a:tc>
                <a:extLst>
                  <a:ext uri="{0D108BD9-81ED-4DB2-BD59-A6C34878D82A}">
                    <a16:rowId xmlns:a16="http://schemas.microsoft.com/office/drawing/2014/main" val="612969952"/>
                  </a:ext>
                </a:extLst>
              </a:tr>
              <a:tr h="487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13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6" marR="683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Aktualizace odborné literatury pro Support Centre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56" marR="683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RNDr. Dana Smetanová, Ph.D. </a:t>
                      </a:r>
                      <a:br>
                        <a:rPr lang="cs-CZ" sz="1000">
                          <a:effectLst/>
                        </a:rPr>
                      </a:br>
                      <a:r>
                        <a:rPr lang="cs-CZ" sz="1000">
                          <a:effectLst/>
                        </a:rPr>
                        <a:t>Ing. Jiří Čejka, Ph.D. </a:t>
                      </a:r>
                      <a:br>
                        <a:rPr lang="cs-CZ" sz="1000">
                          <a:effectLst/>
                        </a:rPr>
                      </a:br>
                      <a:r>
                        <a:rPr lang="cs-CZ" sz="1000">
                          <a:effectLst/>
                        </a:rPr>
                        <a:t>Mgr. Tomáš Náhlík, Ph.D.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56" marR="68356" marT="0" marB="0" anchor="ctr"/>
                </a:tc>
                <a:extLst>
                  <a:ext uri="{0D108BD9-81ED-4DB2-BD59-A6C34878D82A}">
                    <a16:rowId xmlns:a16="http://schemas.microsoft.com/office/drawing/2014/main" val="4141089087"/>
                  </a:ext>
                </a:extLst>
              </a:tr>
              <a:tr h="2145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14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6" marR="683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Inovace předmětů se zaměřením na strojírenské technologie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56" marR="683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doc. Ing. Ladislav Socha, Ph.D.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56" marR="68356" marT="0" marB="0" anchor="ctr"/>
                </a:tc>
                <a:extLst>
                  <a:ext uri="{0D108BD9-81ED-4DB2-BD59-A6C34878D82A}">
                    <a16:rowId xmlns:a16="http://schemas.microsoft.com/office/drawing/2014/main" val="2498354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731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500" b="1" dirty="0" smtClean="0">
                <a:solidFill>
                  <a:srgbClr val="A50021"/>
                </a:solidFill>
              </a:rPr>
              <a:t>Přehled realizovaných projektů IGS 2020</a:t>
            </a:r>
            <a:endParaRPr lang="cs-CZ" sz="2500" b="1" dirty="0">
              <a:solidFill>
                <a:srgbClr val="A50021"/>
              </a:solidFill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540881"/>
              </p:ext>
            </p:extLst>
          </p:nvPr>
        </p:nvGraphicFramePr>
        <p:xfrm>
          <a:off x="842962" y="1460267"/>
          <a:ext cx="6391275" cy="4039108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450850">
                  <a:extLst>
                    <a:ext uri="{9D8B030D-6E8A-4147-A177-3AD203B41FA5}">
                      <a16:colId xmlns:a16="http://schemas.microsoft.com/office/drawing/2014/main" val="1838041685"/>
                    </a:ext>
                  </a:extLst>
                </a:gridCol>
                <a:gridCol w="3872230">
                  <a:extLst>
                    <a:ext uri="{9D8B030D-6E8A-4147-A177-3AD203B41FA5}">
                      <a16:colId xmlns:a16="http://schemas.microsoft.com/office/drawing/2014/main" val="254685320"/>
                    </a:ext>
                  </a:extLst>
                </a:gridCol>
                <a:gridCol w="2068195">
                  <a:extLst>
                    <a:ext uri="{9D8B030D-6E8A-4147-A177-3AD203B41FA5}">
                      <a16:colId xmlns:a16="http://schemas.microsoft.com/office/drawing/2014/main" val="28619703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15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Příprava materiálů k předmětu "Virtuální realita designu strojních konstrukcí" včetně aktualizace cizojazyčné literatury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doc. Ing. Petr Hrubý, CSc.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22645569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16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Profilace studijních materiálů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Ing. Martin Telecký</a:t>
                      </a:r>
                      <a:br>
                        <a:rPr lang="cs-CZ" sz="1000">
                          <a:effectLst/>
                        </a:rPr>
                      </a:br>
                      <a:r>
                        <a:rPr lang="cs-CZ" sz="1000">
                          <a:effectLst/>
                        </a:rPr>
                        <a:t>Ing. Květa Papoušková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17523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17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Vývoj pokročilých stavebních materiálů se zaměřením na rozvoj experimentální analýzy a propojení se studijním programem MIN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Ing. Jiří Šál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13545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18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Vývoj pokročilých stavebních materiálů se zaměřením na rozvoj experimentální analýzy a propojení se studijním programem SHM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Ing. Jiří Šál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6294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19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Multimediální pomůcky pro výuku a propagaci odborných předmětů navazujícího magisterského studijního programu Logistika na Katedře dopravy a logistiky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Ing. Mária Stopková, PhD.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6373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20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Podpora výuky vybraných IT předmětů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Ing. Bc. Karel Antoš</a:t>
                      </a:r>
                      <a:br>
                        <a:rPr lang="cs-CZ" sz="1000">
                          <a:effectLst/>
                        </a:rPr>
                      </a:br>
                      <a:r>
                        <a:rPr lang="cs-CZ" sz="1000">
                          <a:effectLst/>
                        </a:rPr>
                        <a:t>Ing. Jiří Jelínek, CSc.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8020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21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Softwarová aplikace pro vyhodnocování dopravních kordonových průzkumů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Ing. Bc. Jiří Hanzl, Ph.D.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80555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22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Inovace experimentů pro demonstraci učiva CHS Chemie a podpora výzkumné aktivity materiálového centra VŠTE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Ing. Jan Podlesný, Ph.D.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22172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23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Multimediální pomůcky pro výuku odborných předmětů bakalářského studijního programu na Katedře dopravy a logistiky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doc. Ing. Ján Ližbetin, PhD.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95617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24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Zpracování dat z digitální fotogrammetrie a optického 3D skeneru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Ing. Martin Dědič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183559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25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Dílčí konstrukční prvky experimentálního vozidla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Ing. Jan Kolínský, Ph.D.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696586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26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Profilace obsahové stránky základních kurzů matematiky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doc. RNDr. Zdeněk Dušek, Ph.D.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8756998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27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Zlepšení průchodnosti studijních programů II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Ing. Květa Papoušková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3823904"/>
                  </a:ext>
                </a:extLst>
              </a:tr>
            </a:tbl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88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021491"/>
            <a:ext cx="12192000" cy="1276865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/>
          <a:p>
            <a:r>
              <a:rPr lang="cs-CZ" sz="3000" b="1" dirty="0">
                <a:solidFill>
                  <a:srgbClr val="A50021"/>
                </a:solidFill>
              </a:rPr>
              <a:t>P</a:t>
            </a:r>
            <a:r>
              <a:rPr lang="cs-CZ" sz="3000" b="1" dirty="0" smtClean="0">
                <a:solidFill>
                  <a:srgbClr val="A50021"/>
                </a:solidFill>
              </a:rPr>
              <a:t>rojekt: Posílení a rozvoj funkční komunikační platformy vysokých škol, jakožto popularizátorů vědy a organizátorů Noci vědců v ČR</a:t>
            </a:r>
            <a:endParaRPr lang="cs-CZ" sz="3000" b="1" dirty="0">
              <a:solidFill>
                <a:srgbClr val="A5002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159509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smtClean="0"/>
              <a:t>Program: </a:t>
            </a:r>
            <a:r>
              <a:rPr lang="cs-CZ" sz="2000" dirty="0" smtClean="0"/>
              <a:t>Centralizovaný rozvojový program</a:t>
            </a:r>
          </a:p>
          <a:p>
            <a:pPr algn="l"/>
            <a:r>
              <a:rPr lang="cs-CZ" sz="2000" b="1" dirty="0" smtClean="0"/>
              <a:t>Tematické zaměření: </a:t>
            </a:r>
            <a:r>
              <a:rPr lang="cs-CZ" sz="2000" dirty="0" smtClean="0"/>
              <a:t>pořádání festivalů, přehlídek, výstav a dalších obdobných akcí</a:t>
            </a:r>
            <a:endParaRPr lang="cs-CZ" sz="2000" dirty="0"/>
          </a:p>
          <a:p>
            <a:pPr algn="l"/>
            <a:r>
              <a:rPr lang="cs-CZ" sz="2000" b="1" dirty="0" smtClean="0"/>
              <a:t>Rozpočet: </a:t>
            </a:r>
            <a:r>
              <a:rPr lang="cs-CZ" sz="2000" dirty="0" smtClean="0"/>
              <a:t>700 000 Kč</a:t>
            </a:r>
          </a:p>
          <a:p>
            <a:pPr algn="l"/>
            <a:r>
              <a:rPr lang="cs-CZ" sz="2000" b="1" dirty="0" smtClean="0"/>
              <a:t>Hlavní řešitel: </a:t>
            </a:r>
            <a:r>
              <a:rPr lang="cs-CZ" sz="2000" dirty="0" smtClean="0"/>
              <a:t>Ing. Vojtěch Stehel, MBA, PhD.</a:t>
            </a:r>
            <a:endParaRPr lang="cs-CZ" sz="2000" dirty="0"/>
          </a:p>
        </p:txBody>
      </p:sp>
      <p:sp>
        <p:nvSpPr>
          <p:cNvPr id="8" name="AutoShape 2" descr="VŠTE České Budějovice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885746" cy="388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4" descr="VŠTE České Budějovice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657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500" b="1" dirty="0" smtClean="0">
                <a:solidFill>
                  <a:srgbClr val="A50021"/>
                </a:solidFill>
              </a:rPr>
              <a:t>Finanční náročnost realizace</a:t>
            </a:r>
            <a:endParaRPr lang="cs-CZ" sz="2500" b="1" dirty="0">
              <a:solidFill>
                <a:srgbClr val="A5002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1258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Rozpočtové položky</a:t>
            </a:r>
          </a:p>
          <a:p>
            <a:pPr marL="0" indent="0">
              <a:buNone/>
            </a:pPr>
            <a:r>
              <a:rPr lang="cs-CZ" sz="2000" dirty="0" smtClean="0"/>
              <a:t>2.1.1		Mzdové náklady				 902 800,00 Kč</a:t>
            </a:r>
          </a:p>
          <a:p>
            <a:pPr marL="0" indent="0">
              <a:buNone/>
            </a:pPr>
            <a:r>
              <a:rPr lang="cs-CZ" sz="2000" dirty="0" smtClean="0"/>
              <a:t>2.1.3		Odvody SP, ZP, příspěvek do SF		 320 687,08 Kč</a:t>
            </a:r>
          </a:p>
          <a:p>
            <a:pPr marL="0" indent="0">
              <a:buNone/>
            </a:pPr>
            <a:r>
              <a:rPr lang="cs-CZ" sz="2000" dirty="0" smtClean="0"/>
              <a:t>2.2.1		Materiální náklady 		              1 113 726,70 Kč</a:t>
            </a:r>
          </a:p>
          <a:p>
            <a:pPr marL="0" indent="0">
              <a:buNone/>
            </a:pPr>
            <a:r>
              <a:rPr lang="cs-CZ" sz="2000" dirty="0" smtClean="0"/>
              <a:t>2.2.2		Služby a náklady nevýrobní	              1 130 134,38 Kč</a:t>
            </a:r>
          </a:p>
          <a:p>
            <a:pPr marL="0" indent="0">
              <a:buNone/>
            </a:pPr>
            <a:r>
              <a:rPr lang="cs-CZ" sz="2000" dirty="0" smtClean="0"/>
              <a:t>2.2.3		Cestovní náhrady				 120 881,00 Kč</a:t>
            </a:r>
          </a:p>
          <a:p>
            <a:pPr marL="0" indent="0">
              <a:buNone/>
            </a:pPr>
            <a:r>
              <a:rPr lang="cs-CZ" sz="2000" b="1" dirty="0" smtClean="0"/>
              <a:t>Celkem čerpáno finančních prostředků		              3 588 238,16 Kč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911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500" b="1" dirty="0" smtClean="0">
                <a:solidFill>
                  <a:srgbClr val="A50021"/>
                </a:solidFill>
              </a:rPr>
              <a:t>Rozpočet IP 2019-2020</a:t>
            </a:r>
            <a:endParaRPr lang="cs-CZ" sz="2500" b="1" dirty="0">
              <a:solidFill>
                <a:srgbClr val="A5002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0774" y="1296875"/>
            <a:ext cx="5603789" cy="4969782"/>
          </a:xfrm>
        </p:spPr>
        <p:txBody>
          <a:bodyPr>
            <a:normAutofit/>
          </a:bodyPr>
          <a:lstStyle/>
          <a:p>
            <a:r>
              <a:rPr lang="cs-CZ" sz="2000" dirty="0"/>
              <a:t>V rámci realizovaného projektu došlo k vyčerpání všech způsobilých nákladů v předepsaném poměru běžné/kapitálové prostředky. K dílčím změnám docházelo pouze na úrovni rozpočtových </a:t>
            </a:r>
            <a:r>
              <a:rPr lang="cs-CZ" sz="2000" dirty="0" smtClean="0"/>
              <a:t>podkapitol.</a:t>
            </a:r>
          </a:p>
          <a:p>
            <a:endParaRPr lang="cs-CZ" sz="2000" dirty="0"/>
          </a:p>
          <a:p>
            <a:r>
              <a:rPr lang="cs-CZ" sz="2000" dirty="0"/>
              <a:t>Pravidlo vyčlenění 10 % z příspěvku poskytnutého na naplňování cílů ve prospěch </a:t>
            </a:r>
            <a:r>
              <a:rPr lang="cs-CZ" sz="2000" b="1" dirty="0"/>
              <a:t>vnitřní soutěže bylo dodrženo a v rámci roku 2019 a 2020 bylo přerozděleno 20,49 % celkového rozpočtu IP v oblasti: </a:t>
            </a:r>
            <a:endParaRPr lang="cs-CZ" sz="2000" dirty="0"/>
          </a:p>
          <a:p>
            <a:pPr lvl="1"/>
            <a:r>
              <a:rPr lang="cs-CZ" sz="1800" dirty="0"/>
              <a:t>Podpora pedagogické práce akademických pracovníků, profilace a inovace studijních programů na úrovni předmětů/kurzů.</a:t>
            </a:r>
          </a:p>
          <a:p>
            <a:endParaRPr lang="cs-CZ" sz="2000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90007744"/>
              </p:ext>
            </p:extLst>
          </p:nvPr>
        </p:nvGraphicFramePr>
        <p:xfrm>
          <a:off x="6558116" y="678431"/>
          <a:ext cx="5093110" cy="55882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6275">
                  <a:extLst>
                    <a:ext uri="{9D8B030D-6E8A-4147-A177-3AD203B41FA5}">
                      <a16:colId xmlns:a16="http://schemas.microsoft.com/office/drawing/2014/main" val="3945828646"/>
                    </a:ext>
                  </a:extLst>
                </a:gridCol>
                <a:gridCol w="1973258">
                  <a:extLst>
                    <a:ext uri="{9D8B030D-6E8A-4147-A177-3AD203B41FA5}">
                      <a16:colId xmlns:a16="http://schemas.microsoft.com/office/drawing/2014/main" val="227967841"/>
                    </a:ext>
                  </a:extLst>
                </a:gridCol>
                <a:gridCol w="1369900">
                  <a:extLst>
                    <a:ext uri="{9D8B030D-6E8A-4147-A177-3AD203B41FA5}">
                      <a16:colId xmlns:a16="http://schemas.microsoft.com/office/drawing/2014/main" val="3019016141"/>
                    </a:ext>
                  </a:extLst>
                </a:gridCol>
                <a:gridCol w="1293677">
                  <a:extLst>
                    <a:ext uri="{9D8B030D-6E8A-4147-A177-3AD203B41FA5}">
                      <a16:colId xmlns:a16="http://schemas.microsoft.com/office/drawing/2014/main" val="2042150011"/>
                    </a:ext>
                  </a:extLst>
                </a:gridCol>
              </a:tblGrid>
              <a:tr h="395186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Institucionální plán Vysoké školy technické a ekonomické na rok 2019 - 2020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rgbClr val="A5002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743420"/>
                  </a:ext>
                </a:extLst>
              </a:tr>
              <a:tr h="31186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Kapitola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Schválený rozpočet pro roky 2019-2020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Čerpáno z rozpočtu </a:t>
                      </a:r>
                      <a:br>
                        <a:rPr lang="cs-CZ" sz="900">
                          <a:effectLst/>
                        </a:rPr>
                      </a:br>
                      <a:r>
                        <a:rPr lang="cs-CZ" sz="900">
                          <a:effectLst/>
                        </a:rPr>
                        <a:t>2019-2020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/>
                </a:tc>
                <a:extLst>
                  <a:ext uri="{0D108BD9-81ED-4DB2-BD59-A6C34878D82A}">
                    <a16:rowId xmlns:a16="http://schemas.microsoft.com/office/drawing/2014/main" val="3928385996"/>
                  </a:ext>
                </a:extLst>
              </a:tr>
              <a:tr h="26494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1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Kapitálové finanční prostředky celkem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6 130 402,00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6 130 402,00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155796"/>
                  </a:ext>
                </a:extLst>
              </a:tr>
              <a:tr h="30649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1.1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Dlouhodobý nehmotný majetek (SW, licence) 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0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729880"/>
                  </a:ext>
                </a:extLst>
              </a:tr>
              <a:tr h="30649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1.2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Samostatné movité věci (stroje, zařízení)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3 065 202,00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3 349 681,73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191541"/>
                  </a:ext>
                </a:extLst>
              </a:tr>
              <a:tr h="26494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1.3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Stavební úpravy 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3 065 200,00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2 780 720,27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428880"/>
                  </a:ext>
                </a:extLst>
              </a:tr>
              <a:tr h="26494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2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Běžné finanční prostředky celkem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11 385 033,00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11 385 033,00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051362"/>
                  </a:ext>
                </a:extLst>
              </a:tr>
              <a:tr h="24102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2.1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Osobní náklady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3 572 080,00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2 605 069,47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379875"/>
                  </a:ext>
                </a:extLst>
              </a:tr>
              <a:tr h="24838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2.1.1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Mzdy včetně pohyblivých složek 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2 626 530,00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1 959 976,29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905305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2.1.2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Odměny z dohod o pracích konaných mimo pracovní poměr 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0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0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057706"/>
                  </a:ext>
                </a:extLst>
              </a:tr>
              <a:tr h="93322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2.1.3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Odvody pojistného na veřejné zdravotní pojištění a pojistného na sociální zabezpečení a příspěvku na státní politiku zaměstnanosti a příděly do SF včetně ostatních zákonných odvodů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945 550,00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645 093,18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121901"/>
                  </a:ext>
                </a:extLst>
              </a:tr>
              <a:tr h="26494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2.2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Ostatní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7 812 953,00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8 779 963,53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826296"/>
                  </a:ext>
                </a:extLst>
              </a:tr>
              <a:tr h="30649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2.2.1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Materiální náklady včetně drobného majetku 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5 586 875,00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4 802 856,51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154654"/>
                  </a:ext>
                </a:extLst>
              </a:tr>
              <a:tr h="26494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2.2.2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Služby a náklady nevýrobní 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2 050 930,00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3 856 226,02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326201"/>
                  </a:ext>
                </a:extLst>
              </a:tr>
              <a:tr h="26494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2.2.3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Cestovní náhrady 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175 148,00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120 881,00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684198"/>
                  </a:ext>
                </a:extLst>
              </a:tr>
              <a:tr h="26494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2.2.4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Stipendia 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0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/>
                </a:tc>
                <a:extLst>
                  <a:ext uri="{0D108BD9-81ED-4DB2-BD59-A6C34878D82A}">
                    <a16:rowId xmlns:a16="http://schemas.microsoft.com/office/drawing/2014/main" val="2011264558"/>
                  </a:ext>
                </a:extLst>
              </a:tr>
              <a:tr h="31186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3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Celkem běžné a kapitálové finanční prostředky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17 515 435,00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17 515 435,00</a:t>
                      </a:r>
                      <a:endParaRPr lang="cs-CZ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4" marR="32164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339485"/>
                  </a:ext>
                </a:extLst>
              </a:tr>
            </a:tbl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619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>
                <a:solidFill>
                  <a:srgbClr val="A50021"/>
                </a:solidFill>
              </a:rPr>
              <a:t>Závěr</a:t>
            </a:r>
            <a:endParaRPr lang="cs-CZ" sz="3000" b="1" dirty="0">
              <a:solidFill>
                <a:srgbClr val="A5002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89651"/>
            <a:ext cx="10515600" cy="4351338"/>
          </a:xfrm>
        </p:spPr>
        <p:txBody>
          <a:bodyPr/>
          <a:lstStyle/>
          <a:p>
            <a:r>
              <a:rPr lang="cs-CZ" sz="2000" dirty="0"/>
              <a:t>Institucionální plán VŠTE pro rok 2019 a 2020 je v souladu s Dlouhodobým záměrem vzdělávací a vědecké, výzkumné, vývojové, umělecké a další tvůrčí činnosti Vysoké školy technické a ekonomické v Českých Budějovicích pro roky 2016-2020, včetně jejich aktualizací. Stanové cíle v IP VŠTE byly v jednotlivých tematických oblastech naplněny</a:t>
            </a:r>
            <a:r>
              <a:rPr lang="cs-CZ" sz="2000" dirty="0" smtClean="0"/>
              <a:t>.</a:t>
            </a:r>
          </a:p>
          <a:p>
            <a:endParaRPr lang="cs-CZ" sz="2000" dirty="0"/>
          </a:p>
          <a:p>
            <a:r>
              <a:rPr lang="cs-CZ" sz="2000" dirty="0"/>
              <a:t>Stanovená výše investičních a neinvestičních finančních prostředků byla dodržena.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Podmínky </a:t>
            </a:r>
            <a:r>
              <a:rPr lang="cs-CZ" sz="2000" dirty="0"/>
              <a:t>stanovené ve Vyhlášení institucionálního programu pro veřejné vysoké školy pro roky 2019 - 2020 byly taktéž dodrženy.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51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750894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3000" b="1" dirty="0" smtClean="0">
                <a:solidFill>
                  <a:srgbClr val="A50021"/>
                </a:solidFill>
              </a:rPr>
              <a:t>Cíle a výstupy projektu</a:t>
            </a:r>
            <a:endParaRPr lang="cs-CZ" sz="3000" b="1" dirty="0">
              <a:solidFill>
                <a:srgbClr val="A5002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50201" y="966498"/>
            <a:ext cx="11541799" cy="4657554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cs-CZ" sz="2000" b="1" dirty="0" smtClean="0"/>
              <a:t>Posílení </a:t>
            </a:r>
            <a:r>
              <a:rPr lang="cs-CZ" sz="2000" b="1" dirty="0"/>
              <a:t>a rozšíření vzniklé funkční komunikační platformy českých vysokých škol v oblasti popularizace </a:t>
            </a:r>
            <a:r>
              <a:rPr lang="cs-CZ" sz="2000" b="1" dirty="0" smtClean="0"/>
              <a:t>vědy</a:t>
            </a:r>
            <a:r>
              <a:rPr lang="cs-CZ" sz="2000" b="1" dirty="0"/>
              <a:t>, výzkumu a tvůrčí činnosti</a:t>
            </a:r>
            <a:r>
              <a:rPr lang="cs-CZ" sz="2000" b="1" dirty="0" smtClean="0"/>
              <a:t>.</a:t>
            </a:r>
          </a:p>
          <a:p>
            <a:pPr lvl="1"/>
            <a:r>
              <a:rPr lang="cs-CZ" sz="2000" dirty="0" smtClean="0"/>
              <a:t>Splněno. Probíhala intenzivní vyjednávání s dalšími potencionálními zájemci (VŠPJ, VŠE). Síť byla posílena také díky realizaci dvou národních konferencí s účastí zástupců všech univerzitních i neuniverzitních organizátorů Noci vědců.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2000" b="1" dirty="0" smtClean="0"/>
              <a:t>2. Realizace </a:t>
            </a:r>
            <a:r>
              <a:rPr lang="cs-CZ" sz="2000" b="1" dirty="0"/>
              <a:t>Noci vědců 2020 na půdě naší vysoké školy</a:t>
            </a:r>
            <a:r>
              <a:rPr lang="cs-CZ" sz="2000" b="1" dirty="0" smtClean="0"/>
              <a:t>.</a:t>
            </a:r>
          </a:p>
          <a:p>
            <a:pPr lvl="1"/>
            <a:r>
              <a:rPr lang="cs-CZ" sz="2000" dirty="0" smtClean="0"/>
              <a:t>Akce realizována on-line 27.11. 2020 (důvodem epidemická </a:t>
            </a:r>
          </a:p>
          <a:p>
            <a:pPr marL="457200" lvl="1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situace v ČR)</a:t>
            </a:r>
          </a:p>
          <a:p>
            <a:pPr lvl="1"/>
            <a:r>
              <a:rPr lang="cs-CZ" sz="2000" dirty="0" smtClean="0"/>
              <a:t>Natočeno a vytvořeno 16 videí</a:t>
            </a:r>
          </a:p>
          <a:p>
            <a:pPr lvl="1"/>
            <a:r>
              <a:rPr lang="cs-CZ" sz="2000" dirty="0" smtClean="0"/>
              <a:t>Videa jsou k dispozici </a:t>
            </a:r>
            <a:r>
              <a:rPr lang="cs-CZ" sz="2000" dirty="0"/>
              <a:t>na </a:t>
            </a:r>
            <a:r>
              <a:rPr lang="cs-CZ" sz="2000" dirty="0" smtClean="0"/>
              <a:t>webové stránce Noci vědců</a:t>
            </a:r>
            <a:br>
              <a:rPr lang="cs-CZ" sz="2000" dirty="0" smtClean="0"/>
            </a:br>
            <a:r>
              <a:rPr lang="cs-CZ" sz="2000" dirty="0" smtClean="0">
                <a:hlinkClick r:id="rId2"/>
              </a:rPr>
              <a:t>https</a:t>
            </a:r>
            <a:r>
              <a:rPr lang="cs-CZ" sz="2000" dirty="0">
                <a:hlinkClick r:id="rId2"/>
              </a:rPr>
              <a:t>://</a:t>
            </a:r>
            <a:r>
              <a:rPr lang="cs-CZ" sz="2000" dirty="0" smtClean="0">
                <a:hlinkClick r:id="rId2"/>
              </a:rPr>
              <a:t>www.nocvedcu.cz/organizace/vysoka-skola</a:t>
            </a:r>
            <a:br>
              <a:rPr lang="cs-CZ" sz="2000" dirty="0" smtClean="0">
                <a:hlinkClick r:id="rId2"/>
              </a:rPr>
            </a:br>
            <a:r>
              <a:rPr lang="cs-CZ" sz="2000" dirty="0" smtClean="0">
                <a:hlinkClick r:id="rId2"/>
              </a:rPr>
              <a:t>-technicka-a-ekonomicka-v-ceskych-budejovicich</a:t>
            </a:r>
            <a:endParaRPr lang="cs-CZ" sz="2000" dirty="0" smtClean="0"/>
          </a:p>
          <a:p>
            <a:pPr>
              <a:buFontTx/>
              <a:buChar char="-"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321" y="2929581"/>
            <a:ext cx="4011561" cy="225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6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199" y="535459"/>
            <a:ext cx="10616293" cy="541297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3200" b="1" dirty="0"/>
              <a:t>3. Organizace vlastních nebo účast na dalších popularizačních akcích národního i regionálního </a:t>
            </a:r>
            <a:r>
              <a:rPr lang="cs-CZ" sz="3200" b="1" dirty="0" smtClean="0"/>
              <a:t>charakteru</a:t>
            </a:r>
            <a:endParaRPr lang="cs-CZ" sz="3200" b="1" dirty="0"/>
          </a:p>
          <a:p>
            <a:pPr lvl="1"/>
            <a:r>
              <a:rPr lang="cs-CZ" sz="3200" dirty="0"/>
              <a:t>Účast na národní akci Týden vědy</a:t>
            </a:r>
          </a:p>
          <a:p>
            <a:pPr lvl="1"/>
            <a:r>
              <a:rPr lang="cs-CZ" sz="3200" dirty="0"/>
              <a:t>Reportáž v Jihočeské </a:t>
            </a:r>
            <a:r>
              <a:rPr lang="cs-CZ" sz="3200" dirty="0" smtClean="0"/>
              <a:t>televizi</a:t>
            </a:r>
          </a:p>
          <a:p>
            <a:pPr lvl="1"/>
            <a:endParaRPr lang="cs-CZ" sz="3200" b="1" dirty="0"/>
          </a:p>
          <a:p>
            <a:pPr marL="0" indent="0">
              <a:buNone/>
            </a:pPr>
            <a:r>
              <a:rPr lang="cs-CZ" sz="3200" b="1" dirty="0"/>
              <a:t>4. Účast na 2 národních konferencích pro rozšíření popularizace, efektivní komunikaci a uspořádání Noci vědců </a:t>
            </a:r>
            <a:r>
              <a:rPr lang="cs-CZ" sz="3200" b="1" dirty="0" smtClean="0"/>
              <a:t>2020</a:t>
            </a:r>
            <a:endParaRPr lang="cs-CZ" sz="3200" b="1" dirty="0"/>
          </a:p>
          <a:p>
            <a:pPr lvl="1"/>
            <a:r>
              <a:rPr lang="cs-CZ" sz="3200" dirty="0" smtClean="0"/>
              <a:t>účast na dvou národních konferencích (Ostravská univerzita, VŠB – Technická univerzita Ostrava)</a:t>
            </a:r>
            <a:endParaRPr lang="cs-CZ" sz="3200" dirty="0"/>
          </a:p>
          <a:p>
            <a:pPr marL="457200" lvl="1" indent="0">
              <a:buNone/>
            </a:pPr>
            <a:endParaRPr lang="cs-CZ" sz="3200" dirty="0" smtClean="0"/>
          </a:p>
          <a:p>
            <a:pPr marL="0" indent="0">
              <a:buNone/>
            </a:pPr>
            <a:r>
              <a:rPr lang="cs-CZ" sz="3200" b="1" dirty="0" smtClean="0"/>
              <a:t>5. Vytvoření </a:t>
            </a:r>
            <a:r>
              <a:rPr lang="cs-CZ" sz="3200" b="1" dirty="0"/>
              <a:t>zázemí pro mobilní prezentaci vědy a tvůrčích činností ve veřejném prostoru a v rámci dalších (nejen) vědecko-popularizačních </a:t>
            </a:r>
            <a:r>
              <a:rPr lang="cs-CZ" sz="3200" b="1" dirty="0" smtClean="0"/>
              <a:t>akcí</a:t>
            </a:r>
          </a:p>
          <a:p>
            <a:pPr lvl="1"/>
            <a:r>
              <a:rPr lang="cs-CZ" sz="3200" dirty="0" smtClean="0"/>
              <a:t>Vznik nové místnosti včetně pořízení techniky pro marketingový úsek</a:t>
            </a:r>
          </a:p>
          <a:p>
            <a:pPr lvl="1"/>
            <a:r>
              <a:rPr lang="cs-CZ" sz="3200" dirty="0" smtClean="0"/>
              <a:t>Možné natáčení experimentů přímo v areálu VŠTE i u průmyslového partnera</a:t>
            </a:r>
          </a:p>
          <a:p>
            <a:pPr marL="457200" lvl="1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b="1" dirty="0" smtClean="0"/>
              <a:t>6. Pravidelné </a:t>
            </a:r>
            <a:r>
              <a:rPr lang="cs-CZ" sz="3200" b="1" dirty="0"/>
              <a:t>přispívání formou článku a rozhovorů s vědci do magazínu vysokých škol </a:t>
            </a:r>
            <a:r>
              <a:rPr lang="cs-CZ" sz="3200" b="1" dirty="0" smtClean="0"/>
              <a:t>Universitas.cz</a:t>
            </a:r>
          </a:p>
          <a:p>
            <a:pPr lvl="1"/>
            <a:r>
              <a:rPr lang="cs-CZ" sz="3200" dirty="0" smtClean="0"/>
              <a:t>VŠTE se podílela na tvorbě 6 mediálních výstupů (portál Universitas.cz) </a:t>
            </a:r>
          </a:p>
          <a:p>
            <a:pPr lvl="1"/>
            <a:r>
              <a:rPr lang="cs-CZ" sz="3200" dirty="0" smtClean="0"/>
              <a:t>Články se týkaly např. Noci vědců, on-line zkoušení v době pandemie</a:t>
            </a:r>
            <a:endParaRPr lang="cs-CZ" sz="32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28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199" y="626076"/>
            <a:ext cx="10616293" cy="5322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/>
              <a:t>7</a:t>
            </a:r>
            <a:r>
              <a:rPr lang="cs-CZ" sz="2000" b="1" dirty="0"/>
              <a:t>. Vytvoření propagačních předmětů v jednotném vizuálním stylu pro účastníky Noci vědců 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>a </a:t>
            </a:r>
            <a:r>
              <a:rPr lang="cs-CZ" sz="2000" b="1" dirty="0"/>
              <a:t>dalších popularizačních </a:t>
            </a:r>
            <a:r>
              <a:rPr lang="cs-CZ" sz="2000" b="1" dirty="0" smtClean="0"/>
              <a:t>akcí</a:t>
            </a:r>
            <a:endParaRPr lang="cs-CZ" sz="2000" b="1" dirty="0"/>
          </a:p>
          <a:p>
            <a:pPr lvl="1"/>
            <a:r>
              <a:rPr lang="cs-CZ" sz="2000" dirty="0" smtClean="0"/>
              <a:t>Ostravská univerzita vytvořila grafiku Noci vědců 2020 (5 propagačních předmětů – tužka, propiska, pexeso, omalovánky, papírová skládačka, trika)</a:t>
            </a:r>
          </a:p>
          <a:p>
            <a:pPr lvl="1"/>
            <a:r>
              <a:rPr lang="cs-CZ" sz="2000" dirty="0" smtClean="0"/>
              <a:t>VŠTE doplnila i vlastní – např. geometrická sada, cestovní hrnek, taška, USB disk.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8. Rozvoj centrálního webového portálu Noci vědců ČR – nocvedcu.cz, včetně na něj napojené mobilní </a:t>
            </a:r>
            <a:r>
              <a:rPr lang="cs-CZ" sz="2000" b="1" dirty="0" smtClean="0"/>
              <a:t>aplikace</a:t>
            </a:r>
          </a:p>
          <a:p>
            <a:pPr lvl="1"/>
            <a:r>
              <a:rPr lang="cs-CZ" sz="2000" dirty="0" smtClean="0"/>
              <a:t>Centrální webový portál byl nadále rozvíjen a přizpůsoben současné situaci (epidemie </a:t>
            </a:r>
            <a:br>
              <a:rPr lang="cs-CZ" sz="2000" dirty="0" smtClean="0"/>
            </a:br>
            <a:r>
              <a:rPr lang="cs-CZ" sz="2000" dirty="0" smtClean="0"/>
              <a:t>covid-19)</a:t>
            </a:r>
          </a:p>
          <a:p>
            <a:pPr lvl="1"/>
            <a:r>
              <a:rPr lang="cs-CZ" sz="2000" dirty="0" smtClean="0"/>
              <a:t>Více jak 51 tis. návštěvníků</a:t>
            </a:r>
            <a:endParaRPr lang="cs-CZ" sz="2000" dirty="0"/>
          </a:p>
          <a:p>
            <a:pPr lvl="1"/>
            <a:r>
              <a:rPr lang="cs-CZ" sz="2000" dirty="0"/>
              <a:t>S</a:t>
            </a:r>
            <a:r>
              <a:rPr lang="cs-CZ" sz="2000" dirty="0" smtClean="0"/>
              <a:t>práva návštěvnického účtu v mobilní aplikaci – registrace, přihlášení, změna nastavení apod.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 smtClean="0"/>
              <a:t>9. Propojení </a:t>
            </a:r>
            <a:r>
              <a:rPr lang="cs-CZ" sz="2000" b="1" dirty="0"/>
              <a:t>centrálního webu noci vědců (nocvedcu.cz) a magazínu vysokých škol </a:t>
            </a:r>
            <a:r>
              <a:rPr lang="cs-CZ" sz="2000" b="1" dirty="0" smtClean="0"/>
              <a:t>Universitas.cz</a:t>
            </a:r>
          </a:p>
          <a:p>
            <a:pPr lvl="1"/>
            <a:r>
              <a:rPr lang="cs-CZ" sz="2000" dirty="0" smtClean="0"/>
              <a:t>V rámci realizace projektu došlo k propojení zmíněných webů.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Vysoká škola technická a ekonomická v Českých Budějovicích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41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199" y="626076"/>
            <a:ext cx="10616293" cy="5322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/>
              <a:t>10. Účast na odborném školení zvyšující kompetence v oblasti popularizace vědy a </a:t>
            </a:r>
            <a:r>
              <a:rPr lang="cs-CZ" sz="2000" b="1" dirty="0" smtClean="0"/>
              <a:t>výzkumu</a:t>
            </a:r>
            <a:endParaRPr lang="cs-CZ" sz="2000" b="1" dirty="0"/>
          </a:p>
          <a:p>
            <a:r>
              <a:rPr lang="cs-CZ" sz="2000" dirty="0" smtClean="0"/>
              <a:t>VŠTE se zúčastnila těchto školení:</a:t>
            </a:r>
          </a:p>
          <a:p>
            <a:pPr lvl="1"/>
            <a:r>
              <a:rPr lang="cs-CZ" sz="2000" dirty="0" smtClean="0"/>
              <a:t>psaní popularizačních textů,</a:t>
            </a:r>
          </a:p>
          <a:p>
            <a:pPr lvl="1"/>
            <a:r>
              <a:rPr lang="cs-CZ" sz="2000" dirty="0"/>
              <a:t>o</a:t>
            </a:r>
            <a:r>
              <a:rPr lang="cs-CZ" sz="2000" dirty="0" smtClean="0"/>
              <a:t>n-line nástroje a popularizace, jak interpretovat výsledky on-line kampaní,</a:t>
            </a:r>
          </a:p>
          <a:p>
            <a:pPr lvl="1"/>
            <a:r>
              <a:rPr lang="cs-CZ" sz="2000" dirty="0"/>
              <a:t>s</a:t>
            </a:r>
            <a:r>
              <a:rPr lang="cs-CZ" sz="2000" dirty="0" smtClean="0"/>
              <a:t>třih videa v Adobe </a:t>
            </a:r>
            <a:r>
              <a:rPr lang="cs-CZ" sz="2000" dirty="0" err="1" smtClean="0"/>
              <a:t>Premiere</a:t>
            </a:r>
            <a:r>
              <a:rPr lang="cs-CZ" sz="2000" dirty="0" smtClean="0"/>
              <a:t> Pro,</a:t>
            </a:r>
          </a:p>
          <a:p>
            <a:pPr lvl="1"/>
            <a:r>
              <a:rPr lang="cs-CZ" sz="2000" dirty="0" smtClean="0"/>
              <a:t>Adobe </a:t>
            </a:r>
            <a:r>
              <a:rPr lang="cs-CZ" sz="2000" dirty="0" err="1" smtClean="0"/>
              <a:t>After</a:t>
            </a:r>
            <a:r>
              <a:rPr lang="cs-CZ" sz="2000" dirty="0" smtClean="0"/>
              <a:t> </a:t>
            </a:r>
            <a:r>
              <a:rPr lang="cs-CZ" sz="2000" dirty="0" err="1" smtClean="0"/>
              <a:t>Effects</a:t>
            </a:r>
            <a:r>
              <a:rPr lang="cs-CZ" sz="2000" dirty="0"/>
              <a:t> </a:t>
            </a:r>
            <a:r>
              <a:rPr lang="cs-CZ" sz="2000" dirty="0" smtClean="0"/>
              <a:t>– základy.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11. Začlenění do mapy evropských organizátorů Noci vědců spadající pod Evropskou komisi, která projekt na evropské úrovni </a:t>
            </a:r>
            <a:r>
              <a:rPr lang="cs-CZ" sz="2000" b="1" dirty="0" smtClean="0"/>
              <a:t>zaštiťuje</a:t>
            </a:r>
            <a:endParaRPr lang="cs-CZ" sz="2000" b="1" dirty="0"/>
          </a:p>
          <a:p>
            <a:pPr lvl="1"/>
            <a:r>
              <a:rPr lang="cs-CZ" sz="2000" dirty="0" smtClean="0"/>
              <a:t>Díky společnému úsilí zapojených univerzit se podařilo začlenit Noc vědců do mapy evropských organizátorů Noci vědců, kteří spadající pod evropskou komisi a podařilo se tak Noc vědců povýšit na významnou akci i v evropském měřítku.</a:t>
            </a:r>
          </a:p>
          <a:p>
            <a:pPr lvl="1"/>
            <a:endParaRPr lang="cs-CZ" sz="1600" dirty="0" smtClean="0"/>
          </a:p>
          <a:p>
            <a:pPr lvl="1"/>
            <a:endParaRPr lang="cs-CZ" sz="1600" dirty="0"/>
          </a:p>
          <a:p>
            <a:pPr lvl="1"/>
            <a:endParaRPr lang="cs-CZ" sz="16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014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788</TotalTime>
  <Words>5015</Words>
  <Application>Microsoft Office PowerPoint</Application>
  <PresentationFormat>Širokoúhlá obrazovka</PresentationFormat>
  <Paragraphs>1247</Paragraphs>
  <Slides>52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Times New Roman</vt:lpstr>
      <vt:lpstr>Office Theme</vt:lpstr>
      <vt:lpstr>Centralizovaný rozvojový program Institucionální program</vt:lpstr>
      <vt:lpstr>Prezentace aplikace PowerPoint</vt:lpstr>
      <vt:lpstr>  Centralizovaný rozvojový program</vt:lpstr>
      <vt:lpstr>Přehled realizovaných CRP projektů 2020</vt:lpstr>
      <vt:lpstr>Projekt: Posílení a rozvoj funkční komunikační platformy vysokých škol, jakožto popularizátorů vědy a organizátorů Noci vědců v ČR</vt:lpstr>
      <vt:lpstr>Cíle a výstupy projektu</vt:lpstr>
      <vt:lpstr>Prezentace aplikace PowerPoint</vt:lpstr>
      <vt:lpstr>Prezentace aplikace PowerPoint</vt:lpstr>
      <vt:lpstr>Prezentace aplikace PowerPoint</vt:lpstr>
      <vt:lpstr>Prezentace aplikace PowerPoint</vt:lpstr>
      <vt:lpstr>Čerpání rozpočtu na projektu</vt:lpstr>
      <vt:lpstr>Projekt: Partnerská síť pro posílení společenské odpovědnosti univerzit ve spolupráci s partnery v regionech</vt:lpstr>
      <vt:lpstr>Cíle projektu</vt:lpstr>
      <vt:lpstr>Cíle projektu</vt:lpstr>
      <vt:lpstr>Prezentace aplikace PowerPoint</vt:lpstr>
      <vt:lpstr>Prezentace aplikace PowerPoint</vt:lpstr>
      <vt:lpstr>Prezentace aplikace PowerPoint</vt:lpstr>
      <vt:lpstr>Čerpání rozpočtu na projektu</vt:lpstr>
      <vt:lpstr>Projekt: Udržitelný rozvoj EIS v síti vysokých škol</vt:lpstr>
      <vt:lpstr>Cíle a výstupy projektu</vt:lpstr>
      <vt:lpstr>Prezentace aplikace PowerPoint</vt:lpstr>
      <vt:lpstr>Čerpání rozpočtu na projektu</vt:lpstr>
      <vt:lpstr>Projekt: Rozvoj a efektivní využívání dotačních nástrojů v souladu s legislativou a dotačními podmínkami</vt:lpstr>
      <vt:lpstr>Cíle projektu</vt:lpstr>
      <vt:lpstr>Výstupy projektu</vt:lpstr>
      <vt:lpstr>Výstupy projektu</vt:lpstr>
      <vt:lpstr>Čerpání rozpočtu na projektu</vt:lpstr>
      <vt:lpstr>Projekt: Vzájemná spolupráce VŠ při elektronizaci procesů a technickém rozvoji správních a studijních agend </vt:lpstr>
      <vt:lpstr>Cíle a výstupy projektu</vt:lpstr>
      <vt:lpstr>Prezentace aplikace PowerPoint</vt:lpstr>
      <vt:lpstr>Čerpání rozpočtu na projektu</vt:lpstr>
      <vt:lpstr>Závěr</vt:lpstr>
      <vt:lpstr> Institucionální program</vt:lpstr>
      <vt:lpstr>Institucionální plán VŠTE</vt:lpstr>
      <vt:lpstr>Popis jednotlivých cílů IP VŠTE  1. Serverové řešení</vt:lpstr>
      <vt:lpstr>Finanční náročnost realizace</vt:lpstr>
      <vt:lpstr> 2. Centrum odborné přípravy</vt:lpstr>
      <vt:lpstr>Finanční náročnost realizace</vt:lpstr>
      <vt:lpstr>3. Přístavba druhého patra budov A a B</vt:lpstr>
      <vt:lpstr>Finanční náročnost realizace</vt:lpstr>
      <vt:lpstr>4. Laboratoře logistiky</vt:lpstr>
      <vt:lpstr>Finanční náročnost realizace</vt:lpstr>
      <vt:lpstr>5. Kariérní centrum VŠTE</vt:lpstr>
      <vt:lpstr>Přehled vybraných akcí pro studenty realizované v roce 2020</vt:lpstr>
      <vt:lpstr>Finanční náročnost realizace</vt:lpstr>
      <vt:lpstr>6. Interní grantová soutěž (IGS)</vt:lpstr>
      <vt:lpstr>Prezentace aplikace PowerPoint</vt:lpstr>
      <vt:lpstr>Přehled realizovaných projektů IGS 2020</vt:lpstr>
      <vt:lpstr>Přehled realizovaných projektů IGS 2020</vt:lpstr>
      <vt:lpstr>Finanční náročnost realizace</vt:lpstr>
      <vt:lpstr>Rozpočet IP 2019-2020</vt:lpstr>
      <vt:lpstr>Závěr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Kopicová Liliana</dc:creator>
  <cp:lastModifiedBy>Kopicová Liliana</cp:lastModifiedBy>
  <cp:revision>67</cp:revision>
  <dcterms:created xsi:type="dcterms:W3CDTF">2021-02-23T13:39:48Z</dcterms:created>
  <dcterms:modified xsi:type="dcterms:W3CDTF">2021-06-03T10:17:23Z</dcterms:modified>
</cp:coreProperties>
</file>