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handoutMasterIdLst>
    <p:handoutMasterId r:id="rId14"/>
  </p:handoutMasterIdLst>
  <p:sldIdLst>
    <p:sldId id="257" r:id="rId2"/>
    <p:sldId id="341" r:id="rId3"/>
    <p:sldId id="347" r:id="rId4"/>
    <p:sldId id="342" r:id="rId5"/>
    <p:sldId id="343" r:id="rId6"/>
    <p:sldId id="344" r:id="rId7"/>
    <p:sldId id="345" r:id="rId8"/>
    <p:sldId id="346" r:id="rId9"/>
    <p:sldId id="348" r:id="rId10"/>
    <p:sldId id="349" r:id="rId11"/>
    <p:sldId id="274" r:id="rId12"/>
  </p:sldIdLst>
  <p:sldSz cx="9144000" cy="6858000" type="screen4x3"/>
  <p:notesSz cx="6794500" cy="99314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řední styl 2 – zvýraznění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Střední styl 2 – zvýraznění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897" autoAdjust="0"/>
  </p:normalViewPr>
  <p:slideViewPr>
    <p:cSldViewPr>
      <p:cViewPr varScale="1">
        <p:scale>
          <a:sx n="84" d="100"/>
          <a:sy n="84" d="100"/>
        </p:scale>
        <p:origin x="941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" y="36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fld id="{B61B5CB3-B0B6-4B43-92AA-14F580D7A81D}" type="datetimeFigureOut">
              <a:rPr lang="cs-CZ"/>
              <a:pPr>
                <a:defRPr/>
              </a:pPr>
              <a:t>1.6.2018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spcBef>
                <a:spcPct val="20000"/>
              </a:spcBef>
              <a:buFont typeface="Arial" charset="0"/>
              <a:buNone/>
              <a:defRPr sz="1200"/>
            </a:lvl1pPr>
          </a:lstStyle>
          <a:p>
            <a:pPr>
              <a:defRPr/>
            </a:pPr>
            <a:fld id="{F4965395-BCE8-4B84-991B-E3180C2F9E3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06590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8050"/>
            <a:ext cx="5435600" cy="446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32925"/>
            <a:ext cx="294481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40BAD7E7-6ACD-4118-A029-65C50F3B53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223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42DF19C-842F-4C41-96B1-0D02C116DB96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30723" name="Rectangle 7"/>
          <p:cNvSpPr txBox="1">
            <a:spLocks noGrp="1" noChangeArrowheads="1"/>
          </p:cNvSpPr>
          <p:nvPr/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1D15B843-E778-488D-98AA-01374E0478A9}" type="slidenum">
              <a:rPr lang="cs-CZ" sz="1200">
                <a:latin typeface="Times New Roman" pitchFamily="18" charset="0"/>
                <a:cs typeface="Arial" charset="0"/>
              </a:rPr>
              <a:pPr algn="r" eaLnBrk="0" hangingPunct="0"/>
              <a:t>1</a:t>
            </a:fld>
            <a:endParaRPr lang="cs-CZ" sz="1200">
              <a:latin typeface="Times New Roman" pitchFamily="18" charset="0"/>
              <a:cs typeface="Arial" charset="0"/>
            </a:endParaRPr>
          </a:p>
        </p:txBody>
      </p:sp>
      <p:sp>
        <p:nvSpPr>
          <p:cNvPr id="30724" name="Rectangle 4098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5" name="Rectangle 4099"/>
          <p:cNvSpPr>
            <a:spLocks noGrp="1" noChangeArrowheads="1"/>
          </p:cNvSpPr>
          <p:nvPr>
            <p:ph type="body" idx="1"/>
          </p:nvPr>
        </p:nvSpPr>
        <p:spPr>
          <a:xfrm>
            <a:off x="906463" y="4718050"/>
            <a:ext cx="4981575" cy="4468813"/>
          </a:xfrm>
          <a:noFill/>
          <a:ln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9C4B8A-0BA6-469E-9882-EA6AD56FA2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1C6F9-686C-4C25-8404-AE318D82AFA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F8BE74-8839-421A-B61B-E5BCF730D5D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B31A9C-986E-45B7-9D29-D1FDFB83A6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F320C9-714E-4539-B998-1314830EB61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4A800B-789B-4951-815F-ED6D4E16A4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B4FDC52-D5BC-4290-9FFF-C8A2A8F7AB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4E63D9D-1C22-44C8-8B1A-6D3F243DA68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C3F0C0-8439-433B-A26A-171A71CD167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87C587-4B8C-4289-8B7B-8846E3B9248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A9C4B8A-0BA6-469E-9882-EA6AD56FA2E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B242E02C-65FC-4D02-B099-B5E795DA9DC1}"/>
              </a:ext>
            </a:extLst>
          </p:cNvPr>
          <p:cNvSpPr txBox="1">
            <a:spLocks/>
          </p:cNvSpPr>
          <p:nvPr/>
        </p:nvSpPr>
        <p:spPr>
          <a:xfrm>
            <a:off x="0" y="2204864"/>
            <a:ext cx="9144000" cy="2592288"/>
          </a:xfrm>
          <a:prstGeom prst="rect">
            <a:avLst/>
          </a:prstGeom>
          <a:gradFill flip="none" rotWithShape="1">
            <a:gsLst>
              <a:gs pos="0">
                <a:srgbClr val="383838">
                  <a:tint val="66000"/>
                  <a:satMod val="160000"/>
                </a:srgbClr>
              </a:gs>
              <a:gs pos="50000">
                <a:srgbClr val="383838">
                  <a:tint val="44500"/>
                  <a:satMod val="160000"/>
                </a:srgbClr>
              </a:gs>
              <a:gs pos="100000">
                <a:srgbClr val="383838">
                  <a:tint val="23500"/>
                  <a:satMod val="160000"/>
                </a:srgbClr>
              </a:gs>
            </a:gsLst>
            <a:lin ang="18900000" scaled="1"/>
            <a:tileRect/>
          </a:gra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447675" fontAlgn="auto">
              <a:spcAft>
                <a:spcPts val="0"/>
              </a:spcAft>
            </a:pPr>
            <a:r>
              <a:rPr lang="cs-CZ" b="1" dirty="0">
                <a:solidFill>
                  <a:srgbClr val="990000"/>
                </a:solidFill>
              </a:rPr>
              <a:t>Institucionální plán</a:t>
            </a:r>
            <a:br>
              <a:rPr lang="cs-CZ" b="1" dirty="0">
                <a:solidFill>
                  <a:srgbClr val="990000"/>
                </a:solidFill>
              </a:rPr>
            </a:br>
            <a:r>
              <a:rPr lang="cs-CZ" sz="1900" b="1" dirty="0">
                <a:solidFill>
                  <a:srgbClr val="990000"/>
                </a:solidFill>
              </a:rPr>
              <a:t>Vysoké školy technické a ekonomické v Českých Budějovicích </a:t>
            </a:r>
            <a:br>
              <a:rPr lang="cs-CZ" sz="1900" b="1" dirty="0">
                <a:solidFill>
                  <a:srgbClr val="990000"/>
                </a:solidFill>
              </a:rPr>
            </a:br>
            <a:r>
              <a:rPr lang="cs-CZ" sz="1900" b="1" dirty="0">
                <a:solidFill>
                  <a:srgbClr val="990000"/>
                </a:solidFill>
              </a:rPr>
              <a:t>pro roky 2016 – 2018</a:t>
            </a:r>
            <a:br>
              <a:rPr lang="cs-CZ" sz="1900" b="1" dirty="0">
                <a:solidFill>
                  <a:srgbClr val="990000"/>
                </a:solidFill>
              </a:rPr>
            </a:br>
            <a:br>
              <a:rPr lang="cs-CZ" sz="1900" b="1" dirty="0">
                <a:solidFill>
                  <a:srgbClr val="990000"/>
                </a:solidFill>
              </a:rPr>
            </a:br>
            <a:r>
              <a:rPr lang="cs-CZ" b="1" dirty="0">
                <a:solidFill>
                  <a:srgbClr val="990000"/>
                </a:solidFill>
              </a:rPr>
              <a:t>Centralizované rozvojové projekty</a:t>
            </a:r>
            <a:br>
              <a:rPr lang="cs-CZ" b="1" dirty="0">
                <a:solidFill>
                  <a:srgbClr val="990000"/>
                </a:solidFill>
              </a:rPr>
            </a:br>
            <a:r>
              <a:rPr lang="cs-CZ" sz="1900" b="1" dirty="0">
                <a:solidFill>
                  <a:srgbClr val="990000"/>
                </a:solidFill>
              </a:rPr>
              <a:t>řešené v roce 2017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E74D389-FC49-49F5-83E6-F0D89343A054}" type="slidenum">
              <a:rPr lang="cs-CZ" smtClean="0"/>
              <a:pPr>
                <a:defRPr/>
              </a:pPr>
              <a:t>1</a:t>
            </a:fld>
            <a:endParaRPr lang="cs-CZ"/>
          </a:p>
        </p:txBody>
      </p:sp>
      <p:sp>
        <p:nvSpPr>
          <p:cNvPr id="4" name="Zástupný symbol pro číslo snímku 3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3C5DA67A-9C00-47E2-9EBA-A19A31C23219}" type="slidenum">
              <a:rPr kumimoji="1" lang="cs-CZ" sz="1200">
                <a:solidFill>
                  <a:schemeClr val="tx1">
                    <a:tint val="75000"/>
                  </a:schemeClr>
                </a:solidFill>
                <a:latin typeface="+mn-lt"/>
                <a:cs typeface="Arial" charset="0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</a:t>
            </a:fld>
            <a:endParaRPr kumimoji="1" lang="cs-CZ" sz="1200">
              <a:solidFill>
                <a:schemeClr val="tx1">
                  <a:tint val="75000"/>
                </a:schemeClr>
              </a:solidFill>
              <a:latin typeface="+mn-lt"/>
              <a:cs typeface="Arial" charset="0"/>
            </a:endParaRPr>
          </a:p>
        </p:txBody>
      </p:sp>
      <p:pic>
        <p:nvPicPr>
          <p:cNvPr id="37890" name="Picture 2" descr="http://www.ssvs.cz/seminar/image/VST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03958" y="2852936"/>
            <a:ext cx="1140042" cy="115212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31CAE6-58BD-4CA2-9504-E4410499F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48" y="1916832"/>
            <a:ext cx="8229600" cy="512127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  <a:defRPr/>
            </a:pPr>
            <a:r>
              <a:rPr lang="cs-CZ" b="1" dirty="0"/>
              <a:t>Rozvoj dlouhodobého ukládání digitálních dokumentů, vznik digitálních archivů a jejich vazba na novelu zákona o vysokých školách se zřetelem k </a:t>
            </a:r>
            <a:r>
              <a:rPr lang="cs-CZ" b="1" dirty="0" err="1"/>
              <a:t>eIDAS</a:t>
            </a:r>
            <a:endParaRPr lang="cs-CZ" b="1" dirty="0"/>
          </a:p>
          <a:p>
            <a:pPr lvl="0"/>
            <a:r>
              <a:rPr lang="cs-CZ" sz="2800" i="1" dirty="0"/>
              <a:t>(Řešitel: prof. Ing. Jan Váchal, CSc. ; Kontaktní osoba: Ing. Michal Žemlička)</a:t>
            </a:r>
          </a:p>
          <a:p>
            <a:pPr>
              <a:buNone/>
            </a:pPr>
            <a:r>
              <a:rPr lang="cs-CZ" dirty="0"/>
              <a:t>	Rozpočet projektu:		114 000,- Kč* </a:t>
            </a:r>
          </a:p>
          <a:p>
            <a:pPr>
              <a:buNone/>
            </a:pPr>
            <a:r>
              <a:rPr lang="cs-CZ" dirty="0"/>
              <a:t>	Investiční prostředky:		0,- Kč</a:t>
            </a:r>
          </a:p>
          <a:p>
            <a:pPr>
              <a:buNone/>
            </a:pPr>
            <a:r>
              <a:rPr lang="cs-CZ" dirty="0"/>
              <a:t>	Neinvestiční prostředky:		114 000,- Kč</a:t>
            </a:r>
          </a:p>
          <a:p>
            <a:pPr marL="0" indent="0">
              <a:buNone/>
            </a:pPr>
            <a:r>
              <a:rPr lang="cs-CZ" sz="2800" i="1" dirty="0"/>
              <a:t>*Předložen ve výši 262 000,- Kč před realizací krácen.</a:t>
            </a:r>
          </a:p>
          <a:p>
            <a:pPr marL="0" lvl="0" indent="0">
              <a:buNone/>
            </a:pPr>
            <a:endParaRPr lang="cs-CZ" b="1" dirty="0"/>
          </a:p>
          <a:p>
            <a:pPr marL="0" indent="0">
              <a:buNone/>
            </a:pPr>
            <a:r>
              <a:rPr lang="cs-CZ" b="1" dirty="0"/>
              <a:t>Udržitelný rozvoj ERP systémů VVŠ při změnách legislativního a technologického prostředí a technický upgrade ekonomických systémů</a:t>
            </a:r>
          </a:p>
          <a:p>
            <a:pPr lvl="0"/>
            <a:r>
              <a:rPr lang="cs-CZ" sz="2800" i="1" dirty="0"/>
              <a:t>(Řešitel: Ing. Marie </a:t>
            </a:r>
            <a:r>
              <a:rPr lang="cs-CZ" sz="2800" i="1" dirty="0" err="1"/>
              <a:t>Padrtová</a:t>
            </a:r>
            <a:r>
              <a:rPr lang="cs-CZ" sz="2800" i="1" dirty="0"/>
              <a:t>*; Kontaktní osoba: Jan Holba)	</a:t>
            </a:r>
          </a:p>
          <a:p>
            <a:pPr>
              <a:buNone/>
            </a:pPr>
            <a:r>
              <a:rPr lang="cs-CZ" b="1" dirty="0"/>
              <a:t>	</a:t>
            </a:r>
            <a:r>
              <a:rPr lang="cs-CZ" dirty="0"/>
              <a:t>Rozpočet projektu:		260 000,- Kč</a:t>
            </a:r>
          </a:p>
          <a:p>
            <a:pPr>
              <a:buNone/>
            </a:pPr>
            <a:r>
              <a:rPr lang="cs-CZ" dirty="0"/>
              <a:t>	Investiční prostředky:		145 000,- Kč</a:t>
            </a:r>
          </a:p>
          <a:p>
            <a:pPr>
              <a:buNone/>
            </a:pPr>
            <a:r>
              <a:rPr lang="cs-CZ" dirty="0"/>
              <a:t>	Neinvestiční prostředky:		115 000,- Kč</a:t>
            </a:r>
          </a:p>
          <a:p>
            <a:pPr>
              <a:buNone/>
            </a:pPr>
            <a:endParaRPr lang="cs-CZ" b="1" dirty="0"/>
          </a:p>
          <a:p>
            <a:pPr lvl="0">
              <a:buNone/>
            </a:pPr>
            <a:r>
              <a:rPr lang="cs-CZ" sz="2800" i="1" dirty="0"/>
              <a:t>* 	Dne 24. 8. 2017 oznámena změna řešitele ze zdravotních důvodů na Ing. Jaromíra Vrbku</a:t>
            </a:r>
          </a:p>
          <a:p>
            <a:pPr lvl="0">
              <a:buNone/>
            </a:pPr>
            <a:r>
              <a:rPr lang="cs-CZ" sz="2800" i="1" dirty="0"/>
              <a:t>**	Dne 29. 1 . 2018 proběhla na VŠTE kontrola realizace CRP prostřednictvím účasti zástupce MŠMT na interním oponentním řízení, realizace projektů byla bez připomínek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B8B161FE-96CE-4391-A188-579F8E68A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C569BFFB-46EB-43FB-8003-A80F61034697}"/>
              </a:ext>
            </a:extLst>
          </p:cNvPr>
          <p:cNvSpPr txBox="1">
            <a:spLocks/>
          </p:cNvSpPr>
          <p:nvPr/>
        </p:nvSpPr>
        <p:spPr>
          <a:xfrm>
            <a:off x="3995936" y="1169320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C00000"/>
                </a:solidFill>
              </a:rPr>
              <a:t>3. </a:t>
            </a:r>
            <a:r>
              <a:rPr lang="cs-CZ" sz="2400" b="1" dirty="0"/>
              <a:t> Centralizované rozvojové projekty</a:t>
            </a:r>
          </a:p>
        </p:txBody>
      </p:sp>
    </p:spTree>
    <p:extLst>
      <p:ext uri="{BB962C8B-B14F-4D97-AF65-F5344CB8AC3E}">
        <p14:creationId xmlns:p14="http://schemas.microsoft.com/office/powerpoint/2010/main" val="1457672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85813" y="2643188"/>
            <a:ext cx="7772400" cy="1500187"/>
          </a:xfrm>
        </p:spPr>
        <p:txBody>
          <a:bodyPr/>
          <a:lstStyle/>
          <a:p>
            <a:pPr algn="ctr">
              <a:defRPr/>
            </a:pPr>
            <a:r>
              <a:rPr lang="cs-CZ" sz="4400" b="1" dirty="0">
                <a:solidFill>
                  <a:schemeClr val="tx1"/>
                </a:solidFill>
              </a:rPr>
              <a:t>Děkuji Vám za pozornost.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B5E86D-744D-4B98-8D4C-E05924FEE1C1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Zástupný symbol pro obsah 2"/>
          <p:cNvSpPr>
            <a:spLocks noGrp="1"/>
          </p:cNvSpPr>
          <p:nvPr>
            <p:ph idx="1"/>
          </p:nvPr>
        </p:nvSpPr>
        <p:spPr>
          <a:xfrm>
            <a:off x="683568" y="1988840"/>
            <a:ext cx="7776864" cy="4608512"/>
          </a:xfrm>
        </p:spPr>
        <p:txBody>
          <a:bodyPr>
            <a:normAutofit/>
          </a:bodyPr>
          <a:lstStyle/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Řešení institucionálního plánu v roce 2017</a:t>
            </a:r>
          </a:p>
          <a:p>
            <a:pPr marL="0" indent="0">
              <a:buNone/>
              <a:defRPr/>
            </a:pPr>
            <a:r>
              <a:rPr lang="cs-CZ" sz="2400" b="1" dirty="0"/>
              <a:t>Dílčí části projektu</a:t>
            </a:r>
          </a:p>
          <a:p>
            <a:r>
              <a:rPr lang="cs-CZ" sz="2400" b="1" dirty="0"/>
              <a:t>A ) Vnitřní vybavení Centrálních laboratoří VŠTE, Centra odborné přípravy a rekonstrukce budovy D</a:t>
            </a:r>
            <a:endParaRPr lang="cs-CZ" sz="2400" dirty="0"/>
          </a:p>
          <a:p>
            <a:r>
              <a:rPr lang="cs-CZ" sz="2400" b="1" dirty="0"/>
              <a:t>B) Vnitřní soutěž (IGS)</a:t>
            </a:r>
          </a:p>
          <a:p>
            <a:pPr marL="0" indent="0">
              <a:buNone/>
              <a:defRPr/>
            </a:pPr>
            <a:r>
              <a:rPr lang="cs-CZ" b="1" dirty="0">
                <a:solidFill>
                  <a:srgbClr val="C00000"/>
                </a:solidFill>
              </a:rPr>
              <a:t>Centralizované rozvojové projekty řešené v roce 2017</a:t>
            </a:r>
          </a:p>
          <a:p>
            <a:pPr lvl="1">
              <a:buFontTx/>
              <a:buChar char="-"/>
              <a:defRPr/>
            </a:pPr>
            <a:r>
              <a:rPr lang="cs-CZ" sz="2400" b="1" dirty="0"/>
              <a:t>Základní přehled</a:t>
            </a:r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dirty="0"/>
          </a:p>
          <a:p>
            <a:pPr marL="0" indent="0">
              <a:buNone/>
              <a:defRPr/>
            </a:pPr>
            <a:endParaRPr lang="cs-CZ" sz="2400" b="1" dirty="0"/>
          </a:p>
          <a:p>
            <a:pPr marL="342900" lvl="1" indent="-342900">
              <a:buFontTx/>
              <a:buChar char="-"/>
              <a:defRPr/>
            </a:pPr>
            <a:endParaRPr lang="cs-CZ" sz="2400" b="1" dirty="0"/>
          </a:p>
          <a:p>
            <a:pPr marL="685800" lvl="1">
              <a:defRPr/>
            </a:pPr>
            <a:endParaRPr lang="cs-CZ" sz="24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2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3995936" y="1169320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Obsah</a:t>
            </a:r>
          </a:p>
        </p:txBody>
      </p:sp>
    </p:spTree>
    <p:extLst>
      <p:ext uri="{BB962C8B-B14F-4D97-AF65-F5344CB8AC3E}">
        <p14:creationId xmlns:p14="http://schemas.microsoft.com/office/powerpoint/2010/main" val="2140276473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03E32C-2390-4434-BE37-EF7E32F85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3ADCA59-E9D1-4779-9C47-B4DEA1B68571}"/>
              </a:ext>
            </a:extLst>
          </p:cNvPr>
          <p:cNvSpPr/>
          <p:nvPr/>
        </p:nvSpPr>
        <p:spPr>
          <a:xfrm>
            <a:off x="354360" y="2348880"/>
            <a:ext cx="843528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cs-CZ" b="1" dirty="0">
                <a:solidFill>
                  <a:srgbClr val="C00000"/>
                </a:solidFill>
              </a:rPr>
              <a:t>Institucionální plán </a:t>
            </a:r>
            <a:r>
              <a:rPr lang="cs-CZ" b="1" dirty="0">
                <a:solidFill>
                  <a:srgbClr val="C00000"/>
                </a:solidFill>
                <a:latin typeface="+mn-lt"/>
              </a:rPr>
              <a:t>VŠTE </a:t>
            </a:r>
            <a:r>
              <a:rPr lang="cs-CZ" b="1" dirty="0">
                <a:solidFill>
                  <a:srgbClr val="C00000"/>
                </a:solidFill>
              </a:rPr>
              <a:t>2017</a:t>
            </a:r>
            <a:endParaRPr lang="cs-CZ" b="1" dirty="0">
              <a:solidFill>
                <a:srgbClr val="C00000"/>
              </a:solidFill>
              <a:latin typeface="+mn-lt"/>
            </a:endParaRPr>
          </a:p>
          <a:p>
            <a:r>
              <a:rPr lang="cs-CZ" sz="2800" b="1" dirty="0"/>
              <a:t>A ) Vnitřní vybavení Centrálních laboratoří VŠTE, Centra odborné přípravy a rekonstrukce budovy D</a:t>
            </a:r>
          </a:p>
          <a:p>
            <a:endParaRPr lang="cs-CZ" sz="2800" dirty="0"/>
          </a:p>
          <a:p>
            <a:r>
              <a:rPr lang="cs-CZ" sz="2800" b="1" dirty="0"/>
              <a:t>B) Interní grantová soutěž</a:t>
            </a:r>
          </a:p>
        </p:txBody>
      </p:sp>
      <p:sp>
        <p:nvSpPr>
          <p:cNvPr id="6" name="Nadpis 1">
            <a:extLst>
              <a:ext uri="{FF2B5EF4-FFF2-40B4-BE49-F238E27FC236}">
                <a16:creationId xmlns:a16="http://schemas.microsoft.com/office/drawing/2014/main" id="{95004FE5-4B89-4E0B-89F9-70465B78B8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95936" y="1169320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marL="355600" lvl="1" indent="-355600" algn="l" rtl="0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</a:t>
            </a:r>
            <a:r>
              <a:rPr lang="cs-CZ" sz="2400" b="1" dirty="0"/>
              <a:t>Dílčí části IP 2017</a:t>
            </a:r>
          </a:p>
        </p:txBody>
      </p:sp>
    </p:spTree>
    <p:extLst>
      <p:ext uri="{BB962C8B-B14F-4D97-AF65-F5344CB8AC3E}">
        <p14:creationId xmlns:p14="http://schemas.microsoft.com/office/powerpoint/2010/main" val="3386442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4</a:t>
            </a:fld>
            <a:endParaRPr lang="cs-CZ" dirty="0"/>
          </a:p>
        </p:txBody>
      </p:sp>
      <p:sp>
        <p:nvSpPr>
          <p:cNvPr id="6" name="Nadpis 1"/>
          <p:cNvSpPr>
            <a:spLocks noGrp="1"/>
          </p:cNvSpPr>
          <p:nvPr>
            <p:ph type="title"/>
          </p:nvPr>
        </p:nvSpPr>
        <p:spPr>
          <a:xfrm>
            <a:off x="4002752" y="1539648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4B22F6-52AF-484A-9905-E2DDD81A3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4225"/>
            <a:ext cx="8229600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cs-CZ" sz="5500" b="1" dirty="0">
                <a:solidFill>
                  <a:srgbClr val="C00000"/>
                </a:solidFill>
              </a:rPr>
              <a:t>Vnitřní vybavení Centrálních laboratoří VŠTE, Centra odborné přípravy a rekonstrukce budovy</a:t>
            </a:r>
          </a:p>
          <a:p>
            <a:pPr marL="0" indent="0">
              <a:buNone/>
            </a:pPr>
            <a:r>
              <a:rPr lang="cs-CZ" sz="3500" b="1" dirty="0"/>
              <a:t>Specifikace dílčích cílů roku 2017</a:t>
            </a:r>
          </a:p>
          <a:p>
            <a:r>
              <a:rPr lang="cs-CZ" sz="3500" dirty="0"/>
              <a:t>Realizace této projektové části měla za cíl:</a:t>
            </a:r>
          </a:p>
          <a:p>
            <a:pPr lvl="0"/>
            <a:r>
              <a:rPr lang="cs-CZ" sz="3500" dirty="0"/>
              <a:t>Dovybavení Centrálních laboratoří VŠTE v částech:</a:t>
            </a:r>
          </a:p>
          <a:p>
            <a:pPr lvl="1"/>
            <a:r>
              <a:rPr lang="cs-CZ" sz="3500" dirty="0"/>
              <a:t>učební a laboratorní prostory,</a:t>
            </a:r>
          </a:p>
          <a:p>
            <a:pPr lvl="1"/>
            <a:r>
              <a:rPr lang="cs-CZ" sz="3500" dirty="0"/>
              <a:t>technické a obslužní místnosti,</a:t>
            </a:r>
          </a:p>
          <a:p>
            <a:pPr lvl="1"/>
            <a:r>
              <a:rPr lang="cs-CZ" sz="3500" dirty="0"/>
              <a:t>ostatní prostory.</a:t>
            </a:r>
          </a:p>
          <a:p>
            <a:pPr lvl="0"/>
            <a:r>
              <a:rPr lang="cs-CZ" sz="3500" dirty="0"/>
              <a:t>Vybavení Centra odborné přípravy.</a:t>
            </a:r>
          </a:p>
          <a:p>
            <a:pPr lvl="0"/>
            <a:r>
              <a:rPr lang="cs-CZ" sz="3500" dirty="0"/>
              <a:t>Rekonstrukce stoupacího potrubí v budově D.</a:t>
            </a:r>
          </a:p>
          <a:p>
            <a:pPr marL="0" indent="0">
              <a:buNone/>
            </a:pPr>
            <a:endParaRPr lang="cs-CZ" b="1" i="1" dirty="0"/>
          </a:p>
          <a:p>
            <a:endParaRPr lang="cs-CZ" sz="4800" dirty="0"/>
          </a:p>
          <a:p>
            <a:pPr>
              <a:buNone/>
            </a:pPr>
            <a:r>
              <a:rPr lang="cs-CZ" sz="4500" b="1" i="1" dirty="0">
                <a:solidFill>
                  <a:srgbClr val="C00000"/>
                </a:solidFill>
              </a:rPr>
              <a:t>Hlavní řešitel: Ing. Jaromír Vrbka</a:t>
            </a:r>
          </a:p>
          <a:p>
            <a:pPr>
              <a:buNone/>
            </a:pPr>
            <a:endParaRPr lang="cs-CZ" sz="4500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cs-CZ" sz="4500" b="1" dirty="0">
                <a:solidFill>
                  <a:srgbClr val="C00000"/>
                </a:solidFill>
              </a:rPr>
              <a:t>Rozpočet projektu:		</a:t>
            </a:r>
            <a:r>
              <a:rPr lang="cs-CZ" sz="4500" b="1" dirty="0"/>
              <a:t>7 036 000,- Kč</a:t>
            </a:r>
          </a:p>
          <a:p>
            <a:pPr>
              <a:buNone/>
            </a:pPr>
            <a:r>
              <a:rPr lang="cs-CZ" sz="4500" b="1" dirty="0">
                <a:solidFill>
                  <a:srgbClr val="C00000"/>
                </a:solidFill>
              </a:rPr>
              <a:t>	Investiční prostředky:	</a:t>
            </a:r>
            <a:r>
              <a:rPr lang="cs-CZ" sz="4500" b="1" dirty="0"/>
              <a:t>6 568 000,- Kč</a:t>
            </a:r>
          </a:p>
          <a:p>
            <a:pPr>
              <a:buNone/>
            </a:pPr>
            <a:r>
              <a:rPr lang="cs-CZ" sz="4500" b="1" dirty="0">
                <a:solidFill>
                  <a:srgbClr val="C00000"/>
                </a:solidFill>
              </a:rPr>
              <a:t>	Neinvestiční prostředky:</a:t>
            </a:r>
            <a:r>
              <a:rPr lang="cs-CZ" sz="4500" b="1" dirty="0"/>
              <a:t>	   468 000,- Kč</a:t>
            </a:r>
            <a:endParaRPr lang="cs-CZ" sz="4500" dirty="0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20394BD7-19EB-4F2D-9127-54EB62179BF3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2017</a:t>
            </a:r>
          </a:p>
        </p:txBody>
      </p:sp>
    </p:spTree>
    <p:extLst>
      <p:ext uri="{BB962C8B-B14F-4D97-AF65-F5344CB8AC3E}">
        <p14:creationId xmlns:p14="http://schemas.microsoft.com/office/powerpoint/2010/main" val="1807478293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5</a:t>
            </a:fld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5FDA1E4E-3B99-4583-A01B-78D3DB4E2E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3144866"/>
              </p:ext>
            </p:extLst>
          </p:nvPr>
        </p:nvGraphicFramePr>
        <p:xfrm>
          <a:off x="143509" y="1916832"/>
          <a:ext cx="8856982" cy="4922617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972107">
                  <a:extLst>
                    <a:ext uri="{9D8B030D-6E8A-4147-A177-3AD203B41FA5}">
                      <a16:colId xmlns:a16="http://schemas.microsoft.com/office/drawing/2014/main" val="1840835523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4122041624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337267108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025461839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645927176"/>
                    </a:ext>
                  </a:extLst>
                </a:gridCol>
                <a:gridCol w="3204355">
                  <a:extLst>
                    <a:ext uri="{9D8B030D-6E8A-4147-A177-3AD203B41FA5}">
                      <a16:colId xmlns:a16="http://schemas.microsoft.com/office/drawing/2014/main" val="211295371"/>
                    </a:ext>
                  </a:extLst>
                </a:gridCol>
              </a:tblGrid>
              <a:tr h="44212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Dílčí IP VŠTE 2016 - 2018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Měřitelný ukazatel výkonu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Výchozí hodnoty k roku 2015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Cílové hodnoty k roku 2018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Dosažené hodnoty k  31. 12. 2017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Komentář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2111266439"/>
                  </a:ext>
                </a:extLst>
              </a:tr>
              <a:tr h="85209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Vnitřní vybavení Centrálních laboratoří VŠTE a rekonstrukce budovy D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Vybavení učebních a laboratorních prostor </a:t>
                      </a:r>
                      <a:endParaRPr lang="cs-CZ" sz="11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13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Provoz sdružených centrálních laboratoří byl slavnostně zahájen dne 20. 6. 2016. Vybavení učebních prostor bylo doplněno o:</a:t>
                      </a:r>
                      <a:endParaRPr lang="cs-CZ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-Software PC CRASH</a:t>
                      </a:r>
                      <a:endParaRPr lang="cs-CZ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-Tiskárna 3D Raise N2 Plus</a:t>
                      </a:r>
                      <a:endParaRPr lang="cs-CZ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 </a:t>
                      </a:r>
                      <a:endParaRPr lang="cs-CZ" sz="1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4042734324"/>
                  </a:ext>
                </a:extLst>
              </a:tr>
              <a:tr h="35109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Vybavení technických a obslužních místností </a:t>
                      </a:r>
                      <a:endParaRPr lang="cs-CZ" sz="11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7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7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Provoz sdružených centrálních laboratoří byl slavnostně zahájen dne 20. 6. 2016.</a:t>
                      </a:r>
                      <a:endParaRPr lang="cs-CZ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536726991"/>
                  </a:ext>
                </a:extLst>
              </a:tr>
              <a:tr h="34448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Vybavení ostatních prostor </a:t>
                      </a:r>
                      <a:endParaRPr lang="cs-CZ" sz="11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6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Provoz sdružených centrálních laboratoří byl slavnostně zahájen dne 20. 6. 2016.</a:t>
                      </a:r>
                      <a:endParaRPr lang="cs-CZ" sz="10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798563546"/>
                  </a:ext>
                </a:extLst>
              </a:tr>
              <a:tr h="619705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Centrum odborné přípravy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Finalizace 1. etapy</a:t>
                      </a:r>
                      <a:endParaRPr lang="cs-CZ" sz="11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Vybavení Centra odborné přípravy VŠTE bylo v roce 2016 doplněno o zařízení:</a:t>
                      </a:r>
                      <a:endParaRPr lang="cs-CZ" sz="10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900">
                          <a:effectLst/>
                        </a:rPr>
                        <a:t>CNC OHÝBAČKA TRUBEK</a:t>
                      </a:r>
                      <a:endParaRPr lang="cs-CZ" sz="100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Calibri" panose="020F0502020204030204" pitchFamily="34" charset="0"/>
                        <a:buChar char="-"/>
                      </a:pPr>
                      <a:r>
                        <a:rPr lang="cs-CZ" sz="900">
                          <a:effectLst/>
                        </a:rPr>
                        <a:t>Keramická pec KITTEC X -LINE</a:t>
                      </a:r>
                      <a:endParaRPr lang="cs-CZ" sz="10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3730312246"/>
                  </a:ext>
                </a:extLst>
              </a:tr>
              <a:tr h="1334089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Finalizace 2. etapy</a:t>
                      </a:r>
                      <a:endParaRPr lang="cs-CZ" sz="11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V roce 2017 bylo Centrum odborné přípravy dovybaveno o zařízení: </a:t>
                      </a:r>
                      <a:endParaRPr lang="cs-CZ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-Lis ohraňovací TruBend 3100</a:t>
                      </a:r>
                      <a:endParaRPr lang="cs-CZ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Svářečka FroniusVARIOSYNERGIC 4000</a:t>
                      </a:r>
                      <a:endParaRPr lang="cs-CZ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Pásová pila Bomar s válečkovým dopravníkem</a:t>
                      </a:r>
                      <a:endParaRPr lang="cs-CZ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Spalovací čelní vozík TOYOTA</a:t>
                      </a:r>
                      <a:endParaRPr lang="cs-CZ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- Kompresor  GA 15FF 10CE</a:t>
                      </a:r>
                      <a:endParaRPr lang="cs-CZ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 </a:t>
                      </a:r>
                      <a:endParaRPr lang="cs-CZ" sz="10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1275188327"/>
                  </a:ext>
                </a:extLst>
              </a:tr>
              <a:tr h="172427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Finalizace 3. etapy</a:t>
                      </a:r>
                      <a:endParaRPr lang="cs-CZ" sz="11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1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0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>
                          <a:effectLst/>
                        </a:rPr>
                        <a:t>Bude realizováno v dalším období (2018).</a:t>
                      </a:r>
                      <a:endParaRPr lang="cs-CZ" sz="10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65274362"/>
                  </a:ext>
                </a:extLst>
              </a:tr>
              <a:tr h="774631"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cs-CZ" sz="1000" dirty="0">
                          <a:effectLst/>
                        </a:rPr>
                        <a:t>Rekonstrukce stoupacího potrubí v budově D</a:t>
                      </a:r>
                      <a:endParaRPr lang="cs-CZ" sz="105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vert="vert27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Rekonstruované stoupací potrubí v nadzemních podlažích hlavní správní budovy D</a:t>
                      </a:r>
                      <a:endParaRPr lang="cs-CZ" sz="11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6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4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900" dirty="0">
                          <a:effectLst/>
                        </a:rPr>
                        <a:t>Realizace aktivity byla původně plánována v průběhu roku 2016, s ohledem na další investiční akce roku 2017 byla přesunuta i tato, aby se některé stavební zásahy nemusely provádět opakovaně.</a:t>
                      </a:r>
                      <a:endParaRPr lang="cs-CZ" sz="10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36841" marR="36841" marT="0" marB="0" anchor="ctr"/>
                </a:tc>
                <a:extLst>
                  <a:ext uri="{0D108BD9-81ED-4DB2-BD59-A6C34878D82A}">
                    <a16:rowId xmlns:a16="http://schemas.microsoft.com/office/drawing/2014/main" val="3847579636"/>
                  </a:ext>
                </a:extLst>
              </a:tr>
            </a:tbl>
          </a:graphicData>
        </a:graphic>
      </p:graphicFrame>
      <p:sp>
        <p:nvSpPr>
          <p:cNvPr id="8" name="Nadpis 1">
            <a:extLst>
              <a:ext uri="{FF2B5EF4-FFF2-40B4-BE49-F238E27FC236}">
                <a16:creationId xmlns:a16="http://schemas.microsoft.com/office/drawing/2014/main" id="{9087D25A-35AA-4840-8D5E-A8FD6FF41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2752" y="1539648"/>
            <a:ext cx="5148064" cy="360040"/>
          </a:xfrm>
          <a:solidFill>
            <a:schemeClr val="bg1">
              <a:lumMod val="75000"/>
            </a:schemeClr>
          </a:solidFill>
        </p:spPr>
        <p:txBody>
          <a:bodyPr>
            <a:noAutofit/>
          </a:bodyPr>
          <a:lstStyle/>
          <a:p>
            <a:pPr algn="l"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A – naplnění ukazatelů</a:t>
            </a:r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6B09723B-9282-4214-A037-644F5B6B5C0B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2017</a:t>
            </a:r>
          </a:p>
        </p:txBody>
      </p:sp>
    </p:spTree>
    <p:extLst>
      <p:ext uri="{BB962C8B-B14F-4D97-AF65-F5344CB8AC3E}">
        <p14:creationId xmlns:p14="http://schemas.microsoft.com/office/powerpoint/2010/main" val="247668248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6</a:t>
            </a:fld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84B22F6-52AF-484A-9905-E2DDD81A30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054225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dirty="0">
                <a:solidFill>
                  <a:srgbClr val="C00000"/>
                </a:solidFill>
              </a:rPr>
              <a:t>Vnitřní soutěž (IGS)</a:t>
            </a:r>
          </a:p>
          <a:p>
            <a:pPr marL="0" indent="0">
              <a:buNone/>
            </a:pPr>
            <a:r>
              <a:rPr lang="cs-CZ" sz="1500" b="1" dirty="0"/>
              <a:t>Specifikace dílčích cílů roku 2017</a:t>
            </a:r>
          </a:p>
          <a:p>
            <a:r>
              <a:rPr lang="cs-CZ" sz="1500" dirty="0"/>
              <a:t>Cílem pro období 2017 bylo vyhlásit interní soutěž s alokací cca 782 tis. Kč. S maximální dobou trván projektů jeden rok. Tento cíl byl naplněn.</a:t>
            </a:r>
          </a:p>
          <a:p>
            <a:pPr lvl="1"/>
            <a:r>
              <a:rPr lang="cs-CZ" sz="1500" dirty="0"/>
              <a:t>Celkem bylo podáno </a:t>
            </a:r>
            <a:r>
              <a:rPr lang="cs-CZ" sz="1500" b="1" dirty="0"/>
              <a:t>12</a:t>
            </a:r>
            <a:r>
              <a:rPr lang="cs-CZ" sz="1500" dirty="0"/>
              <a:t> projektových žádostí.</a:t>
            </a:r>
          </a:p>
          <a:p>
            <a:pPr lvl="1"/>
            <a:r>
              <a:rPr lang="cs-CZ" sz="1500" dirty="0"/>
              <a:t>Podpořeno bylo </a:t>
            </a:r>
            <a:r>
              <a:rPr lang="cs-CZ" sz="1500" b="1" dirty="0"/>
              <a:t>11</a:t>
            </a:r>
            <a:r>
              <a:rPr lang="cs-CZ" sz="1500" dirty="0"/>
              <a:t> projektů.</a:t>
            </a:r>
          </a:p>
          <a:p>
            <a:pPr lvl="1"/>
            <a:r>
              <a:rPr lang="cs-CZ" sz="1500" dirty="0"/>
              <a:t>Úspěšně realizováno bylo </a:t>
            </a:r>
            <a:r>
              <a:rPr lang="cs-CZ" sz="1500" b="1" dirty="0"/>
              <a:t>11 </a:t>
            </a:r>
            <a:r>
              <a:rPr lang="cs-CZ" sz="1500" dirty="0"/>
              <a:t>projektů.</a:t>
            </a:r>
            <a:endParaRPr lang="cs-CZ" sz="1500" b="1" i="1" dirty="0"/>
          </a:p>
          <a:p>
            <a:endParaRPr lang="cs-CZ" sz="4800" dirty="0"/>
          </a:p>
          <a:p>
            <a:pPr>
              <a:buNone/>
            </a:pPr>
            <a:r>
              <a:rPr lang="cs-CZ" sz="1800" b="1" i="1" dirty="0">
                <a:solidFill>
                  <a:srgbClr val="C00000"/>
                </a:solidFill>
              </a:rPr>
              <a:t>Hlavní řešitel: Ing. Jaromír Vrbka</a:t>
            </a:r>
          </a:p>
          <a:p>
            <a:pPr>
              <a:buNone/>
            </a:pPr>
            <a:r>
              <a:rPr lang="cs-CZ" sz="1800" b="1" dirty="0">
                <a:solidFill>
                  <a:srgbClr val="C00000"/>
                </a:solidFill>
              </a:rPr>
              <a:t>Rozpočet projektu:		</a:t>
            </a:r>
            <a:r>
              <a:rPr lang="cs-CZ" sz="1800" b="1" dirty="0"/>
              <a:t>718 000,- Kč</a:t>
            </a:r>
          </a:p>
          <a:p>
            <a:pPr>
              <a:buNone/>
            </a:pPr>
            <a:r>
              <a:rPr lang="cs-CZ" sz="1800" b="1" dirty="0">
                <a:solidFill>
                  <a:srgbClr val="C00000"/>
                </a:solidFill>
              </a:rPr>
              <a:t>	Neinvestiční prostředky:</a:t>
            </a:r>
            <a:r>
              <a:rPr lang="cs-CZ" sz="1800" b="1" dirty="0"/>
              <a:t>	 718 000,- Kč</a:t>
            </a:r>
            <a:endParaRPr lang="cs-CZ" sz="1800" dirty="0"/>
          </a:p>
        </p:txBody>
      </p:sp>
      <p:sp>
        <p:nvSpPr>
          <p:cNvPr id="7" name="Nadpis 1">
            <a:extLst>
              <a:ext uri="{FF2B5EF4-FFF2-40B4-BE49-F238E27FC236}">
                <a16:creationId xmlns:a16="http://schemas.microsoft.com/office/drawing/2014/main" id="{37A46D8E-1CC4-48AB-8110-1CC43E6D0274}"/>
              </a:ext>
            </a:extLst>
          </p:cNvPr>
          <p:cNvSpPr txBox="1">
            <a:spLocks/>
          </p:cNvSpPr>
          <p:nvPr/>
        </p:nvSpPr>
        <p:spPr>
          <a:xfrm>
            <a:off x="4002752" y="1539648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B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924B279F-F6C9-403C-8A16-01C4EA173D76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2017</a:t>
            </a:r>
          </a:p>
        </p:txBody>
      </p:sp>
    </p:spTree>
    <p:extLst>
      <p:ext uri="{BB962C8B-B14F-4D97-AF65-F5344CB8AC3E}">
        <p14:creationId xmlns:p14="http://schemas.microsoft.com/office/powerpoint/2010/main" val="2560097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7</a:t>
            </a:fld>
            <a:endParaRPr lang="cs-CZ" dirty="0"/>
          </a:p>
        </p:txBody>
      </p:sp>
      <p:graphicFrame>
        <p:nvGraphicFramePr>
          <p:cNvPr id="7" name="Zástupný symbol pro obsah 6">
            <a:extLst>
              <a:ext uri="{FF2B5EF4-FFF2-40B4-BE49-F238E27FC236}">
                <a16:creationId xmlns:a16="http://schemas.microsoft.com/office/drawing/2014/main" id="{9FF3BEE4-55EE-407E-8D62-2AD0DF89A50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4177050"/>
              </p:ext>
            </p:extLst>
          </p:nvPr>
        </p:nvGraphicFramePr>
        <p:xfrm>
          <a:off x="143508" y="2246625"/>
          <a:ext cx="8856984" cy="4381348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938166">
                  <a:extLst>
                    <a:ext uri="{9D8B030D-6E8A-4147-A177-3AD203B41FA5}">
                      <a16:colId xmlns:a16="http://schemas.microsoft.com/office/drawing/2014/main" val="2420881517"/>
                    </a:ext>
                  </a:extLst>
                </a:gridCol>
                <a:gridCol w="6918818">
                  <a:extLst>
                    <a:ext uri="{9D8B030D-6E8A-4147-A177-3AD203B41FA5}">
                      <a16:colId xmlns:a16="http://schemas.microsoft.com/office/drawing/2014/main" val="4266010153"/>
                    </a:ext>
                  </a:extLst>
                </a:gridCol>
              </a:tblGrid>
              <a:tr h="2171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Hlavní řešitel</a:t>
                      </a:r>
                      <a:endParaRPr lang="cs-CZ" sz="16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6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extLst>
                  <a:ext uri="{0D108BD9-81ED-4DB2-BD59-A6C34878D82A}">
                    <a16:rowId xmlns:a16="http://schemas.microsoft.com/office/drawing/2014/main" val="3576604066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doc. Ing. Ján </a:t>
                      </a:r>
                      <a:r>
                        <a:rPr lang="cs-CZ" sz="1100" dirty="0" err="1">
                          <a:effectLst/>
                        </a:rPr>
                        <a:t>Kmec</a:t>
                      </a:r>
                      <a:r>
                        <a:rPr lang="cs-CZ" sz="1100" dirty="0">
                          <a:effectLst/>
                        </a:rPr>
                        <a:t>, CSc.</a:t>
                      </a: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Rozvoj technických oborů v oblasti mechatroniky („elektro auto“)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657072111"/>
                  </a:ext>
                </a:extLst>
              </a:tr>
              <a:tr h="4889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Vladimír Nývlt, MBA, Ph.D.</a:t>
                      </a: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Podpora laboratorní výuky v oboru stavitelství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3352246506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Ing. Ondrej Stopka, PhD.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Podpora laboratorní výuky v dopravě a logistice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2740220384"/>
                  </a:ext>
                </a:extLst>
              </a:tr>
              <a:tr h="33078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doc. RNDr. Zdeněk Dušek, Ph.D.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Diferenciální geometrie na homogenních prostorech</a:t>
                      </a:r>
                      <a:endParaRPr lang="cs-CZ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1563080897"/>
                  </a:ext>
                </a:extLst>
              </a:tr>
              <a:tr h="31855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Ing. Ján Majerník, PhD.</a:t>
                      </a: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Podpora laboratorní výuky ve strojírenství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2905539199"/>
                  </a:ext>
                </a:extLst>
              </a:tr>
              <a:tr h="358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Ing. Veronika Machová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Podpora rozvoje znalostí a dovedností studentů na Ústavu znalectví a oceňovaní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540218000"/>
                  </a:ext>
                </a:extLst>
              </a:tr>
              <a:tr h="4342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Mgr. Zdeněk Caha, MBA, Ph.D. </a:t>
                      </a:r>
                      <a:endParaRPr lang="cs-CZ" sz="110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Komparace podnikového vzdělávání a etického řízení v ČR a na Ukrajině a rozhodovací kompetence manažerů v oblasti řízení lidských zdrojů, strategického managementu a inovací v České republice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1881379096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Ing. Petra Martíšková, Ph.D.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Využití SW pro grafické zpracování výstupů v rámci pedagogické, výzkumné a tvůrčí činnosti Katedry marketingu a cestovního ruchu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415439901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Ing. Lukáš Polanecký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Nákup upgradu licence SW Mathematica za účelem zkvalitnění výukového procesu a podpory vědecké činnosti v rámci předmětů Nauka o podniku a Nákup a řízení zásob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1673347350"/>
                  </a:ext>
                </a:extLst>
              </a:tr>
              <a:tr h="4444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doc. PaedDr. Mária Vargová, PhD.</a:t>
                      </a: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Projektové vyučování v technickém vzdělávání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1751724484"/>
                  </a:ext>
                </a:extLst>
              </a:tr>
              <a:tr h="32571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PhDr. Jan Gregor, </a:t>
                      </a:r>
                      <a:r>
                        <a:rPr lang="cs-CZ" sz="1100" dirty="0" err="1">
                          <a:effectLst/>
                        </a:rPr>
                        <a:t>Ph.D</a:t>
                      </a:r>
                      <a:r>
                        <a:rPr lang="cs-CZ" sz="1100" dirty="0">
                          <a:effectLst/>
                        </a:rPr>
                        <a:t> </a:t>
                      </a:r>
                      <a:endParaRPr lang="cs-CZ" sz="11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100" dirty="0" err="1">
                          <a:effectLst/>
                        </a:rPr>
                        <a:t>Multiekvivalentní</a:t>
                      </a:r>
                      <a:r>
                        <a:rPr lang="cs-CZ" sz="1100" dirty="0">
                          <a:effectLst/>
                        </a:rPr>
                        <a:t> elektronický interaktivní slovník klíčové terminologie technických oborů VŠTE (čeština, angličtina, němčina, ruština)</a:t>
                      </a:r>
                      <a:endParaRPr lang="cs-CZ" sz="11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5737" marR="65737" marT="0" marB="0"/>
                </a:tc>
                <a:extLst>
                  <a:ext uri="{0D108BD9-81ED-4DB2-BD59-A6C34878D82A}">
                    <a16:rowId xmlns:a16="http://schemas.microsoft.com/office/drawing/2014/main" val="2789576339"/>
                  </a:ext>
                </a:extLst>
              </a:tr>
            </a:tbl>
          </a:graphicData>
        </a:graphic>
      </p:graphicFrame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FAAA3661-57D4-4F0E-ACDB-9D7B2E3C2070}"/>
              </a:ext>
            </a:extLst>
          </p:cNvPr>
          <p:cNvSpPr txBox="1">
            <a:spLocks/>
          </p:cNvSpPr>
          <p:nvPr/>
        </p:nvSpPr>
        <p:spPr>
          <a:xfrm>
            <a:off x="35496" y="1873424"/>
            <a:ext cx="8229600" cy="5826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Arial" pitchFamily="34" charset="0"/>
              <a:buNone/>
            </a:pPr>
            <a:r>
              <a:rPr lang="cs-CZ" sz="2400" b="1" dirty="0">
                <a:solidFill>
                  <a:srgbClr val="C00000"/>
                </a:solidFill>
              </a:rPr>
              <a:t>Seznam realizovaných projektů IGS 2017</a:t>
            </a:r>
            <a:endParaRPr lang="cs-CZ" sz="2400" dirty="0"/>
          </a:p>
        </p:txBody>
      </p:sp>
      <p:sp>
        <p:nvSpPr>
          <p:cNvPr id="9" name="Nadpis 1">
            <a:extLst>
              <a:ext uri="{FF2B5EF4-FFF2-40B4-BE49-F238E27FC236}">
                <a16:creationId xmlns:a16="http://schemas.microsoft.com/office/drawing/2014/main" id="{C4223533-F7A2-4C36-91FB-3BF5D2E43D64}"/>
              </a:ext>
            </a:extLst>
          </p:cNvPr>
          <p:cNvSpPr txBox="1">
            <a:spLocks/>
          </p:cNvSpPr>
          <p:nvPr/>
        </p:nvSpPr>
        <p:spPr>
          <a:xfrm>
            <a:off x="4002752" y="1539648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B - naplnění ukazatelů</a:t>
            </a:r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B1152755-7CD0-4C3F-9B47-A0AA8900A6E8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2017</a:t>
            </a:r>
          </a:p>
        </p:txBody>
      </p:sp>
    </p:spTree>
    <p:extLst>
      <p:ext uri="{BB962C8B-B14F-4D97-AF65-F5344CB8AC3E}">
        <p14:creationId xmlns:p14="http://schemas.microsoft.com/office/powerpoint/2010/main" val="141283497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6500813" y="6215063"/>
            <a:ext cx="2133600" cy="365125"/>
          </a:xfrm>
        </p:spPr>
        <p:txBody>
          <a:bodyPr/>
          <a:lstStyle/>
          <a:p>
            <a:pPr>
              <a:defRPr/>
            </a:pPr>
            <a:fld id="{8F9E0AD0-9477-4BEE-A2F5-28E7B9A8C40C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  <p:graphicFrame>
        <p:nvGraphicFramePr>
          <p:cNvPr id="5" name="Zástupný symbol pro obsah 4">
            <a:extLst>
              <a:ext uri="{FF2B5EF4-FFF2-40B4-BE49-F238E27FC236}">
                <a16:creationId xmlns:a16="http://schemas.microsoft.com/office/drawing/2014/main" id="{9D3BD437-49BF-4330-9640-B6F3975A3B6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0338632"/>
              </p:ext>
            </p:extLst>
          </p:nvPr>
        </p:nvGraphicFramePr>
        <p:xfrm>
          <a:off x="143508" y="1952241"/>
          <a:ext cx="8856984" cy="4780838"/>
        </p:xfrm>
        <a:graphic>
          <a:graphicData uri="http://schemas.openxmlformats.org/drawingml/2006/table">
            <a:tbl>
              <a:tblPr firstRow="1" firstCol="1" bandRow="1" bandCol="1">
                <a:tableStyleId>{21E4AEA4-8DFA-4A89-87EB-49C32662AFE0}</a:tableStyleId>
              </a:tblPr>
              <a:tblGrid>
                <a:gridCol w="1437587">
                  <a:extLst>
                    <a:ext uri="{9D8B030D-6E8A-4147-A177-3AD203B41FA5}">
                      <a16:colId xmlns:a16="http://schemas.microsoft.com/office/drawing/2014/main" val="2235125005"/>
                    </a:ext>
                  </a:extLst>
                </a:gridCol>
                <a:gridCol w="1437587">
                  <a:extLst>
                    <a:ext uri="{9D8B030D-6E8A-4147-A177-3AD203B41FA5}">
                      <a16:colId xmlns:a16="http://schemas.microsoft.com/office/drawing/2014/main" val="3909635853"/>
                    </a:ext>
                  </a:extLst>
                </a:gridCol>
                <a:gridCol w="1134054">
                  <a:extLst>
                    <a:ext uri="{9D8B030D-6E8A-4147-A177-3AD203B41FA5}">
                      <a16:colId xmlns:a16="http://schemas.microsoft.com/office/drawing/2014/main" val="1598393175"/>
                    </a:ext>
                  </a:extLst>
                </a:gridCol>
                <a:gridCol w="1134054">
                  <a:extLst>
                    <a:ext uri="{9D8B030D-6E8A-4147-A177-3AD203B41FA5}">
                      <a16:colId xmlns:a16="http://schemas.microsoft.com/office/drawing/2014/main" val="2797558546"/>
                    </a:ext>
                  </a:extLst>
                </a:gridCol>
                <a:gridCol w="1856851">
                  <a:extLst>
                    <a:ext uri="{9D8B030D-6E8A-4147-A177-3AD203B41FA5}">
                      <a16:colId xmlns:a16="http://schemas.microsoft.com/office/drawing/2014/main" val="529323601"/>
                    </a:ext>
                  </a:extLst>
                </a:gridCol>
                <a:gridCol w="1856851">
                  <a:extLst>
                    <a:ext uri="{9D8B030D-6E8A-4147-A177-3AD203B41FA5}">
                      <a16:colId xmlns:a16="http://schemas.microsoft.com/office/drawing/2014/main" val="2873197272"/>
                    </a:ext>
                  </a:extLst>
                </a:gridCol>
              </a:tblGrid>
              <a:tr h="40288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Dílčí IP VŠTE 2016 - 2018</a:t>
                      </a:r>
                      <a:endParaRPr lang="cs-CZ" sz="12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 dirty="0">
                          <a:effectLst/>
                        </a:rPr>
                        <a:t>Měřitelný ukazatel výkonu</a:t>
                      </a:r>
                      <a:endParaRPr lang="cs-CZ" sz="12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Výchozí hodnoty k roku 2015</a:t>
                      </a:r>
                      <a:endParaRPr lang="cs-CZ" sz="12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Cílové hodnoty k roku 2018</a:t>
                      </a:r>
                      <a:endParaRPr lang="cs-CZ" sz="12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Dosažené hodnoty k  31. 12. 2017</a:t>
                      </a:r>
                      <a:endParaRPr lang="cs-CZ" sz="12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100">
                          <a:effectLst/>
                        </a:rPr>
                        <a:t>Komentář</a:t>
                      </a:r>
                      <a:endParaRPr lang="cs-CZ" sz="1200" b="1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2741802409"/>
                  </a:ext>
                </a:extLst>
              </a:tr>
              <a:tr h="547816">
                <a:tc row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Interní grantová soutěž</a:t>
                      </a:r>
                      <a:endParaRPr lang="cs-CZ" sz="1600" b="1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vert="vert27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Výzva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Výzva k podávání projektů do IGS pro rok 2017 byla vypsána dne 1. 3. 2017 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2040670291"/>
                  </a:ext>
                </a:extLst>
              </a:tr>
              <a:tr h="5478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podaných projektů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40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Podávání projektů proběhlo od 1. 3.  do 30. 3.2017. Do IGS se podalo 12 projektů.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3901298793"/>
                  </a:ext>
                </a:extLst>
              </a:tr>
              <a:tr h="5478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Počet podpořených projektů</a:t>
                      </a:r>
                      <a:endParaRPr lang="cs-CZ" sz="1600" dirty="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15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30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Zasedání komise IGS ke schválení projektových žádostí proběhlo dne 13. 4. 2017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1116708887"/>
                  </a:ext>
                </a:extLst>
              </a:tr>
              <a:tr h="547816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Zapojený řešitel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59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U obhájených projektů bylo celkem 9 hlavních řešitelů a 11 17 spoluřešitelů.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3447202399"/>
                  </a:ext>
                </a:extLst>
              </a:tr>
              <a:tr h="533691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Závěrečná zpráva projektu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0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>
                          <a:effectLst/>
                        </a:rPr>
                        <a:t>Závěrečné zprávy byly u všech obhájených projektů předloženy.</a:t>
                      </a:r>
                      <a:endParaRPr lang="cs-CZ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3540997012"/>
                  </a:ext>
                </a:extLst>
              </a:tr>
              <a:tr h="162236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Úspěšná obhajoba</a:t>
                      </a:r>
                      <a:endParaRPr lang="cs-CZ" sz="1600">
                        <a:effectLst/>
                        <a:latin typeface="Cambria" panose="02040503050406030204" pitchFamily="18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>
                          <a:effectLst/>
                        </a:rPr>
                        <a:t>0</a:t>
                      </a:r>
                      <a:endParaRPr lang="cs-CZ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15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25</a:t>
                      </a:r>
                      <a:endParaRPr lang="cs-CZ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050" dirty="0">
                          <a:effectLst/>
                        </a:rPr>
                        <a:t>Obhajoba projektů proběhla dne 18. 12. 2017, kde komise posuzovala, zda byl projekt obhájen či nikoliv. U neúspěšných projektů bylo hlavním problémem nedodržení formálních náležitostí a věcné podstaty projektů.</a:t>
                      </a:r>
                      <a:endParaRPr lang="cs-CZ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2379" marR="62379" marT="0" marB="0" anchor="ctr"/>
                </a:tc>
                <a:extLst>
                  <a:ext uri="{0D108BD9-81ED-4DB2-BD59-A6C34878D82A}">
                    <a16:rowId xmlns:a16="http://schemas.microsoft.com/office/drawing/2014/main" val="3730383876"/>
                  </a:ext>
                </a:extLst>
              </a:tr>
            </a:tbl>
          </a:graphicData>
        </a:graphic>
      </p:graphicFrame>
      <p:sp>
        <p:nvSpPr>
          <p:cNvPr id="7" name="Nadpis 1">
            <a:extLst>
              <a:ext uri="{FF2B5EF4-FFF2-40B4-BE49-F238E27FC236}">
                <a16:creationId xmlns:a16="http://schemas.microsoft.com/office/drawing/2014/main" id="{CE00B517-75C8-44B1-A26D-6E0859A6B70D}"/>
              </a:ext>
            </a:extLst>
          </p:cNvPr>
          <p:cNvSpPr txBox="1">
            <a:spLocks/>
          </p:cNvSpPr>
          <p:nvPr/>
        </p:nvSpPr>
        <p:spPr>
          <a:xfrm>
            <a:off x="4002752" y="1539648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400" b="1" dirty="0">
                <a:solidFill>
                  <a:srgbClr val="C00000"/>
                </a:solidFill>
              </a:rPr>
              <a:t>  </a:t>
            </a:r>
            <a:r>
              <a:rPr lang="cs-CZ" sz="2400" b="1" dirty="0"/>
              <a:t>Část B - naplnění ukazatelů</a:t>
            </a:r>
          </a:p>
        </p:txBody>
      </p:sp>
      <p:sp>
        <p:nvSpPr>
          <p:cNvPr id="8" name="Nadpis 1">
            <a:extLst>
              <a:ext uri="{FF2B5EF4-FFF2-40B4-BE49-F238E27FC236}">
                <a16:creationId xmlns:a16="http://schemas.microsoft.com/office/drawing/2014/main" id="{BF4A866B-8F51-403F-9E42-EF213276AE53}"/>
              </a:ext>
            </a:extLst>
          </p:cNvPr>
          <p:cNvSpPr txBox="1">
            <a:spLocks/>
          </p:cNvSpPr>
          <p:nvPr/>
        </p:nvSpPr>
        <p:spPr>
          <a:xfrm>
            <a:off x="4002752" y="1157951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5600" lvl="1" indent="-355600" algn="l" rtl="0" fontAlgn="auto">
              <a:spcBef>
                <a:spcPct val="0"/>
              </a:spcBef>
              <a:spcAft>
                <a:spcPts val="0"/>
              </a:spcAft>
              <a:defRPr/>
            </a:pPr>
            <a:r>
              <a:rPr lang="cs-CZ" sz="2400" b="1" kern="0" dirty="0">
                <a:solidFill>
                  <a:srgbClr val="C00000"/>
                </a:solidFill>
              </a:rPr>
              <a:t>1. </a:t>
            </a:r>
            <a:r>
              <a:rPr lang="cs-CZ" sz="2400" b="1" kern="0" dirty="0">
                <a:solidFill>
                  <a:sysClr val="windowText" lastClr="000000"/>
                </a:solidFill>
              </a:rPr>
              <a:t>Dílčí části IP 2017</a:t>
            </a:r>
          </a:p>
        </p:txBody>
      </p:sp>
    </p:spTree>
    <p:extLst>
      <p:ext uri="{BB962C8B-B14F-4D97-AF65-F5344CB8AC3E}">
        <p14:creationId xmlns:p14="http://schemas.microsoft.com/office/powerpoint/2010/main" val="3441506327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6494A29-B820-4594-A8F6-33E6C50CBF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805267"/>
            <a:ext cx="8568952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  <a:defRPr/>
            </a:pPr>
            <a:r>
              <a:rPr lang="cs-CZ" sz="4500" b="1" dirty="0">
                <a:solidFill>
                  <a:srgbClr val="990000"/>
                </a:solidFill>
              </a:rPr>
              <a:t>Centralizované rozvojové projekty řešené v roce 2017</a:t>
            </a:r>
          </a:p>
          <a:p>
            <a:pPr marL="0" indent="0">
              <a:buNone/>
              <a:defRPr/>
            </a:pPr>
            <a:endParaRPr lang="cs-CZ" b="1" dirty="0"/>
          </a:p>
          <a:p>
            <a:pPr marL="0" indent="0">
              <a:buNone/>
              <a:defRPr/>
            </a:pPr>
            <a:r>
              <a:rPr lang="cs-CZ" b="1" dirty="0"/>
              <a:t>Rozvoj dlouhodobého ukládání digitálních dokumentů, vznik digitálních archivů a jejich vazba na novelu zákona o vysokých školách se zřetelem k </a:t>
            </a:r>
            <a:r>
              <a:rPr lang="cs-CZ" b="1" dirty="0" err="1"/>
              <a:t>eIDAS</a:t>
            </a:r>
            <a:endParaRPr lang="cs-CZ" b="1" dirty="0"/>
          </a:p>
          <a:p>
            <a:pPr marL="0" indent="0">
              <a:buNone/>
              <a:defRPr/>
            </a:pPr>
            <a:r>
              <a:rPr lang="cs-CZ" b="1" i="1" dirty="0"/>
              <a:t>Program: </a:t>
            </a:r>
            <a:r>
              <a:rPr lang="cs-CZ" i="1" dirty="0"/>
              <a:t>Program na podporu vzájemné spolupráce vysokých škol</a:t>
            </a:r>
          </a:p>
          <a:p>
            <a:pPr marL="0" indent="0">
              <a:buNone/>
              <a:defRPr/>
            </a:pPr>
            <a:r>
              <a:rPr lang="cs-CZ" b="1" i="1" dirty="0"/>
              <a:t>Tematické zaměření: </a:t>
            </a:r>
            <a:r>
              <a:rPr lang="cs-CZ" i="1" dirty="0"/>
              <a:t>d) Podpora plnění požadavků stanovených obecně závaznými právními předpisy nebo pokyny orgánů státní správy a dalších aktivit vysokých škol upravujících vnitřní organizaci a systémy vysokých škol</a:t>
            </a:r>
          </a:p>
          <a:p>
            <a:pPr marL="0" indent="0">
              <a:buNone/>
              <a:defRPr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Udržitelný rozvoj ERP systémů VVŠ při změnách legislativního a technologického prostředí a technický upgrade ekonomických systémů</a:t>
            </a:r>
          </a:p>
          <a:p>
            <a:pPr marL="0" indent="0">
              <a:buNone/>
            </a:pPr>
            <a:r>
              <a:rPr lang="cs-CZ" b="1" i="1" dirty="0"/>
              <a:t>Program: </a:t>
            </a:r>
            <a:r>
              <a:rPr lang="cs-CZ" i="1" dirty="0"/>
              <a:t>Program na podporu vzájemné spolupráce vysokých škol</a:t>
            </a:r>
          </a:p>
          <a:p>
            <a:pPr marL="0" indent="0">
              <a:buNone/>
            </a:pPr>
            <a:r>
              <a:rPr lang="cs-CZ" b="1" i="1" dirty="0"/>
              <a:t>Tematické zaměření: </a:t>
            </a:r>
            <a:r>
              <a:rPr lang="cs-CZ" i="1" dirty="0"/>
              <a:t>Podpora sdílení kapacit a vytváření sítí vysokých škol v ČR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A9C2C77-7BE8-40A8-973E-295EC63BE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0C64C0-E78B-4E98-A001-456E8CA8F46D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  <p:sp>
        <p:nvSpPr>
          <p:cNvPr id="5" name="Nadpis 1">
            <a:extLst>
              <a:ext uri="{FF2B5EF4-FFF2-40B4-BE49-F238E27FC236}">
                <a16:creationId xmlns:a16="http://schemas.microsoft.com/office/drawing/2014/main" id="{A7FD0655-5AC7-4343-BF0B-BC2A152F23C0}"/>
              </a:ext>
            </a:extLst>
          </p:cNvPr>
          <p:cNvSpPr txBox="1">
            <a:spLocks/>
          </p:cNvSpPr>
          <p:nvPr/>
        </p:nvSpPr>
        <p:spPr>
          <a:xfrm>
            <a:off x="3995936" y="1169320"/>
            <a:ext cx="5148064" cy="3600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defRPr/>
            </a:pPr>
            <a:r>
              <a:rPr lang="cs-CZ" sz="2400" b="1" dirty="0">
                <a:solidFill>
                  <a:srgbClr val="C00000"/>
                </a:solidFill>
              </a:rPr>
              <a:t>3. </a:t>
            </a:r>
            <a:r>
              <a:rPr lang="cs-CZ" sz="2400" b="1" dirty="0"/>
              <a:t> Centralizované rozvojové projekty</a:t>
            </a:r>
          </a:p>
        </p:txBody>
      </p:sp>
    </p:spTree>
    <p:extLst>
      <p:ext uri="{BB962C8B-B14F-4D97-AF65-F5344CB8AC3E}">
        <p14:creationId xmlns:p14="http://schemas.microsoft.com/office/powerpoint/2010/main" val="417100594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4190</TotalTime>
  <Words>994</Words>
  <Application>Microsoft Office PowerPoint</Application>
  <PresentationFormat>Předvádění na obrazovce (4:3)</PresentationFormat>
  <Paragraphs>215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Cambria</vt:lpstr>
      <vt:lpstr>Times New Roman</vt:lpstr>
      <vt:lpstr>Motiv sady Office</vt:lpstr>
      <vt:lpstr>Prezentace aplikace PowerPoint</vt:lpstr>
      <vt:lpstr>  Obsah</vt:lpstr>
      <vt:lpstr> Dílčí části IP 2017</vt:lpstr>
      <vt:lpstr>  Část A</vt:lpstr>
      <vt:lpstr>  Část A – naplnění ukazatelů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vancurovai</dc:creator>
  <cp:lastModifiedBy>Žemlička Michal</cp:lastModifiedBy>
  <cp:revision>389</cp:revision>
  <dcterms:created xsi:type="dcterms:W3CDTF">2008-12-03T13:07:28Z</dcterms:created>
  <dcterms:modified xsi:type="dcterms:W3CDTF">2018-06-01T11:16:33Z</dcterms:modified>
</cp:coreProperties>
</file>