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327" r:id="rId3"/>
    <p:sldId id="298" r:id="rId4"/>
    <p:sldId id="294" r:id="rId5"/>
    <p:sldId id="260" r:id="rId6"/>
    <p:sldId id="262" r:id="rId7"/>
    <p:sldId id="328" r:id="rId8"/>
    <p:sldId id="329" r:id="rId9"/>
    <p:sldId id="330" r:id="rId10"/>
    <p:sldId id="332" r:id="rId11"/>
    <p:sldId id="334" r:id="rId12"/>
    <p:sldId id="331" r:id="rId13"/>
    <p:sldId id="335" r:id="rId14"/>
    <p:sldId id="336" r:id="rId15"/>
    <p:sldId id="339" r:id="rId16"/>
    <p:sldId id="337" r:id="rId17"/>
    <p:sldId id="28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B91919"/>
    <a:srgbClr val="A62C2C"/>
    <a:srgbClr val="941414"/>
    <a:srgbClr val="961616"/>
    <a:srgbClr val="831313"/>
    <a:srgbClr val="75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>
        <p:scale>
          <a:sx n="72" d="100"/>
          <a:sy n="72" d="100"/>
        </p:scale>
        <p:origin x="-1109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C0FC-88FD-4DA9-B5EA-1865A839E9A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C3DE-C6DD-4507-8B3A-2A39645587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C0FC-88FD-4DA9-B5EA-1865A839E9A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C3DE-C6DD-4507-8B3A-2A39645587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C0FC-88FD-4DA9-B5EA-1865A839E9A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C3DE-C6DD-4507-8B3A-2A39645587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C0FC-88FD-4DA9-B5EA-1865A839E9A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C3DE-C6DD-4507-8B3A-2A39645587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C0FC-88FD-4DA9-B5EA-1865A839E9A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C3DE-C6DD-4507-8B3A-2A39645587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C0FC-88FD-4DA9-B5EA-1865A839E9A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C3DE-C6DD-4507-8B3A-2A39645587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C0FC-88FD-4DA9-B5EA-1865A839E9A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C3DE-C6DD-4507-8B3A-2A39645587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C0FC-88FD-4DA9-B5EA-1865A839E9A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C3DE-C6DD-4507-8B3A-2A39645587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C0FC-88FD-4DA9-B5EA-1865A839E9A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C3DE-C6DD-4507-8B3A-2A39645587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C0FC-88FD-4DA9-B5EA-1865A839E9A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C3DE-C6DD-4507-8B3A-2A39645587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BC0FC-88FD-4DA9-B5EA-1865A839E9A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C3DE-C6DD-4507-8B3A-2A39645587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BC0FC-88FD-4DA9-B5EA-1865A839E9A2}" type="datetimeFigureOut">
              <a:rPr lang="cs-CZ" smtClean="0"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C3DE-C6DD-4507-8B3A-2A396455870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735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TextovéPole 5"/>
          <p:cNvSpPr txBox="1"/>
          <p:nvPr/>
        </p:nvSpPr>
        <p:spPr>
          <a:xfrm>
            <a:off x="185832" y="428604"/>
            <a:ext cx="885698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cs-CZ" sz="3600" b="1" dirty="0" smtClean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A62C2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cs-CZ" sz="3600" b="1" dirty="0" smtClean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PLÁN REALIZACE STRATEGICKÉHO ZÁMĚRU</a:t>
            </a:r>
          </a:p>
          <a:p>
            <a:pPr algn="ctr">
              <a:defRPr/>
            </a:pPr>
            <a:r>
              <a:rPr lang="cs-CZ" sz="3200" b="1" dirty="0">
                <a:solidFill>
                  <a:srgbClr val="860000"/>
                </a:solidFill>
              </a:rPr>
              <a:t>vzdělávací a tvůrčí činnosti Vysoké školy technické a ekonomické v Českých Budějovicích</a:t>
            </a:r>
          </a:p>
          <a:p>
            <a:pPr algn="ctr">
              <a:defRPr/>
            </a:pPr>
            <a:endParaRPr lang="cs-CZ" sz="1600" dirty="0" smtClean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86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cs-CZ" sz="2800" dirty="0" smtClean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86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na rok 2017</a:t>
            </a:r>
            <a:endParaRPr lang="cs-CZ" sz="2800" dirty="0">
              <a:ln w="18000">
                <a:solidFill>
                  <a:srgbClr val="961616"/>
                </a:solidFill>
                <a:prstDash val="solid"/>
                <a:miter lim="800000"/>
              </a:ln>
              <a:solidFill>
                <a:srgbClr val="86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defRPr/>
            </a:pPr>
            <a:endParaRPr lang="cs-CZ" dirty="0"/>
          </a:p>
        </p:txBody>
      </p:sp>
      <p:pic>
        <p:nvPicPr>
          <p:cNvPr id="7" name="Picture 3" descr="E:\Záloha\Marketing\VŠTE\Corporate Identity\Logo\logosmall_vst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4842" t="6860" r="10561" b="6532"/>
          <a:stretch>
            <a:fillRect/>
          </a:stretch>
        </p:blipFill>
        <p:spPr bwMode="auto">
          <a:xfrm>
            <a:off x="3846416" y="3603093"/>
            <a:ext cx="1522784" cy="1578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-27400" y="-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-27400" y="6483909"/>
            <a:ext cx="91714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 smtClean="0">
                <a:solidFill>
                  <a:schemeClr val="bg1"/>
                </a:solidFill>
              </a:rPr>
              <a:t>	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285720" y="116632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CELOŽIVOTNÍ VZDĚLÁVÁNÍ</a:t>
            </a:r>
            <a:endParaRPr lang="cs-CZ" sz="2800" b="1" dirty="0">
              <a:solidFill>
                <a:srgbClr val="A62C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04544" y="394792"/>
            <a:ext cx="7372047" cy="1423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2000" b="1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/>
              <a:t>Strategické </a:t>
            </a:r>
            <a:r>
              <a:rPr lang="cs-CZ" sz="2000" b="1" dirty="0"/>
              <a:t>priority v oblasti </a:t>
            </a:r>
            <a:r>
              <a:rPr lang="cs-CZ" sz="2000" b="1" dirty="0" smtClean="0"/>
              <a:t>celoživotního vzdělávání   </a:t>
            </a:r>
            <a:endParaRPr lang="cs-CZ" sz="20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77145" y="3028889"/>
            <a:ext cx="8334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/>
              <a:t>Taktické cíle </a:t>
            </a:r>
            <a:r>
              <a:rPr lang="cs-CZ" sz="2000" b="1" dirty="0" smtClean="0"/>
              <a:t>na </a:t>
            </a:r>
            <a:r>
              <a:rPr lang="cs-CZ" sz="2000" b="1" dirty="0"/>
              <a:t>rok 2017 definované na centrální </a:t>
            </a:r>
            <a:r>
              <a:rPr lang="cs-CZ" sz="2000" b="1" dirty="0" smtClean="0"/>
              <a:t>úrovni</a:t>
            </a:r>
            <a:endParaRPr lang="cs-CZ" sz="2000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230462"/>
              </p:ext>
            </p:extLst>
          </p:nvPr>
        </p:nvGraphicFramePr>
        <p:xfrm>
          <a:off x="419947" y="1139162"/>
          <a:ext cx="7608437" cy="1717548"/>
        </p:xfrm>
        <a:graphic>
          <a:graphicData uri="http://schemas.openxmlformats.org/drawingml/2006/table">
            <a:tbl>
              <a:tblPr firstRow="1" firstCol="1" bandRow="1"/>
              <a:tblGrid>
                <a:gridCol w="531205"/>
                <a:gridCol w="7077232"/>
              </a:tblGrid>
              <a:tr h="723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</a:t>
                      </a:r>
                      <a:endParaRPr lang="cs-CZ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>
                          <a:solidFill>
                            <a:srgbClr val="943634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Rozšíření nabídky programů celoživotního vzdělávání zaměřených na regulovaná povolání a zvyšování odborné kvalifikace účastníků.  Rozšíření nabídky zkoušek z profesních kvalifikací v</a:t>
                      </a:r>
                      <a:r>
                        <a:rPr lang="cs-CZ" sz="1400" b="1" i="1" dirty="0">
                          <a:solidFill>
                            <a:srgbClr val="943634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400" b="1" i="0" dirty="0">
                          <a:solidFill>
                            <a:srgbClr val="943634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souladu s Národní soustavou </a:t>
                      </a:r>
                      <a:r>
                        <a:rPr lang="cs-CZ" sz="1400" b="1" i="0" dirty="0" smtClean="0">
                          <a:solidFill>
                            <a:srgbClr val="943634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kvalifikací.</a:t>
                      </a:r>
                      <a:endParaRPr lang="cs-CZ" sz="1400" b="1" i="1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2</a:t>
                      </a:r>
                      <a:endParaRPr lang="cs-CZ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>
                          <a:solidFill>
                            <a:srgbClr val="943634"/>
                          </a:solidFill>
                          <a:effectLst/>
                          <a:latin typeface="+mj-lt"/>
                        </a:rPr>
                        <a:t>Realizace výuky ve studijních programech akreditovaných zahraniční </a:t>
                      </a:r>
                      <a:r>
                        <a:rPr lang="cs-CZ" sz="1400" b="1" i="0" dirty="0" smtClean="0">
                          <a:solidFill>
                            <a:srgbClr val="943634"/>
                          </a:solidFill>
                          <a:effectLst/>
                          <a:latin typeface="+mj-lt"/>
                        </a:rPr>
                        <a:t>agenturou.</a:t>
                      </a:r>
                      <a:endParaRPr lang="cs-CZ" sz="1400" b="1" i="1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16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3</a:t>
                      </a:r>
                      <a:endParaRPr lang="cs-CZ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>
                          <a:solidFill>
                            <a:srgbClr val="943634"/>
                          </a:solidFill>
                          <a:effectLst/>
                          <a:latin typeface="+mj-lt"/>
                        </a:rPr>
                        <a:t>Zkvalitnění a rozšíření nabídky kurzů akreditovaných předmětů ve smyslu § 60 zákona o vysokých školách pro studenty VŠTE, přípravných kurzů před nástupem ke studiu a přípravných kurzů ke státním závěrečným zkouškám v průběhu </a:t>
                      </a:r>
                      <a:r>
                        <a:rPr lang="cs-CZ" sz="1400" b="1" i="0" dirty="0" smtClean="0">
                          <a:solidFill>
                            <a:srgbClr val="943634"/>
                          </a:solidFill>
                          <a:effectLst/>
                          <a:latin typeface="+mj-lt"/>
                        </a:rPr>
                        <a:t>studia.</a:t>
                      </a:r>
                      <a:endParaRPr lang="cs-CZ" sz="1400" b="1" i="1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766782"/>
              </p:ext>
            </p:extLst>
          </p:nvPr>
        </p:nvGraphicFramePr>
        <p:xfrm>
          <a:off x="405051" y="3475296"/>
          <a:ext cx="7633797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559359"/>
                <a:gridCol w="7074438"/>
              </a:tblGrid>
              <a:tr h="3810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Rozšířit nabídku programů celoživotního vzdělávání zaměřených na manažerské dovednosti a zvyšování odborné kvalifikace účastníků na základě poptávky v regionu.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>
                          <a:solidFill>
                            <a:srgbClr val="943634"/>
                          </a:solidFill>
                          <a:effectLst/>
                          <a:latin typeface="Calibri"/>
                        </a:rPr>
                        <a:t>Realizovat výuku ve studijních programech akreditovaných zahraniční agenturou. </a:t>
                      </a:r>
                      <a:endParaRPr lang="cs-CZ" sz="1400" b="1" i="1" dirty="0">
                        <a:solidFill>
                          <a:srgbClr val="943634"/>
                        </a:solidFill>
                        <a:effectLst/>
                        <a:latin typeface="Calibri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Zajistit kvalitu výuky ve spolupráci s příslušným vysokoškolským ústavem.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9525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Rozšířit a zpřehlednit nabídku kurzů akreditovaných předmětů ve smyslu § 60 zákona o vysokých školách pro studenty VŠTE. Rozšířit nabídku přípravných kurzů v průběhu studia, které budou studenty intenzivně připravovat k úspěšnému zvládnutí státní závěrečné zkoušky na VŠTE. Rozšířit nabídku mimořádného studia bakalářských a magisterských programů o nové obory akreditované na VŠTE.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0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-27400" y="-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-27400" y="6483909"/>
            <a:ext cx="91714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 smtClean="0">
                <a:solidFill>
                  <a:schemeClr val="bg1"/>
                </a:solidFill>
              </a:rPr>
              <a:t>	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285720" y="260648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TŘETÍ ROLE A SPOLEČENSKÁ ODPOVĚDNOST  </a:t>
            </a:r>
            <a:endParaRPr lang="cs-CZ" sz="2800" b="1" dirty="0">
              <a:solidFill>
                <a:srgbClr val="A62C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319883" y="980728"/>
            <a:ext cx="7488832" cy="1115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/>
              <a:t>Strategické priority v oblasti </a:t>
            </a:r>
            <a:r>
              <a:rPr lang="cs-CZ" sz="2000" b="1" dirty="0" smtClean="0"/>
              <a:t>třetí role a společenské odpovědnosti   </a:t>
            </a:r>
            <a:endParaRPr lang="cs-CZ" sz="20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87760" y="2290226"/>
            <a:ext cx="8334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/>
              <a:t>Taktické cíle </a:t>
            </a:r>
            <a:r>
              <a:rPr lang="cs-CZ" sz="2000" b="1" dirty="0" smtClean="0"/>
              <a:t>na </a:t>
            </a:r>
            <a:r>
              <a:rPr lang="cs-CZ" sz="2000" b="1" dirty="0"/>
              <a:t>rok 2017 definované na centrální </a:t>
            </a:r>
            <a:r>
              <a:rPr lang="cs-CZ" sz="2000" b="1" dirty="0" smtClean="0"/>
              <a:t>úrovni</a:t>
            </a:r>
            <a:endParaRPr lang="cs-CZ" sz="2000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8420"/>
              </p:ext>
            </p:extLst>
          </p:nvPr>
        </p:nvGraphicFramePr>
        <p:xfrm>
          <a:off x="371466" y="1510178"/>
          <a:ext cx="8251204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531205"/>
                <a:gridCol w="7719999"/>
              </a:tblGrid>
              <a:tr h="16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Nezaměstnanost absolventů v jednotlivých sledovaných obdobích.  </a:t>
                      </a:r>
                      <a:endParaRPr lang="cs-CZ" sz="1400" b="1" i="1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>
                          <a:solidFill>
                            <a:srgbClr val="943634"/>
                          </a:solidFill>
                          <a:effectLst/>
                          <a:latin typeface="Calibri"/>
                        </a:rPr>
                        <a:t>Podpora spin-</a:t>
                      </a:r>
                      <a:r>
                        <a:rPr lang="cs-CZ" sz="1400" b="1" i="0" dirty="0" err="1">
                          <a:solidFill>
                            <a:srgbClr val="943634"/>
                          </a:solidFill>
                          <a:effectLst/>
                          <a:latin typeface="Calibri"/>
                        </a:rPr>
                        <a:t>off</a:t>
                      </a:r>
                      <a:r>
                        <a:rPr lang="cs-CZ" sz="1400" b="1" i="0" dirty="0">
                          <a:solidFill>
                            <a:srgbClr val="943634"/>
                          </a:solidFill>
                          <a:effectLst/>
                          <a:latin typeface="Calibri"/>
                        </a:rPr>
                        <a:t> firem.</a:t>
                      </a:r>
                      <a:endParaRPr lang="cs-CZ" sz="1400" b="1" i="1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580850"/>
              </p:ext>
            </p:extLst>
          </p:nvPr>
        </p:nvGraphicFramePr>
        <p:xfrm>
          <a:off x="395536" y="2815589"/>
          <a:ext cx="8227134" cy="1226820"/>
        </p:xfrm>
        <a:graphic>
          <a:graphicData uri="http://schemas.openxmlformats.org/drawingml/2006/table">
            <a:tbl>
              <a:tblPr firstRow="1" firstCol="1" bandRow="1"/>
              <a:tblGrid>
                <a:gridCol w="602835"/>
                <a:gridCol w="762429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Podpořit trend snižování nezaměstnanosti absolventů.  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Realizace absolventského programu v rámci funkčního klubu absolventů. 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Řešit zvýšení konkurenceschopnosti absolventů na trhu práce. 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Vytvořit příznivé podmínky pro nově začínající firmy – start up. 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Zvýšit image VŠTE zejména v rámci Jihočeského regionu. 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0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-27400" y="-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-27400" y="6483909"/>
            <a:ext cx="91714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 smtClean="0">
                <a:solidFill>
                  <a:schemeClr val="bg1"/>
                </a:solidFill>
              </a:rPr>
              <a:t>	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323619" y="188640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FINANCOVÁNÍ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87760" y="718280"/>
            <a:ext cx="7488832" cy="1115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smtClean="0"/>
              <a:t>Strategický </a:t>
            </a:r>
            <a:r>
              <a:rPr lang="cs-CZ" sz="2000" b="1" dirty="0" smtClean="0"/>
              <a:t>cíl – Provoz </a:t>
            </a:r>
            <a:endParaRPr lang="cs-CZ" sz="20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30946" y="2028562"/>
            <a:ext cx="8334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 smtClean="0"/>
              <a:t>Taktický cíl na </a:t>
            </a:r>
            <a:r>
              <a:rPr lang="cs-CZ" sz="2000" b="1" dirty="0"/>
              <a:t>rok 2017 </a:t>
            </a:r>
            <a:r>
              <a:rPr lang="cs-CZ" sz="2000" b="1" dirty="0" smtClean="0"/>
              <a:t>definovaný </a:t>
            </a:r>
            <a:r>
              <a:rPr lang="cs-CZ" sz="2000" b="1" dirty="0"/>
              <a:t>na centrální </a:t>
            </a:r>
            <a:r>
              <a:rPr lang="cs-CZ" sz="2000" b="1" dirty="0" smtClean="0"/>
              <a:t>úrovni – Provoz </a:t>
            </a:r>
            <a:endParaRPr lang="cs-CZ" sz="2000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980398"/>
              </p:ext>
            </p:extLst>
          </p:nvPr>
        </p:nvGraphicFramePr>
        <p:xfrm>
          <a:off x="395536" y="1172188"/>
          <a:ext cx="7560840" cy="736092"/>
        </p:xfrm>
        <a:graphic>
          <a:graphicData uri="http://schemas.openxmlformats.org/drawingml/2006/table">
            <a:tbl>
              <a:tblPr firstRow="1" firstCol="1" bandRow="1"/>
              <a:tblGrid>
                <a:gridCol w="483942"/>
                <a:gridCol w="7076898"/>
              </a:tblGrid>
              <a:tr h="490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Dosažení nárůstu vlastních zdrojů provozních prostředků, a to na hranici 25 % z celkového obratu při zachování hodnoty příspěvků na provoz poskytovaných MŠMT minimálně na úrovni roku 2015. </a:t>
                      </a:r>
                      <a:endParaRPr lang="cs-CZ" sz="1400" b="1" i="1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361254"/>
              </p:ext>
            </p:extLst>
          </p:nvPr>
        </p:nvGraphicFramePr>
        <p:xfrm>
          <a:off x="395536" y="2505731"/>
          <a:ext cx="7550132" cy="736092"/>
        </p:xfrm>
        <a:graphic>
          <a:graphicData uri="http://schemas.openxmlformats.org/drawingml/2006/table">
            <a:tbl>
              <a:tblPr firstRow="1" firstCol="1" bandRow="1"/>
              <a:tblGrid>
                <a:gridCol w="493348"/>
                <a:gridCol w="7056784"/>
              </a:tblGrid>
              <a:tr h="130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Dosažení nárůstu vlastních zdrojů provozních prostředků, a to na hranici 22 % z celkového obratu při zachování hodnoty příspěvků na provoz poskytovaných MŠMT minimálně na úrovni roku 2015.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357565" y="3356992"/>
            <a:ext cx="7920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 smtClean="0"/>
              <a:t>Strategický cíl – Investice  </a:t>
            </a:r>
            <a:endParaRPr lang="cs-CZ" sz="2000" dirty="0"/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174149"/>
              </p:ext>
            </p:extLst>
          </p:nvPr>
        </p:nvGraphicFramePr>
        <p:xfrm>
          <a:off x="467544" y="3861048"/>
          <a:ext cx="7488832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554132"/>
                <a:gridCol w="6934700"/>
              </a:tblGrid>
              <a:tr h="490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Zajištění investičních prostředků na minimální úrovni 500 mil. Kč k rozvoji materiálně-technického zázemí VŠTE. </a:t>
                      </a:r>
                      <a:endParaRPr lang="cs-CZ" sz="1400" b="1" i="1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Obdélník 14"/>
          <p:cNvSpPr/>
          <p:nvPr/>
        </p:nvSpPr>
        <p:spPr>
          <a:xfrm>
            <a:off x="372674" y="4543051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/>
              <a:t>Taktický cíl na rok 2017 definovaný na centrální úrovni – </a:t>
            </a:r>
            <a:r>
              <a:rPr lang="cs-CZ" b="1" dirty="0" smtClean="0"/>
              <a:t>Investice </a:t>
            </a:r>
            <a:endParaRPr lang="cs-CZ" dirty="0"/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514139"/>
              </p:ext>
            </p:extLst>
          </p:nvPr>
        </p:nvGraphicFramePr>
        <p:xfrm>
          <a:off x="467544" y="5013176"/>
          <a:ext cx="7488832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554013"/>
                <a:gridCol w="693481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Zajištění investičních prostředků na minimální úrovni 100 mil. Kč k rozvoji materiálně-technického zázemí VŠTE.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0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-27400" y="-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-27400" y="6483909"/>
            <a:ext cx="91714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 smtClean="0">
                <a:solidFill>
                  <a:schemeClr val="bg1"/>
                </a:solidFill>
              </a:rPr>
              <a:t>	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395536" y="116632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FINANCOVÁNÍ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87760" y="667537"/>
            <a:ext cx="7488832" cy="1115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/>
              <a:t>Taktické cíle na rok 2017 definované na úrovni ústavů </a:t>
            </a:r>
            <a:endParaRPr lang="cs-CZ" sz="20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77145" y="1983039"/>
            <a:ext cx="8334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/>
              <a:t>Ústav </a:t>
            </a:r>
            <a:r>
              <a:rPr lang="cs-CZ" b="1" dirty="0" err="1" smtClean="0"/>
              <a:t>technicko-technologický</a:t>
            </a:r>
            <a:r>
              <a:rPr lang="cs-CZ" b="1" dirty="0" smtClean="0"/>
              <a:t> </a:t>
            </a:r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187623"/>
              </p:ext>
            </p:extLst>
          </p:nvPr>
        </p:nvGraphicFramePr>
        <p:xfrm>
          <a:off x="395536" y="1196753"/>
          <a:ext cx="7560840" cy="500626"/>
        </p:xfrm>
        <a:graphic>
          <a:graphicData uri="http://schemas.openxmlformats.org/drawingml/2006/table">
            <a:tbl>
              <a:tblPr firstRow="1" firstCol="1" bandRow="1"/>
              <a:tblGrid>
                <a:gridCol w="504056"/>
                <a:gridCol w="7056784"/>
              </a:tblGrid>
              <a:tr h="500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Zajištění investičních prostředků na minimální úrovni 500 mil. Kč k rozvoji materiálně-technického zázemí VŠTE. </a:t>
                      </a:r>
                      <a:endParaRPr lang="cs-CZ" sz="1400" b="1" i="1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587069"/>
              </p:ext>
            </p:extLst>
          </p:nvPr>
        </p:nvGraphicFramePr>
        <p:xfrm>
          <a:off x="395537" y="2492896"/>
          <a:ext cx="7560840" cy="736092"/>
        </p:xfrm>
        <a:graphic>
          <a:graphicData uri="http://schemas.openxmlformats.org/drawingml/2006/table">
            <a:tbl>
              <a:tblPr firstRow="1" firstCol="1" bandRow="1"/>
              <a:tblGrid>
                <a:gridCol w="504055"/>
                <a:gridCol w="7056785"/>
              </a:tblGrid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Zvýšení objemu finančních prostředků plynoucích z realizace zakázkové činnosti. 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32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Zvýšení objemu finančních prostředků plynoucích z realizace výzkumných a ostatních projektů. 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sp>
        <p:nvSpPr>
          <p:cNvPr id="11" name="Obdélník 10"/>
          <p:cNvSpPr/>
          <p:nvPr/>
        </p:nvSpPr>
        <p:spPr>
          <a:xfrm>
            <a:off x="395536" y="3441036"/>
            <a:ext cx="738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/>
              <a:t>Ústav </a:t>
            </a:r>
            <a:r>
              <a:rPr lang="cs-CZ" b="1" dirty="0" smtClean="0"/>
              <a:t>podnikové strategie </a:t>
            </a:r>
            <a:endParaRPr lang="cs-CZ" dirty="0"/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599173"/>
              </p:ext>
            </p:extLst>
          </p:nvPr>
        </p:nvGraphicFramePr>
        <p:xfrm>
          <a:off x="401404" y="3933056"/>
          <a:ext cx="7554972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498188"/>
                <a:gridCol w="7056784"/>
              </a:tblGrid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</a:rPr>
                        <a:t>Zvýšení objemu prostředků z jiných zdrojů. 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32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Zvýšení obratu z doplňkové činnosti. 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sp>
        <p:nvSpPr>
          <p:cNvPr id="17" name="Obdélník 16"/>
          <p:cNvSpPr/>
          <p:nvPr/>
        </p:nvSpPr>
        <p:spPr>
          <a:xfrm>
            <a:off x="417556" y="4725144"/>
            <a:ext cx="73722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/>
              <a:t>Ústav </a:t>
            </a:r>
            <a:r>
              <a:rPr lang="cs-CZ" b="1" dirty="0" smtClean="0"/>
              <a:t>znalectví a oceňování </a:t>
            </a:r>
            <a:endParaRPr lang="cs-CZ" dirty="0"/>
          </a:p>
        </p:txBody>
      </p:sp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709025"/>
              </p:ext>
            </p:extLst>
          </p:nvPr>
        </p:nvGraphicFramePr>
        <p:xfrm>
          <a:off x="420126" y="5162131"/>
          <a:ext cx="7536250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479466"/>
                <a:gridCol w="7056784"/>
              </a:tblGrid>
              <a:tr h="355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Zajištění samofinancování ÚZO ze znalecké činnosti, pedagogické činnosti a výzkumné a vývojové činnosti. </a:t>
                      </a:r>
                      <a:endParaRPr lang="cs-CZ" sz="11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34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-27400" y="-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-27400" y="6483909"/>
            <a:ext cx="91714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 smtClean="0">
                <a:solidFill>
                  <a:schemeClr val="bg1"/>
                </a:solidFill>
              </a:rPr>
              <a:t>	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395536" y="169476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INOVACE VNITŘNÍHO SYSTÉMU ŘÍZENÍ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87396" y="908720"/>
            <a:ext cx="7488832" cy="1115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/>
              <a:t>Taktické cíle definované na rok 2017 na centrální úrovni  </a:t>
            </a:r>
            <a:endParaRPr lang="cs-CZ" sz="20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77145" y="2492896"/>
            <a:ext cx="833491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 smtClean="0"/>
              <a:t>Komplexní systém hodnocení kvality VŠTE zahrnuje 2 </a:t>
            </a:r>
            <a:r>
              <a:rPr lang="cs-CZ" sz="2000" b="1" smtClean="0"/>
              <a:t>základní pilíře:   </a:t>
            </a:r>
            <a:endParaRPr lang="cs-CZ" sz="2000" b="1" dirty="0" smtClean="0"/>
          </a:p>
          <a:p>
            <a:pPr algn="just"/>
            <a:endParaRPr lang="cs-CZ" sz="2000" b="1" dirty="0"/>
          </a:p>
          <a:p>
            <a:pPr marL="457200" indent="-457200" algn="just">
              <a:buFont typeface="+mj-lt"/>
              <a:buAutoNum type="alphaUcPeriod"/>
            </a:pPr>
            <a:r>
              <a:rPr lang="cs-CZ" sz="2000" b="1" dirty="0" smtClean="0"/>
              <a:t>Vnitřní systém hodnocení kvality zahrnující: </a:t>
            </a:r>
          </a:p>
          <a:p>
            <a:pPr algn="just"/>
            <a:endParaRPr lang="cs-CZ" sz="600" b="1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/>
              <a:t>RVH kvality s příslušnými výstupy,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/>
              <a:t>ETMS s příslušnými moduly.</a:t>
            </a:r>
          </a:p>
          <a:p>
            <a:pPr algn="just"/>
            <a:endParaRPr lang="cs-CZ" sz="2000" b="1" dirty="0" smtClean="0"/>
          </a:p>
          <a:p>
            <a:pPr marL="457200" indent="-457200" algn="just">
              <a:buFont typeface="+mj-lt"/>
              <a:buAutoNum type="alphaUcPeriod" startAt="2"/>
            </a:pPr>
            <a:r>
              <a:rPr lang="cs-CZ" sz="2000" b="1" dirty="0" smtClean="0"/>
              <a:t>Systém vnějšího hodnocení, jehož posláním bude: </a:t>
            </a:r>
          </a:p>
          <a:p>
            <a:pPr algn="just"/>
            <a:endParaRPr lang="cs-CZ" sz="600" b="1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dirty="0"/>
              <a:t>Verifikace, validace, resp. objektivizace výstupů z vnitřního hodnocení (ETMS).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cs-CZ" dirty="0"/>
              <a:t>Vytvoření a funkčnost třech hodnotících externích platforem (Vzdělání - Věda a výzkum - Třetí role školy) ze zahraničních nezávislých expertů převážně z evaluačních mezinárodních institucí a orgánů. </a:t>
            </a:r>
          </a:p>
          <a:p>
            <a:pPr algn="just"/>
            <a:endParaRPr lang="cs-CZ" sz="2000" b="1" dirty="0" smtClean="0"/>
          </a:p>
          <a:p>
            <a:pPr marL="457200" indent="-457200" algn="just">
              <a:buFont typeface="+mj-lt"/>
              <a:buAutoNum type="alphaUcPeriod" startAt="2"/>
            </a:pPr>
            <a:endParaRPr lang="cs-CZ" sz="2000" b="1" dirty="0" smtClean="0"/>
          </a:p>
          <a:p>
            <a:pPr algn="just"/>
            <a:endParaRPr lang="cs-CZ" sz="2000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762504"/>
              </p:ext>
            </p:extLst>
          </p:nvPr>
        </p:nvGraphicFramePr>
        <p:xfrm>
          <a:off x="407636" y="1556792"/>
          <a:ext cx="7620748" cy="736092"/>
        </p:xfrm>
        <a:graphic>
          <a:graphicData uri="http://schemas.openxmlformats.org/drawingml/2006/table">
            <a:tbl>
              <a:tblPr firstRow="1" firstCol="1" bandRow="1"/>
              <a:tblGrid>
                <a:gridCol w="490617"/>
                <a:gridCol w="7130131"/>
              </a:tblGrid>
              <a:tr h="16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Zajistit funkčnost Rady pro vnitřní hodnocení (RVH) VŠTE.</a:t>
                      </a:r>
                      <a:endParaRPr lang="cs-CZ" sz="1400" b="1" i="1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Projekce komplexního systému vnitřního řízení v rámci systému ETMS včetně etapizace a materiálně-technického zabezpečení.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34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-27400" y="-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-27400" y="6483909"/>
            <a:ext cx="91714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 smtClean="0">
                <a:solidFill>
                  <a:schemeClr val="bg1"/>
                </a:solidFill>
              </a:rPr>
              <a:t>	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395536" y="169476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INOVACE VNITŘNÍHO SYSTÉMU ŘÍZENÍ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61661" y="980728"/>
            <a:ext cx="833491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 smtClean="0"/>
              <a:t>Stávající systém ETMS využívá moduly: </a:t>
            </a:r>
          </a:p>
          <a:p>
            <a:pPr algn="just"/>
            <a:endParaRPr lang="cs-CZ" sz="600" b="1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/>
              <a:t>Modul </a:t>
            </a:r>
            <a:r>
              <a:rPr lang="cs-CZ" sz="2000" dirty="0" smtClean="0"/>
              <a:t>AKTIVITY</a:t>
            </a: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/>
              <a:t>Modul </a:t>
            </a:r>
            <a:r>
              <a:rPr lang="cs-CZ" sz="2000" dirty="0" smtClean="0"/>
              <a:t>CÍLE</a:t>
            </a: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/>
              <a:t>Modul ÚKOLY A </a:t>
            </a:r>
            <a:r>
              <a:rPr lang="cs-CZ" sz="2000" dirty="0" smtClean="0"/>
              <a:t>POŽADAVKY</a:t>
            </a: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/>
              <a:t>Modul EDIČNÍ </a:t>
            </a:r>
            <a:r>
              <a:rPr lang="cs-CZ" sz="2000" dirty="0" smtClean="0"/>
              <a:t>CENTRUM</a:t>
            </a: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/>
              <a:t>Modul </a:t>
            </a:r>
            <a:r>
              <a:rPr lang="cs-CZ" sz="2000" dirty="0" smtClean="0"/>
              <a:t>PERSONÁLNÍ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Systém ETMS by měl být do budoucna posílen o nově navrhované moduly:</a:t>
            </a:r>
          </a:p>
          <a:p>
            <a:pPr lvl="0"/>
            <a:endParaRPr lang="cs-CZ" sz="600" dirty="0" smtClean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 smtClean="0"/>
              <a:t>Modul AKREDITACE</a:t>
            </a: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/>
              <a:t>Modul </a:t>
            </a:r>
            <a:r>
              <a:rPr lang="cs-CZ" sz="2000" dirty="0" smtClean="0"/>
              <a:t>LEGISLATIVNĚ-PRÁVNÍ</a:t>
            </a: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/>
              <a:t>Modul TŘETÍ </a:t>
            </a:r>
            <a:r>
              <a:rPr lang="cs-CZ" sz="2000" dirty="0" smtClean="0"/>
              <a:t>ROLE</a:t>
            </a: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/>
              <a:t>Modul EXTERNÍHO HODNOCENÍ </a:t>
            </a:r>
            <a:r>
              <a:rPr lang="cs-CZ" sz="2000" dirty="0" smtClean="0"/>
              <a:t>KVALITY</a:t>
            </a: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cs-CZ" sz="2000" dirty="0"/>
              <a:t>Modul </a:t>
            </a:r>
            <a:r>
              <a:rPr lang="cs-CZ" sz="2000" dirty="0" smtClean="0"/>
              <a:t>SYNTETICKÝ</a:t>
            </a:r>
            <a:endParaRPr lang="cs-CZ" sz="2000" dirty="0"/>
          </a:p>
          <a:p>
            <a:pPr algn="just"/>
            <a:r>
              <a:rPr lang="cs-CZ" sz="2000" b="1" dirty="0" smtClean="0"/>
              <a:t> </a:t>
            </a:r>
          </a:p>
          <a:p>
            <a:pPr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marL="457200" indent="-457200" algn="just">
              <a:buFont typeface="+mj-lt"/>
              <a:buAutoNum type="alphaUcPeriod" startAt="2"/>
            </a:pPr>
            <a:endParaRPr lang="cs-CZ" sz="2000" b="1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5305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-27400" y="-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-27400" y="6483909"/>
            <a:ext cx="91714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 smtClean="0">
                <a:solidFill>
                  <a:schemeClr val="bg1"/>
                </a:solidFill>
              </a:rPr>
              <a:t>	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395536" y="116632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KULTIVACE AKADEMICKÉHO PROSTŘEDÍ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87760" y="1052736"/>
            <a:ext cx="8334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 smtClean="0"/>
              <a:t>Taktický cíl </a:t>
            </a:r>
            <a:r>
              <a:rPr lang="cs-CZ" sz="2000" b="1" dirty="0"/>
              <a:t>pro rok 2017 </a:t>
            </a:r>
            <a:r>
              <a:rPr lang="cs-CZ" sz="2000" b="1" dirty="0" smtClean="0"/>
              <a:t>definovaný </a:t>
            </a:r>
            <a:r>
              <a:rPr lang="cs-CZ" sz="2000" b="1" dirty="0"/>
              <a:t>na centrální </a:t>
            </a:r>
            <a:r>
              <a:rPr lang="cs-CZ" sz="2000" b="1" dirty="0" smtClean="0"/>
              <a:t>úrovni </a:t>
            </a:r>
            <a:endParaRPr lang="cs-CZ" sz="2000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09249"/>
              </p:ext>
            </p:extLst>
          </p:nvPr>
        </p:nvGraphicFramePr>
        <p:xfrm>
          <a:off x="329581" y="1628800"/>
          <a:ext cx="7554787" cy="389380"/>
        </p:xfrm>
        <a:graphic>
          <a:graphicData uri="http://schemas.openxmlformats.org/drawingml/2006/table">
            <a:tbl>
              <a:tblPr firstRow="1" firstCol="1" bandRow="1"/>
              <a:tblGrid>
                <a:gridCol w="605343"/>
                <a:gridCol w="6949444"/>
              </a:tblGrid>
              <a:tr h="389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0" dirty="0">
                          <a:solidFill>
                            <a:srgbClr val="943634"/>
                          </a:solidFill>
                          <a:effectLst/>
                          <a:latin typeface="Calibri"/>
                        </a:rPr>
                        <a:t>Implementace deklarovaných postojů, hodnot a rolí do akademického prostředí VŠTE.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65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11" name="Obrázek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8" y="2643188"/>
            <a:ext cx="2105025" cy="21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785938" y="928688"/>
            <a:ext cx="5786437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4400" i="1" dirty="0" smtClean="0"/>
          </a:p>
          <a:p>
            <a:pPr algn="ctr"/>
            <a:r>
              <a:rPr lang="cs-CZ" sz="4400" i="1" dirty="0" smtClean="0"/>
              <a:t>Děkuji </a:t>
            </a:r>
            <a:r>
              <a:rPr lang="cs-CZ" sz="4400" i="1" dirty="0"/>
              <a:t>za </a:t>
            </a:r>
            <a:r>
              <a:rPr lang="cs-CZ" sz="4400" i="1" dirty="0" smtClean="0"/>
              <a:t>pozornost.   </a:t>
            </a:r>
            <a:endParaRPr lang="cs-CZ" sz="4400" i="1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735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TextovéPole 5"/>
          <p:cNvSpPr txBox="1"/>
          <p:nvPr/>
        </p:nvSpPr>
        <p:spPr>
          <a:xfrm>
            <a:off x="185832" y="428604"/>
            <a:ext cx="88569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600" b="1" dirty="0" smtClean="0">
                <a:ln w="18000">
                  <a:solidFill>
                    <a:srgbClr val="961616"/>
                  </a:solidFill>
                  <a:prstDash val="solid"/>
                  <a:miter lim="800000"/>
                </a:ln>
                <a:solidFill>
                  <a:srgbClr val="A62C2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PLÁN REALIZACE STRATEGICKÉHO ZÁMĚRU</a:t>
            </a:r>
          </a:p>
          <a:p>
            <a:pPr>
              <a:defRPr/>
            </a:pPr>
            <a:endParaRPr lang="cs-CZ" dirty="0"/>
          </a:p>
        </p:txBody>
      </p:sp>
      <p:pic>
        <p:nvPicPr>
          <p:cNvPr id="8" name="Obrázek 7" descr="C:\Users\4090\AppData\Local\Microsoft\Windows\Temporary Internet Files\Content.Outlook\N1939OE8\Schéma_DZ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96752"/>
            <a:ext cx="5616624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592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357158" y="214290"/>
            <a:ext cx="8572560" cy="969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POSTOJE, HODNOTY A ROLE </a:t>
            </a:r>
          </a:p>
          <a:p>
            <a:endParaRPr lang="cs-CZ" b="1" dirty="0" smtClean="0"/>
          </a:p>
          <a:p>
            <a:r>
              <a:rPr lang="cs-CZ" sz="2400" b="1" dirty="0" smtClean="0"/>
              <a:t>Postoje </a:t>
            </a:r>
            <a:r>
              <a:rPr lang="cs-CZ" sz="2400" b="1" dirty="0"/>
              <a:t>a hodnoty</a:t>
            </a:r>
            <a:endParaRPr lang="cs-CZ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Vytvářet a respektovat akademické prostředí.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Zajistit sdílené poznání v pedagogické oblasti.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Podporovat svobodné myšlení a tvůrčí bádání.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Zajistit rovné příležitosti pro všechny.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Naplňovat vnitřní uspořádání školy.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Zodpovědnost za sebe a za spolupracovníky.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Respektovat etickou dimenzi v jednání a konání.</a:t>
            </a:r>
          </a:p>
          <a:p>
            <a:r>
              <a:rPr lang="cs-CZ" sz="2400" dirty="0"/>
              <a:t> </a:t>
            </a:r>
          </a:p>
          <a:p>
            <a:r>
              <a:rPr lang="cs-CZ" sz="2400" b="1" dirty="0"/>
              <a:t>Role</a:t>
            </a:r>
            <a:endParaRPr lang="cs-CZ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Výchovně-vzdělávací.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Vědecko-výzkumná.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/>
              <a:t>Vnější vztahy (třetí role) – škola – region – společnost - podnikatelské sféra.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endParaRPr lang="cs-CZ" dirty="0"/>
          </a:p>
          <a:p>
            <a:r>
              <a:rPr lang="cs-CZ" dirty="0"/>
              <a:t> 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27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32637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357158" y="171629"/>
            <a:ext cx="85725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6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VIZE, MISE</a:t>
            </a:r>
          </a:p>
          <a:p>
            <a:pPr algn="just"/>
            <a:r>
              <a:rPr lang="cs-CZ" sz="2000" b="1" dirty="0" smtClean="0"/>
              <a:t>Vize </a:t>
            </a:r>
            <a:endParaRPr lang="cs-CZ" sz="2000" b="1" dirty="0"/>
          </a:p>
          <a:p>
            <a:pPr algn="just"/>
            <a:r>
              <a:rPr lang="cs-CZ" sz="2000" dirty="0"/>
              <a:t>VŠTE je vysoká škola univerzitního typu poskytující českým a zahraničním studentům komplexní vzdělání zaměřené na výchovu profesně specializovaných techniků a ekonomů. </a:t>
            </a:r>
          </a:p>
          <a:p>
            <a:pPr algn="just"/>
            <a:r>
              <a:rPr lang="cs-CZ" sz="2000" dirty="0"/>
              <a:t> </a:t>
            </a:r>
          </a:p>
          <a:p>
            <a:pPr algn="just"/>
            <a:r>
              <a:rPr lang="cs-CZ" sz="2000" b="1" dirty="0"/>
              <a:t>Mise </a:t>
            </a:r>
            <a:endParaRPr lang="cs-CZ" sz="20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Zkvalitňovat a dále rozšiřovat akreditace studijních programů v bakalářském a magisterském stupni studia.  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Akreditovat doktorské studium, jak pro technické, tak ekonomické studijní programy.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Vytvořit podmínky pro získání práv habilitačních řízení.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Dosáhnout ve střednědobém (25 %) a v dlouhodobém časovém horizontu samofinancování ve výši 50 % rozpočtu VŠTE.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Posilovat vztahy se soukromým a veřejným sektorem, zejména v regionu Jihočeského kraje.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Vytvořit multikulturní vysokoškolské prostředí v souladu s evropskými trendy.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Posilovat etiku akademického prostředí v podmínkách vysoké školy univerzitního typu. </a:t>
            </a:r>
          </a:p>
        </p:txBody>
      </p:sp>
    </p:spTree>
    <p:extLst>
      <p:ext uri="{BB962C8B-B14F-4D97-AF65-F5344CB8AC3E}">
        <p14:creationId xmlns:p14="http://schemas.microsoft.com/office/powerpoint/2010/main" val="20531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357158" y="214290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STRATEGICKÉ PRIORITY </a:t>
            </a:r>
            <a:endParaRPr lang="cs-CZ" sz="3600" b="1" dirty="0">
              <a:solidFill>
                <a:srgbClr val="A62C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57158" y="1124744"/>
            <a:ext cx="85725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860000"/>
                </a:solidFill>
              </a:rPr>
              <a:t>Primární priority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860000"/>
                </a:solidFill>
              </a:rPr>
              <a:t>Vzdělávání</a:t>
            </a:r>
            <a:endParaRPr lang="cs-CZ" sz="2800" dirty="0" smtClean="0">
              <a:solidFill>
                <a:srgbClr val="86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860000"/>
                </a:solidFill>
              </a:rPr>
              <a:t>Výzkum, vývoj a tvůrčí činnost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860000"/>
                </a:solidFill>
              </a:rPr>
              <a:t>Lidské zdroje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860000"/>
                </a:solidFill>
              </a:rPr>
              <a:t>Otevřenost v rámci evropského a světového prostoru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860000"/>
                </a:solidFill>
              </a:rPr>
              <a:t>Celoživotní vzdělávání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860000"/>
                </a:solidFill>
              </a:rPr>
              <a:t>Třetí role a společenská odpovědnost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860000"/>
                </a:solidFill>
              </a:rPr>
              <a:t>Financování </a:t>
            </a:r>
            <a:endParaRPr lang="cs-CZ" sz="2800" b="1" dirty="0">
              <a:solidFill>
                <a:srgbClr val="86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08596" y="4455925"/>
            <a:ext cx="7416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b="1" dirty="0" smtClean="0">
              <a:solidFill>
                <a:srgbClr val="860000"/>
              </a:solidFill>
            </a:endParaRPr>
          </a:p>
          <a:p>
            <a:r>
              <a:rPr lang="cs-CZ" sz="2800" b="1" dirty="0" smtClean="0">
                <a:solidFill>
                  <a:srgbClr val="860000"/>
                </a:solidFill>
              </a:rPr>
              <a:t>Podpůrné priority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860000"/>
                </a:solidFill>
              </a:rPr>
              <a:t>Inovace vnitřního systému řízení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860000"/>
                </a:solidFill>
              </a:rPr>
              <a:t>Kultivace akademického prostředí </a:t>
            </a:r>
            <a:endParaRPr lang="cs-CZ" sz="2800" b="1" dirty="0">
              <a:solidFill>
                <a:srgbClr val="86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-27400" y="-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-27400" y="6483909"/>
            <a:ext cx="91714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 smtClean="0">
                <a:solidFill>
                  <a:schemeClr val="bg1"/>
                </a:solidFill>
              </a:rPr>
              <a:t>	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285720" y="116632"/>
            <a:ext cx="85725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VZDĚLÁVÁNÍ </a:t>
            </a:r>
          </a:p>
          <a:p>
            <a:endParaRPr lang="cs-CZ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87760" y="547865"/>
            <a:ext cx="53212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Strategické priority v oblasti vzdělávání </a:t>
            </a:r>
            <a:endParaRPr kumimoji="0" lang="cs-CZ" alt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56029"/>
              </p:ext>
            </p:extLst>
          </p:nvPr>
        </p:nvGraphicFramePr>
        <p:xfrm>
          <a:off x="298731" y="1024918"/>
          <a:ext cx="7297605" cy="1168344"/>
        </p:xfrm>
        <a:graphic>
          <a:graphicData uri="http://schemas.openxmlformats.org/drawingml/2006/table">
            <a:tbl>
              <a:tblPr firstRow="1" firstCol="1" bandRow="1"/>
              <a:tblGrid>
                <a:gridCol w="460856"/>
                <a:gridCol w="6836749"/>
              </a:tblGrid>
              <a:tr h="292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Profilace školy do technických studijních oborů a programů.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Harmonizace profilu absolventů s potřebami podnikové praxe.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92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Cílený přístup zaměřený na studenta.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Vnitřní systém zajištění kvality pedagogického procesu.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287760" y="2290226"/>
            <a:ext cx="7488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Taktické cíle </a:t>
            </a:r>
            <a:r>
              <a:rPr lang="cs-CZ" sz="2000" b="1" dirty="0" smtClean="0"/>
              <a:t>na </a:t>
            </a:r>
            <a:r>
              <a:rPr lang="cs-CZ" sz="2000" b="1" dirty="0"/>
              <a:t>rok 2017 definované na úrovni </a:t>
            </a:r>
            <a:r>
              <a:rPr lang="cs-CZ" sz="2000" b="1" dirty="0" smtClean="0"/>
              <a:t>ústavů</a:t>
            </a:r>
          </a:p>
          <a:p>
            <a:endParaRPr lang="cs-CZ" sz="1000" b="1" dirty="0"/>
          </a:p>
          <a:p>
            <a:r>
              <a:rPr lang="cs-CZ" b="1" dirty="0" smtClean="0"/>
              <a:t>Ústav </a:t>
            </a:r>
            <a:r>
              <a:rPr lang="cs-CZ" b="1" dirty="0" err="1" smtClean="0"/>
              <a:t>technicko-technologický</a:t>
            </a:r>
            <a:r>
              <a:rPr lang="cs-CZ" b="1" dirty="0" smtClean="0"/>
              <a:t> </a:t>
            </a:r>
            <a:endParaRPr lang="cs-CZ" sz="2000" b="1" dirty="0" smtClean="0"/>
          </a:p>
          <a:p>
            <a:r>
              <a:rPr lang="cs-CZ" sz="2000" b="1" dirty="0" smtClean="0"/>
              <a:t> </a:t>
            </a:r>
            <a:endParaRPr lang="cs-CZ" sz="2000" dirty="0"/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543359"/>
              </p:ext>
            </p:extLst>
          </p:nvPr>
        </p:nvGraphicFramePr>
        <p:xfrm>
          <a:off x="365233" y="3212976"/>
          <a:ext cx="7231103" cy="605566"/>
        </p:xfrm>
        <a:graphic>
          <a:graphicData uri="http://schemas.openxmlformats.org/drawingml/2006/table">
            <a:tbl>
              <a:tblPr firstRow="1" firstCol="1" bandRow="1"/>
              <a:tblGrid>
                <a:gridCol w="482365"/>
                <a:gridCol w="6748738"/>
              </a:tblGrid>
              <a:tr h="3027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Rozšířit nabídku technických studijních programů. </a:t>
                      </a:r>
                      <a:endParaRPr lang="cs-CZ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6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Zajistit podporu výuky prostřednictvím centrálních laboratoří VŠTE. </a:t>
                      </a:r>
                      <a:endParaRPr lang="cs-CZ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370568" y="4005064"/>
            <a:ext cx="708175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Ústav podnikové strategie</a:t>
            </a:r>
          </a:p>
          <a:p>
            <a:r>
              <a:rPr lang="cs-CZ" sz="2000" b="1" dirty="0" smtClean="0"/>
              <a:t> </a:t>
            </a:r>
          </a:p>
          <a:p>
            <a:endParaRPr lang="cs-CZ" dirty="0"/>
          </a:p>
        </p:txBody>
      </p:sp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394331"/>
              </p:ext>
            </p:extLst>
          </p:nvPr>
        </p:nvGraphicFramePr>
        <p:xfrm>
          <a:off x="396830" y="4365104"/>
          <a:ext cx="7199506" cy="362101"/>
        </p:xfrm>
        <a:graphic>
          <a:graphicData uri="http://schemas.openxmlformats.org/drawingml/2006/table">
            <a:tbl>
              <a:tblPr firstRow="1" firstCol="1" bandRow="1"/>
              <a:tblGrid>
                <a:gridCol w="611958"/>
                <a:gridCol w="6587548"/>
              </a:tblGrid>
              <a:tr h="362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Rozšířit a zkvalitnit portfolio ekonomicky zaměřených studijních programů. </a:t>
                      </a:r>
                      <a:endParaRPr lang="cs-CZ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TextovéPole 18"/>
          <p:cNvSpPr txBox="1"/>
          <p:nvPr/>
        </p:nvSpPr>
        <p:spPr>
          <a:xfrm>
            <a:off x="396410" y="4846152"/>
            <a:ext cx="7081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Ústav znalectví a oceňování </a:t>
            </a:r>
          </a:p>
          <a:p>
            <a:endParaRPr lang="cs-CZ" dirty="0"/>
          </a:p>
        </p:txBody>
      </p:sp>
      <p:graphicFrame>
        <p:nvGraphicFramePr>
          <p:cNvPr id="20" name="Tabulk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40045"/>
              </p:ext>
            </p:extLst>
          </p:nvPr>
        </p:nvGraphicFramePr>
        <p:xfrm>
          <a:off x="410681" y="5229200"/>
          <a:ext cx="7306384" cy="1121664"/>
        </p:xfrm>
        <a:graphic>
          <a:graphicData uri="http://schemas.openxmlformats.org/drawingml/2006/table">
            <a:tbl>
              <a:tblPr firstRow="1" firstCol="1" bandRow="1"/>
              <a:tblGrid>
                <a:gridCol w="535367"/>
                <a:gridCol w="6771017"/>
              </a:tblGrid>
              <a:tr h="475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Příprava a realizace výuky ve specializaci Finance podniku v rámci akreditace studijního programu Ekonomika a management. </a:t>
                      </a:r>
                      <a:endParaRPr lang="cs-CZ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6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Zabezpečení výuky jednoho studijního programu akreditovaného zahraniční agenturou.   </a:t>
                      </a:r>
                      <a:endParaRPr lang="cs-CZ" sz="16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-27400" y="-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-27400" y="6483909"/>
            <a:ext cx="91714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 smtClean="0">
                <a:solidFill>
                  <a:schemeClr val="bg1"/>
                </a:solidFill>
              </a:rPr>
              <a:t>	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285720" y="116632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VÝZKUM, VÝVOJ A TVŮRČÍ ČINNOST 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87760" y="548680"/>
            <a:ext cx="7488832" cy="1115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/>
              <a:t>Strategické priority v oblasti výzkumu, vývoje a tvůrčí činnosti   </a:t>
            </a:r>
            <a:endParaRPr lang="cs-CZ" sz="20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27869" y="1988840"/>
            <a:ext cx="7488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Taktické cíle </a:t>
            </a:r>
            <a:r>
              <a:rPr lang="cs-CZ" sz="2000" b="1" dirty="0" smtClean="0"/>
              <a:t>na </a:t>
            </a:r>
            <a:r>
              <a:rPr lang="cs-CZ" sz="2000" b="1" dirty="0"/>
              <a:t>rok 2017 definované na úrovni </a:t>
            </a:r>
            <a:r>
              <a:rPr lang="cs-CZ" sz="2000" b="1" dirty="0" smtClean="0"/>
              <a:t>ústavů</a:t>
            </a:r>
          </a:p>
          <a:p>
            <a:endParaRPr lang="cs-CZ" sz="1000" b="1" dirty="0"/>
          </a:p>
          <a:p>
            <a:r>
              <a:rPr lang="cs-CZ" b="1" dirty="0" smtClean="0"/>
              <a:t>Ústav </a:t>
            </a:r>
            <a:r>
              <a:rPr lang="cs-CZ" b="1" dirty="0" err="1" smtClean="0"/>
              <a:t>technicko-technologický</a:t>
            </a:r>
            <a:r>
              <a:rPr lang="cs-CZ" b="1" dirty="0" smtClean="0"/>
              <a:t> </a:t>
            </a:r>
            <a:endParaRPr lang="cs-CZ" sz="2000" b="1" dirty="0" smtClean="0"/>
          </a:p>
          <a:p>
            <a:r>
              <a:rPr lang="cs-CZ" sz="2000" b="1" dirty="0" smtClean="0"/>
              <a:t> </a:t>
            </a:r>
            <a:endParaRPr lang="cs-CZ" sz="2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70568" y="4005064"/>
            <a:ext cx="708175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Ústav podnikové strategie</a:t>
            </a:r>
          </a:p>
          <a:p>
            <a:r>
              <a:rPr lang="cs-CZ" sz="2000" b="1" dirty="0" smtClean="0"/>
              <a:t> </a:t>
            </a:r>
          </a:p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18320" y="4977022"/>
            <a:ext cx="7081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Ústav znalectví a oceňování </a:t>
            </a:r>
          </a:p>
          <a:p>
            <a:endParaRPr lang="cs-CZ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799814"/>
              </p:ext>
            </p:extLst>
          </p:nvPr>
        </p:nvGraphicFramePr>
        <p:xfrm>
          <a:off x="370568" y="1052736"/>
          <a:ext cx="7718570" cy="768411"/>
        </p:xfrm>
        <a:graphic>
          <a:graphicData uri="http://schemas.openxmlformats.org/drawingml/2006/table">
            <a:tbl>
              <a:tblPr firstRow="1" firstCol="1" bandRow="1"/>
              <a:tblGrid>
                <a:gridCol w="481317"/>
                <a:gridCol w="7237253"/>
              </a:tblGrid>
              <a:tr h="2561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Kvalita a excelence výstupů v oblasti vědecko-výzkumné.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1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Vlastní doktorské studium akreditovaných studijních programů.   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561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Vysoký standard vědecko-výzkumné infrastruktury.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Tabul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253171"/>
              </p:ext>
            </p:extLst>
          </p:nvPr>
        </p:nvGraphicFramePr>
        <p:xfrm>
          <a:off x="386509" y="2852936"/>
          <a:ext cx="7728031" cy="981456"/>
        </p:xfrm>
        <a:graphic>
          <a:graphicData uri="http://schemas.openxmlformats.org/drawingml/2006/table">
            <a:tbl>
              <a:tblPr firstRow="1" firstCol="1" bandRow="1"/>
              <a:tblGrid>
                <a:gridCol w="455223"/>
                <a:gridCol w="7272808"/>
              </a:tblGrid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Navázat intenzivní spolupráci se zahraničními VŠ a institucemi v oblasti vědecko-výzkumných aktivit a zkvalitnit a prohloubit spolupráci mezi podnikovou </a:t>
                      </a:r>
                      <a:r>
                        <a:rPr lang="cs-CZ" sz="1400" b="1" dirty="0" smtClean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sférou a </a:t>
                      </a: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akademickou obcí VŠTE.  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32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Podporovat mezinárodní mobility vědecko-výzkumných pracovníků zejména mladších věkových kategorií a zvýšit počet přijíždějících vědecko-výzkumných pracovníků na VŠTE.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ulk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311971"/>
              </p:ext>
            </p:extLst>
          </p:nvPr>
        </p:nvGraphicFramePr>
        <p:xfrm>
          <a:off x="420321" y="4354309"/>
          <a:ext cx="7752079" cy="611917"/>
        </p:xfrm>
        <a:graphic>
          <a:graphicData uri="http://schemas.openxmlformats.org/drawingml/2006/table">
            <a:tbl>
              <a:tblPr firstRow="1" firstCol="1" bandRow="1"/>
              <a:tblGrid>
                <a:gridCol w="438534"/>
                <a:gridCol w="7313545"/>
              </a:tblGrid>
              <a:tr h="296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Zajistit kvantitativní a kvalitativní nárůst v oblasti tvůrčích aktivit. 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Navázat aktivní spolupráci se zahraničními VŠ a institucemi v oblasti vědecko-výzkumných aktivit. 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ulk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753638"/>
              </p:ext>
            </p:extLst>
          </p:nvPr>
        </p:nvGraphicFramePr>
        <p:xfrm>
          <a:off x="427869" y="5373216"/>
          <a:ext cx="7649936" cy="620330"/>
        </p:xfrm>
        <a:graphic>
          <a:graphicData uri="http://schemas.openxmlformats.org/drawingml/2006/table">
            <a:tbl>
              <a:tblPr firstRow="1" firstCol="1" bandRow="1"/>
              <a:tblGrid>
                <a:gridCol w="471723"/>
                <a:gridCol w="7178213"/>
              </a:tblGrid>
              <a:tr h="337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Posílit aktivity v oblasti podávání a realizace výzkumných projektů a grantů.  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4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Zintenzivnit a zkvalitnit publikační činnost. 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87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-27400" y="-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-27400" y="6483909"/>
            <a:ext cx="91714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 smtClean="0">
                <a:solidFill>
                  <a:schemeClr val="bg1"/>
                </a:solidFill>
              </a:rPr>
              <a:t>	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285720" y="116632"/>
            <a:ext cx="8572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LIDSKÉ ZDROJE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85720" y="639852"/>
            <a:ext cx="7488832" cy="1115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/>
              <a:t>Strategické priority v oblasti </a:t>
            </a:r>
            <a:r>
              <a:rPr lang="cs-CZ" sz="2000" b="1" dirty="0" smtClean="0"/>
              <a:t>lidských zdrojů   </a:t>
            </a:r>
            <a:endParaRPr lang="cs-CZ" sz="20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43585" y="2132856"/>
            <a:ext cx="7488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Taktické cíle </a:t>
            </a:r>
            <a:r>
              <a:rPr lang="cs-CZ" sz="2000" b="1" dirty="0" smtClean="0"/>
              <a:t>na </a:t>
            </a:r>
            <a:r>
              <a:rPr lang="cs-CZ" sz="2000" b="1" dirty="0"/>
              <a:t>rok 2017 definované na úrovni </a:t>
            </a:r>
            <a:r>
              <a:rPr lang="cs-CZ" sz="2000" b="1" dirty="0" smtClean="0"/>
              <a:t>ústavů</a:t>
            </a:r>
          </a:p>
          <a:p>
            <a:endParaRPr lang="cs-CZ" sz="1000" b="1" dirty="0"/>
          </a:p>
          <a:p>
            <a:r>
              <a:rPr lang="cs-CZ" b="1" dirty="0" smtClean="0"/>
              <a:t>Ústav </a:t>
            </a:r>
            <a:r>
              <a:rPr lang="cs-CZ" b="1" dirty="0" err="1" smtClean="0"/>
              <a:t>technicko-technologický</a:t>
            </a:r>
            <a:r>
              <a:rPr lang="cs-CZ" b="1" dirty="0" smtClean="0"/>
              <a:t> </a:t>
            </a:r>
            <a:endParaRPr lang="cs-CZ" sz="2000" b="1" dirty="0" smtClean="0"/>
          </a:p>
          <a:p>
            <a:r>
              <a:rPr lang="cs-CZ" sz="2000" b="1" dirty="0" smtClean="0"/>
              <a:t> </a:t>
            </a:r>
            <a:endParaRPr lang="cs-CZ" sz="2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96410" y="3645024"/>
            <a:ext cx="708175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Ústav podnikové strategie</a:t>
            </a:r>
          </a:p>
          <a:p>
            <a:r>
              <a:rPr lang="cs-CZ" sz="2000" b="1" dirty="0" smtClean="0"/>
              <a:t> </a:t>
            </a:r>
          </a:p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96410" y="4846152"/>
            <a:ext cx="7081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Ústav znalectví a oceňování </a:t>
            </a:r>
          </a:p>
          <a:p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085261"/>
              </p:ext>
            </p:extLst>
          </p:nvPr>
        </p:nvGraphicFramePr>
        <p:xfrm>
          <a:off x="368432" y="1086012"/>
          <a:ext cx="7587944" cy="736092"/>
        </p:xfrm>
        <a:graphic>
          <a:graphicData uri="http://schemas.openxmlformats.org/drawingml/2006/table">
            <a:tbl>
              <a:tblPr firstRow="1" firstCol="1" bandRow="1"/>
              <a:tblGrid>
                <a:gridCol w="455322"/>
                <a:gridCol w="7132622"/>
              </a:tblGrid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Zkvalitnění kvalifikační a věkové struktury akademických pracovníků. 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Posílení personálního zabezpečení školy zejména z interních zdrojů.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182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Zajištění kvalitního profesního a kariérového růstu všech pracovníků.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460006"/>
              </p:ext>
            </p:extLst>
          </p:nvPr>
        </p:nvGraphicFramePr>
        <p:xfrm>
          <a:off x="371466" y="3068960"/>
          <a:ext cx="7584910" cy="317372"/>
        </p:xfrm>
        <a:graphic>
          <a:graphicData uri="http://schemas.openxmlformats.org/drawingml/2006/table">
            <a:tbl>
              <a:tblPr firstRow="1" firstCol="1" bandRow="1"/>
              <a:tblGrid>
                <a:gridCol w="463793"/>
                <a:gridCol w="7121117"/>
              </a:tblGrid>
              <a:tr h="3173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Zkvalitnění kvalifikační a věkové struktury akademických pracovníků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472327"/>
              </p:ext>
            </p:extLst>
          </p:nvPr>
        </p:nvGraphicFramePr>
        <p:xfrm>
          <a:off x="396410" y="4066154"/>
          <a:ext cx="7559966" cy="490728"/>
        </p:xfrm>
        <a:graphic>
          <a:graphicData uri="http://schemas.openxmlformats.org/drawingml/2006/table">
            <a:tbl>
              <a:tblPr firstRow="1" firstCol="1" bandRow="1"/>
              <a:tblGrid>
                <a:gridCol w="431174"/>
                <a:gridCol w="7128792"/>
              </a:tblGrid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Stabilizovat personální politiku Ústavu podnikové strategie s ohledem na akreditované studijní programy. 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Tabulk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109115"/>
              </p:ext>
            </p:extLst>
          </p:nvPr>
        </p:nvGraphicFramePr>
        <p:xfrm>
          <a:off x="395535" y="5229201"/>
          <a:ext cx="7560840" cy="288031"/>
        </p:xfrm>
        <a:graphic>
          <a:graphicData uri="http://schemas.openxmlformats.org/drawingml/2006/table">
            <a:tbl>
              <a:tblPr firstRow="1" firstCol="1" bandRow="1"/>
              <a:tblGrid>
                <a:gridCol w="407251"/>
                <a:gridCol w="7153589"/>
              </a:tblGrid>
              <a:tr h="288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Zajistit a podpořit kvalifikační růst akademických, výzkumných a ostatních pracovníků ústavu. 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16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7" descr="1395494997544skola-sikmo.jpg"/>
          <p:cNvPicPr>
            <a:picLocks noChangeAspect="1"/>
          </p:cNvPicPr>
          <p:nvPr/>
        </p:nvPicPr>
        <p:blipFill>
          <a:blip r:embed="rId2">
            <a:lum bright="70000" contrast="-70000"/>
          </a:blip>
          <a:stretch>
            <a:fillRect/>
          </a:stretch>
        </p:blipFill>
        <p:spPr bwMode="auto">
          <a:xfrm>
            <a:off x="-27400" y="-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sp>
        <p:nvSpPr>
          <p:cNvPr id="6" name="Obdélník 5"/>
          <p:cNvSpPr/>
          <p:nvPr/>
        </p:nvSpPr>
        <p:spPr>
          <a:xfrm>
            <a:off x="-27400" y="6483909"/>
            <a:ext cx="9171400" cy="500062"/>
          </a:xfrm>
          <a:prstGeom prst="rect">
            <a:avLst/>
          </a:prstGeom>
          <a:solidFill>
            <a:srgbClr val="99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3286116" y="6443662"/>
            <a:ext cx="22860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cs-CZ" altLang="cs-CZ" sz="2400" b="1" dirty="0">
                <a:solidFill>
                  <a:schemeClr val="bg1"/>
                </a:solidFill>
              </a:rPr>
              <a:t>www.VSTECB.CZ</a:t>
            </a:r>
            <a:r>
              <a:rPr lang="cs-CZ" altLang="cs-CZ" sz="2400" dirty="0" smtClean="0">
                <a:solidFill>
                  <a:schemeClr val="bg1"/>
                </a:solidFill>
              </a:rPr>
              <a:t>	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pic>
        <p:nvPicPr>
          <p:cNvPr id="8" name="Picture 3" descr="E:\Záloha\Marketing\VŠTE\Corporate Identity\Logo\logosmall_vste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/>
          </a:blip>
          <a:srcRect l="4842" t="6861" r="10560" b="6533"/>
          <a:stretch/>
        </p:blipFill>
        <p:spPr bwMode="auto">
          <a:xfrm>
            <a:off x="8101341" y="5143512"/>
            <a:ext cx="1042659" cy="108012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/>
        </p:spPr>
      </p:pic>
      <p:sp>
        <p:nvSpPr>
          <p:cNvPr id="9" name="TextovéPole 8"/>
          <p:cNvSpPr txBox="1"/>
          <p:nvPr/>
        </p:nvSpPr>
        <p:spPr>
          <a:xfrm>
            <a:off x="285720" y="116632"/>
            <a:ext cx="8572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A62C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OTEVŘENOST V RÁMCI EVROPSKÉHO A SVĚTOVÉHO PROSTORU 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305568" y="87016"/>
            <a:ext cx="8370888" cy="2346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cs-CZ" sz="2000" b="1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cs-CZ" sz="2000" b="1" dirty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cs-CZ" sz="2000" b="1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/>
              <a:t>Strategické </a:t>
            </a:r>
            <a:r>
              <a:rPr lang="cs-CZ" sz="2000" b="1" dirty="0"/>
              <a:t>priority v oblasti </a:t>
            </a:r>
            <a:r>
              <a:rPr lang="cs-CZ" sz="2000" b="1" dirty="0" smtClean="0"/>
              <a:t>otevřenosti v rámci evropského a světového prostoru</a:t>
            </a:r>
            <a:endParaRPr lang="cs-CZ" sz="20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85720" y="3128774"/>
            <a:ext cx="8334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/>
              <a:t>Taktické cíle </a:t>
            </a:r>
            <a:r>
              <a:rPr lang="cs-CZ" sz="2000" b="1" dirty="0" smtClean="0"/>
              <a:t>na </a:t>
            </a:r>
            <a:r>
              <a:rPr lang="cs-CZ" sz="2000" b="1" dirty="0"/>
              <a:t>rok 2017 definované na centrální úrovni </a:t>
            </a:r>
            <a:r>
              <a:rPr lang="cs-CZ" sz="2000" b="1" dirty="0" smtClean="0"/>
              <a:t> </a:t>
            </a:r>
            <a:endParaRPr lang="cs-CZ" sz="2000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56263"/>
              </p:ext>
            </p:extLst>
          </p:nvPr>
        </p:nvGraphicFramePr>
        <p:xfrm>
          <a:off x="412844" y="1772816"/>
          <a:ext cx="7687548" cy="1162812"/>
        </p:xfrm>
        <a:graphic>
          <a:graphicData uri="http://schemas.openxmlformats.org/drawingml/2006/table">
            <a:tbl>
              <a:tblPr firstRow="1" firstCol="1" bandRow="1"/>
              <a:tblGrid>
                <a:gridCol w="531263"/>
                <a:gridCol w="7156285"/>
              </a:tblGrid>
              <a:tr h="16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Mezinárodní spolupráce v oblasti vzdělávání, výzkumu a společenských aktivit.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Otevřenost studijních programů pro zahraniční studenty.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168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Výuka stávajících studijních programů, oborů v cizím jazyce.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Vzájemná výměna studentů a akademických pracovníků ve vzdělávacích a vědecko-výzkumných institucích.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48802"/>
              </p:ext>
            </p:extLst>
          </p:nvPr>
        </p:nvGraphicFramePr>
        <p:xfrm>
          <a:off x="402440" y="3573015"/>
          <a:ext cx="7667078" cy="1472184"/>
        </p:xfrm>
        <a:graphic>
          <a:graphicData uri="http://schemas.openxmlformats.org/drawingml/2006/table">
            <a:tbl>
              <a:tblPr firstRow="1" firstCol="1" bandRow="1"/>
              <a:tblGrid>
                <a:gridCol w="561797"/>
                <a:gridCol w="7105281"/>
              </a:tblGrid>
              <a:tr h="456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Zvýšit podíl zahraničních studentů včetně studentů ze zemí, které nejsou programovými zeměmi Erasmu+ (samoplátci</a:t>
                      </a:r>
                      <a:r>
                        <a:rPr lang="cs-CZ" sz="1400" b="1" dirty="0" smtClean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Zvýšit podíl zahraničních akademických pracovníků na VSŤE a zároveň zvyšovat kvalifikaci akademických pracovníků prostřednictvím mezinárodních </a:t>
                      </a:r>
                      <a:r>
                        <a:rPr lang="cs-CZ" sz="1400" b="1" dirty="0" smtClean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mobilit.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140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Zvýšit počet studentů vykonávajících odbornou praxi v </a:t>
                      </a:r>
                      <a:r>
                        <a:rPr lang="cs-CZ" sz="1400" b="1" dirty="0" smtClean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zahraničí.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Navázat strategická partnerství v rámci programu Erasmus + s VŠ v Evropě i </a:t>
                      </a:r>
                      <a:r>
                        <a:rPr lang="cs-CZ" sz="1400" b="1" dirty="0" smtClean="0">
                          <a:solidFill>
                            <a:srgbClr val="943634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celosvětově.</a:t>
                      </a:r>
                      <a:endParaRPr lang="cs-CZ" sz="1400" dirty="0">
                        <a:solidFill>
                          <a:srgbClr val="94363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16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</TotalTime>
  <Words>973</Words>
  <Application>Microsoft Office PowerPoint</Application>
  <PresentationFormat>Předvádění na obrazovce (4:3)</PresentationFormat>
  <Paragraphs>276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Arnold</dc:creator>
  <cp:lastModifiedBy>Straková Jarmila</cp:lastModifiedBy>
  <cp:revision>89</cp:revision>
  <dcterms:created xsi:type="dcterms:W3CDTF">2015-05-21T19:24:57Z</dcterms:created>
  <dcterms:modified xsi:type="dcterms:W3CDTF">2016-10-05T13:07:33Z</dcterms:modified>
</cp:coreProperties>
</file>