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sldIdLst>
    <p:sldId id="296" r:id="rId5"/>
    <p:sldId id="264" r:id="rId6"/>
    <p:sldId id="335" r:id="rId7"/>
    <p:sldId id="277" r:id="rId8"/>
    <p:sldId id="334" r:id="rId9"/>
    <p:sldId id="333" r:id="rId10"/>
    <p:sldId id="324" r:id="rId11"/>
    <p:sldId id="325" r:id="rId12"/>
    <p:sldId id="326" r:id="rId13"/>
    <p:sldId id="327" r:id="rId14"/>
    <p:sldId id="330" r:id="rId15"/>
    <p:sldId id="329" r:id="rId16"/>
    <p:sldId id="328" r:id="rId17"/>
    <p:sldId id="331" r:id="rId18"/>
    <p:sldId id="33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00"/>
    <a:srgbClr val="79C8D5"/>
    <a:srgbClr val="AFDEE6"/>
    <a:srgbClr val="4DCDF5"/>
    <a:srgbClr val="0088EE"/>
    <a:srgbClr val="006600"/>
    <a:srgbClr val="008000"/>
    <a:srgbClr val="CA929B"/>
    <a:srgbClr val="731F1C"/>
    <a:srgbClr val="0D3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703" autoAdjust="0"/>
  </p:normalViewPr>
  <p:slideViewPr>
    <p:cSldViewPr snapToGrid="0">
      <p:cViewPr varScale="1">
        <p:scale>
          <a:sx n="84" d="100"/>
          <a:sy n="84" d="100"/>
        </p:scale>
        <p:origin x="86" y="494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Icon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2121" r="18716"/>
          <a:stretch/>
        </p:blipFill>
        <p:spPr>
          <a:xfrm>
            <a:off x="1" y="0"/>
            <a:ext cx="711642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211676" y="1504950"/>
            <a:ext cx="4894598" cy="2828925"/>
          </a:xfrm>
        </p:spPr>
        <p:txBody>
          <a:bodyPr/>
          <a:lstStyle/>
          <a:p>
            <a:pPr algn="ctr"/>
            <a:r>
              <a:rPr lang="cs-CZ" sz="3600" b="1" dirty="0">
                <a:solidFill>
                  <a:srgbClr val="731F1C"/>
                </a:solidFill>
              </a:rPr>
              <a:t>STRATEGICKÉ DOKUMENTY</a:t>
            </a:r>
            <a:r>
              <a:rPr lang="cs-CZ" sz="3600" dirty="0">
                <a:solidFill>
                  <a:srgbClr val="731F1C"/>
                </a:solidFill>
              </a:rPr>
              <a:t/>
            </a:r>
            <a:br>
              <a:rPr lang="cs-CZ" sz="3600" dirty="0">
                <a:solidFill>
                  <a:srgbClr val="731F1C"/>
                </a:solidFill>
              </a:rPr>
            </a:br>
            <a:r>
              <a:rPr lang="cs-CZ" sz="3600" dirty="0">
                <a:solidFill>
                  <a:srgbClr val="731F1C"/>
                </a:solidFill>
              </a:rPr>
              <a:t/>
            </a:r>
            <a:br>
              <a:rPr lang="cs-CZ" sz="3600" dirty="0">
                <a:solidFill>
                  <a:srgbClr val="731F1C"/>
                </a:solidFill>
              </a:rPr>
            </a:br>
            <a:r>
              <a:rPr lang="cs-CZ" sz="2800" dirty="0">
                <a:solidFill>
                  <a:srgbClr val="731F1C"/>
                </a:solidFill>
              </a:rPr>
              <a:t/>
            </a:r>
            <a:br>
              <a:rPr lang="cs-CZ" sz="2800" dirty="0">
                <a:solidFill>
                  <a:srgbClr val="731F1C"/>
                </a:solidFill>
              </a:rPr>
            </a:br>
            <a:r>
              <a:rPr lang="cs-CZ" sz="2400" dirty="0">
                <a:solidFill>
                  <a:srgbClr val="731F1C"/>
                </a:solidFill>
              </a:rPr>
              <a:t>Vysoká škola technická a ekonomická</a:t>
            </a:r>
            <a:br>
              <a:rPr lang="cs-CZ" sz="2400" dirty="0">
                <a:solidFill>
                  <a:srgbClr val="731F1C"/>
                </a:solidFill>
              </a:rPr>
            </a:br>
            <a:r>
              <a:rPr lang="cs-CZ" sz="2400" dirty="0">
                <a:solidFill>
                  <a:srgbClr val="731F1C"/>
                </a:solidFill>
              </a:rPr>
              <a:t> v Českých Budějovicích</a:t>
            </a:r>
            <a:endParaRPr lang="en-US" sz="2800" dirty="0">
              <a:solidFill>
                <a:srgbClr val="731F1C"/>
              </a:solidFill>
            </a:endParaRPr>
          </a:p>
        </p:txBody>
      </p:sp>
      <p:pic>
        <p:nvPicPr>
          <p:cNvPr id="6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9DAF117F-7B2A-4092-AFE3-8E5CF885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4377" y="5427636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344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-28576" y="-123825"/>
            <a:ext cx="12192001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2" y="4238620"/>
            <a:ext cx="10400098" cy="829409"/>
          </a:xfrm>
        </p:spPr>
        <p:txBody>
          <a:bodyPr/>
          <a:lstStyle/>
          <a:p>
            <a:r>
              <a:rPr lang="cs-CZ" sz="3200" dirty="0"/>
              <a:t>Plán realizace Strategického záměru pro rok 2021</a:t>
            </a:r>
            <a:endParaRPr lang="en-GB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0DD65-10A2-46C4-A408-B8A2CD98CBAF}"/>
              </a:ext>
            </a:extLst>
          </p:cNvPr>
          <p:cNvSpPr/>
          <p:nvPr/>
        </p:nvSpPr>
        <p:spPr>
          <a:xfrm>
            <a:off x="1" y="6355760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500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11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Plán realizace Strategického záměru pro rok 2021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9850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PRSZ 2021 strukturou kopíruje SZ VŠTE 2021 - 2025 na úrovni prioritních cílů </a:t>
            </a:r>
            <a:r>
              <a:rPr lang="cs-CZ" altLang="zh-CN" sz="2400" dirty="0" smtClean="0">
                <a:solidFill>
                  <a:schemeClr val="bg1"/>
                </a:solidFill>
              </a:rPr>
              <a:t>a jejich </a:t>
            </a:r>
            <a:r>
              <a:rPr lang="cs-CZ" altLang="zh-CN" sz="2400" dirty="0">
                <a:solidFill>
                  <a:schemeClr val="bg1"/>
                </a:solidFill>
              </a:rPr>
              <a:t>operačních cílů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Definuje cíle, kterých </a:t>
            </a:r>
            <a:r>
              <a:rPr lang="cs-CZ" altLang="zh-CN" sz="2400" dirty="0" smtClean="0">
                <a:solidFill>
                  <a:schemeClr val="bg1"/>
                </a:solidFill>
              </a:rPr>
              <a:t>chce VŠTE dosáhnout </a:t>
            </a:r>
            <a:r>
              <a:rPr lang="cs-CZ" altLang="zh-CN" sz="2400" dirty="0">
                <a:solidFill>
                  <a:schemeClr val="bg1"/>
                </a:solidFill>
              </a:rPr>
              <a:t>v roce </a:t>
            </a:r>
            <a:r>
              <a:rPr lang="cs-CZ" altLang="zh-CN" sz="2400" dirty="0" smtClean="0">
                <a:solidFill>
                  <a:schemeClr val="bg1"/>
                </a:solidFill>
              </a:rPr>
              <a:t>2021</a:t>
            </a: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71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-28576" y="-123825"/>
            <a:ext cx="12192001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2" y="4238620"/>
            <a:ext cx="10400098" cy="829409"/>
          </a:xfrm>
        </p:spPr>
        <p:txBody>
          <a:bodyPr/>
          <a:lstStyle/>
          <a:p>
            <a:r>
              <a:rPr lang="cs-CZ" sz="3200" dirty="0"/>
              <a:t>Plán investičních aktivit pro roky 2021 - 2030</a:t>
            </a:r>
            <a:endParaRPr lang="en-GB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0DD65-10A2-46C4-A408-B8A2CD98CBAF}"/>
              </a:ext>
            </a:extLst>
          </p:cNvPr>
          <p:cNvSpPr/>
          <p:nvPr/>
        </p:nvSpPr>
        <p:spPr>
          <a:xfrm>
            <a:off x="1" y="6355760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908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13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Plán investičních aktivit pro roky 2021 - 2030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95489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Seznam jednotlivých investičních akcí pro roky 2021–2030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Investiční akce s plánovaným objemem výdajů </a:t>
            </a:r>
            <a:r>
              <a:rPr lang="cs-CZ" altLang="zh-CN" sz="2400" b="1" dirty="0">
                <a:solidFill>
                  <a:schemeClr val="bg1"/>
                </a:solidFill>
              </a:rPr>
              <a:t>větším než 50 mil. Kč bez DPH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V období 2021 – 2030 uvažujeme nad následujícími investičními akcemi: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Sdružené víceúčelové laboratoře II. Etapa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VŠTE – vysokoškolské </a:t>
            </a:r>
            <a:r>
              <a:rPr lang="cs-CZ" altLang="zh-CN" sz="2400" dirty="0" smtClean="0">
                <a:solidFill>
                  <a:schemeClr val="bg1"/>
                </a:solidFill>
              </a:rPr>
              <a:t>koleje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Uzpůsobení výukových prostor novým formám výuky (laboratorní a výukové vybavení)</a:t>
            </a: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26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-28576" y="-123825"/>
            <a:ext cx="12192001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2" y="4438645"/>
            <a:ext cx="10400098" cy="829409"/>
          </a:xfrm>
        </p:spPr>
        <p:txBody>
          <a:bodyPr/>
          <a:lstStyle/>
          <a:p>
            <a:r>
              <a:rPr lang="cs-CZ" sz="3200" dirty="0"/>
              <a:t>Rozvržení alokace prostředků z Programu na podporu strategického řízení vysokých škol pro roky 2022–2025</a:t>
            </a:r>
            <a:endParaRPr lang="en-GB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0DD65-10A2-46C4-A408-B8A2CD98CBAF}"/>
              </a:ext>
            </a:extLst>
          </p:cNvPr>
          <p:cNvSpPr/>
          <p:nvPr/>
        </p:nvSpPr>
        <p:spPr>
          <a:xfrm>
            <a:off x="1" y="6355760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09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15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Rozvržení alokace prostředků z PPSŘ 2022–2025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ADEAD78B-0A7A-42CB-84EB-B084A9408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93835"/>
              </p:ext>
            </p:extLst>
          </p:nvPr>
        </p:nvGraphicFramePr>
        <p:xfrm>
          <a:off x="443292" y="1660032"/>
          <a:ext cx="9339880" cy="435446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794150">
                  <a:extLst>
                    <a:ext uri="{9D8B030D-6E8A-4147-A177-3AD203B41FA5}">
                      <a16:colId xmlns:a16="http://schemas.microsoft.com/office/drawing/2014/main" val="3059903132"/>
                    </a:ext>
                  </a:extLst>
                </a:gridCol>
                <a:gridCol w="722486">
                  <a:extLst>
                    <a:ext uri="{9D8B030D-6E8A-4147-A177-3AD203B41FA5}">
                      <a16:colId xmlns:a16="http://schemas.microsoft.com/office/drawing/2014/main" val="1687668834"/>
                    </a:ext>
                  </a:extLst>
                </a:gridCol>
                <a:gridCol w="823244">
                  <a:extLst>
                    <a:ext uri="{9D8B030D-6E8A-4147-A177-3AD203B41FA5}">
                      <a16:colId xmlns:a16="http://schemas.microsoft.com/office/drawing/2014/main" val="2171137336"/>
                    </a:ext>
                  </a:extLst>
                </a:gridCol>
              </a:tblGrid>
              <a:tr h="754179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Prioritní cíl SZ2021+ a příslušné operační cíle relevantní pro podporu z prostředků programu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Alokace prostředků v %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979757"/>
                  </a:ext>
                </a:extLst>
              </a:tr>
              <a:tr h="50148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1. ROZVÍJET KOMPETENCE PŘÍMO RELEVANTNÍ PRO ŽIVOT A PRAXI V 21. STOLETÍ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17,50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35,00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7672122"/>
                  </a:ext>
                </a:extLst>
              </a:tr>
              <a:tr h="501483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2. ZLEPŠIT DOSTUPNOST A RELEVANCI FLEXIBILNÍCH FOREM VZDĚLÁVÁNÍ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17,50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637305"/>
                  </a:ext>
                </a:extLst>
              </a:tr>
              <a:tr h="280711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3. ZVÝŠIT EFEKTIVITU A KVALITU DOKTORSKÉHO STUDIA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393665"/>
                  </a:ext>
                </a:extLst>
              </a:tr>
              <a:tr h="280711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5. BUDOVAT KAPACITY PRO STRATEGICKÉ ŘÍZENÍ VYSOKÉHO ŠKOLSTVÍ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15,00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250232"/>
                  </a:ext>
                </a:extLst>
              </a:tr>
              <a:tr h="555692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6. SNÍŽIT ADMINISTRATIVNÍ ZATÍŽENÍ PRACOVNÍKŮ VYSOKÝCH ŠKOL, ABY SE MOHLI NAPLNOVĚNOVAT SVÉMU POSLÁNÍ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15,00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270088"/>
                  </a:ext>
                </a:extLst>
              </a:tr>
              <a:tr h="280711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INTERNACIONALIZACE VYSOKÝCH ŠKOL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15,00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870923"/>
                  </a:ext>
                </a:extLst>
              </a:tr>
              <a:tr h="280711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DALŠÍ VÝZNAMNÁ TÉMATA VE VYSOKÉM ŠKOLSTVÍ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20,00</a:t>
                      </a:r>
                      <a:endParaRPr lang="cs-CZ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937323"/>
                  </a:ext>
                </a:extLst>
              </a:tr>
              <a:tr h="28071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Podíl investičních výdajů na celkové alokaci</a:t>
                      </a:r>
                      <a:endParaRPr lang="pt-BR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20,00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45326"/>
                  </a:ext>
                </a:extLst>
              </a:tr>
              <a:tr h="28142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Podíl vnitřní soutěže na celkové alokaci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20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0,00</a:t>
                      </a:r>
                      <a:endParaRPr lang="cs-CZ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851557"/>
                  </a:ext>
                </a:extLst>
              </a:tr>
            </a:tbl>
          </a:graphicData>
        </a:graphic>
      </p:graphicFrame>
      <p:sp>
        <p:nvSpPr>
          <p:cNvPr id="15" name="矩形 1">
            <a:extLst>
              <a:ext uri="{FF2B5EF4-FFF2-40B4-BE49-F238E27FC236}">
                <a16:creationId xmlns:a16="http://schemas.microsoft.com/office/drawing/2014/main" id="{C47AD364-4440-44C4-A352-485317398B1B}"/>
              </a:ext>
            </a:extLst>
          </p:cNvPr>
          <p:cNvSpPr/>
          <p:nvPr/>
        </p:nvSpPr>
        <p:spPr>
          <a:xfrm>
            <a:off x="490937" y="898032"/>
            <a:ext cx="10211259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altLang="zh-CN" sz="2400" dirty="0">
                <a:solidFill>
                  <a:schemeClr val="bg1"/>
                </a:solidFill>
              </a:rPr>
              <a:t>Maximální výše ročního příspěvku tvoří 9 850 513 ,- Kč </a:t>
            </a:r>
          </a:p>
        </p:txBody>
      </p:sp>
    </p:spTree>
    <p:extLst>
      <p:ext uri="{BB962C8B-B14F-4D97-AF65-F5344CB8AC3E}">
        <p14:creationId xmlns:p14="http://schemas.microsoft.com/office/powerpoint/2010/main" val="17704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2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Seznam strategických dokumentů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 smtClean="0">
                <a:solidFill>
                  <a:schemeClr val="bg1"/>
                </a:solidFill>
              </a:rPr>
              <a:t>1) Strategický </a:t>
            </a:r>
            <a:r>
              <a:rPr lang="cs-CZ" altLang="zh-CN" sz="2400" dirty="0">
                <a:solidFill>
                  <a:schemeClr val="bg1"/>
                </a:solidFill>
              </a:rPr>
              <a:t>záměr Vysoké školy technické a ekonomické v Českých Budějovicích na období 2021-2025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 smtClean="0">
                <a:solidFill>
                  <a:schemeClr val="bg1"/>
                </a:solidFill>
              </a:rPr>
              <a:t>(včetně kapitol: Strategie </a:t>
            </a:r>
            <a:r>
              <a:rPr lang="cs-CZ" altLang="zh-CN" sz="2400" dirty="0">
                <a:solidFill>
                  <a:schemeClr val="bg1"/>
                </a:solidFill>
              </a:rPr>
              <a:t>internacionalizace Vysoké školy technické a ekonomické v Českých Budějovicích na období </a:t>
            </a:r>
            <a:r>
              <a:rPr lang="cs-CZ" altLang="zh-CN" sz="2400" dirty="0" smtClean="0">
                <a:solidFill>
                  <a:schemeClr val="bg1"/>
                </a:solidFill>
              </a:rPr>
              <a:t>2021-2025)</a:t>
            </a:r>
            <a:endParaRPr lang="cs-CZ" altLang="zh-CN" sz="2400" dirty="0">
              <a:solidFill>
                <a:schemeClr val="bg1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 smtClean="0">
                <a:solidFill>
                  <a:schemeClr val="bg1"/>
                </a:solidFill>
              </a:rPr>
              <a:t>Přílohy: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 smtClean="0">
                <a:solidFill>
                  <a:schemeClr val="bg1"/>
                </a:solidFill>
              </a:rPr>
              <a:t>Plán </a:t>
            </a:r>
            <a:r>
              <a:rPr lang="cs-CZ" altLang="zh-CN" sz="2400" dirty="0">
                <a:solidFill>
                  <a:schemeClr val="bg1"/>
                </a:solidFill>
              </a:rPr>
              <a:t>investičních aktivit pro roky 2021 – 2030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Rozvržení alokace prostředků z Programu na podporu strategického řízení vysokých škol pro roky 2022–2025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3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Seznam strategických dokumentů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cs-CZ" altLang="zh-CN" sz="2400" smtClean="0">
                <a:solidFill>
                  <a:schemeClr val="bg1"/>
                </a:solidFill>
              </a:rPr>
              <a:t>2) Plán </a:t>
            </a:r>
            <a:r>
              <a:rPr lang="cs-CZ" altLang="zh-CN" sz="2400" dirty="0">
                <a:solidFill>
                  <a:schemeClr val="bg1"/>
                </a:solidFill>
              </a:rPr>
              <a:t>realizace Strategického záměru pro rok 2021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 smtClean="0">
                <a:solidFill>
                  <a:schemeClr val="bg1"/>
                </a:solidFill>
              </a:rPr>
              <a:t>Přílohy: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/>
                </a:solidFill>
              </a:rPr>
              <a:t>Plán </a:t>
            </a:r>
            <a:r>
              <a:rPr lang="cs-CZ" sz="2400" dirty="0">
                <a:solidFill>
                  <a:schemeClr val="bg1"/>
                </a:solidFill>
              </a:rPr>
              <a:t>investičních </a:t>
            </a:r>
            <a:r>
              <a:rPr lang="cs-CZ" sz="2400" dirty="0" smtClean="0">
                <a:solidFill>
                  <a:schemeClr val="bg1"/>
                </a:solidFill>
              </a:rPr>
              <a:t>aktivit </a:t>
            </a:r>
            <a:r>
              <a:rPr lang="cs-CZ" sz="2400" dirty="0">
                <a:solidFill>
                  <a:schemeClr val="bg1"/>
                </a:solidFill>
              </a:rPr>
              <a:t>pro rok 2021 </a:t>
            </a:r>
            <a:endParaRPr lang="cs-CZ" altLang="zh-CN" sz="2400" dirty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163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-28576" y="-123825"/>
            <a:ext cx="12192001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2" y="4410070"/>
            <a:ext cx="10400098" cy="829409"/>
          </a:xfrm>
        </p:spPr>
        <p:txBody>
          <a:bodyPr/>
          <a:lstStyle/>
          <a:p>
            <a:r>
              <a:rPr lang="cs-CZ" sz="3200" dirty="0"/>
              <a:t>Strategický záměr Vysoké školy technické a ekonomické v Českých Budějovicích na období 2021-2025</a:t>
            </a:r>
            <a:endParaRPr lang="en-GB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0DD65-10A2-46C4-A408-B8A2CD98CBAF}"/>
              </a:ext>
            </a:extLst>
          </p:cNvPr>
          <p:cNvSpPr/>
          <p:nvPr/>
        </p:nvSpPr>
        <p:spPr>
          <a:xfrm>
            <a:off x="1" y="6355760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5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Struktura dokumentu SZ VŠTE 2021 - 2025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Dokument je rozdělen do 3 oblastí: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Vzdělávání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Věda a výzkum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Třetí role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Každá oblast má vlastní prioritní cíle, které slouží k naplnění vize VŠTE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Prioritní cíle jsou dále rozděleny na operační cíle</a:t>
            </a:r>
          </a:p>
          <a:p>
            <a:pPr lvl="1" algn="just"/>
            <a:endParaRPr lang="cs-CZ" altLang="zh-CN" sz="2400" dirty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41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6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4" y="114870"/>
            <a:ext cx="10274010" cy="681163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Prioritní cíle SZ VŠTE 2021-2025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-35288" y="558479"/>
            <a:ext cx="10211259" cy="6498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dirty="0">
                <a:solidFill>
                  <a:schemeClr val="bg1"/>
                </a:solidFill>
              </a:rPr>
              <a:t>1.Poskytovat plnohodnotné a uplatnitelné vysokoškolské vzdělávání reflektující měnící se potřeby společnosti v oblasti technických a ekonomických studijních programů.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dirty="0">
                <a:solidFill>
                  <a:schemeClr val="bg1"/>
                </a:solidFill>
              </a:rPr>
              <a:t>2.Implementovat moderní formy a metody výuky zohledňující současnou generaci studentů s využitím nových technologií ve výukovém procesu.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dirty="0">
                <a:solidFill>
                  <a:schemeClr val="bg1"/>
                </a:solidFill>
              </a:rPr>
              <a:t>3.Být uznávanou vědecko-výzkumnou institucí prostřednictvím specializovaných expertních týmů zajišťující kvalitní výzkumné aktivity v oblastech interdisciplinárních vědních oborů v souladu s profilací školy.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dirty="0">
                <a:solidFill>
                  <a:schemeClr val="bg1"/>
                </a:solidFill>
              </a:rPr>
              <a:t>4.Být flexibilní vysokou školou s moderní výzkumnou infrastrukturou a efektivními vnitřními mechanismy personálního rozvoje se schopností reagovat na potřeby podnikové praxe, správních a řídicích orgánů a institucí. 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000" dirty="0">
                <a:solidFill>
                  <a:schemeClr val="bg1"/>
                </a:solidFill>
              </a:rPr>
              <a:t>5.Rozvíjet a kultivovat Jihočeský region s cílem přispívat k rozvoji a vzdělanosti regionu a státu. </a:t>
            </a:r>
          </a:p>
          <a:p>
            <a:pPr lvl="1" algn="just"/>
            <a:endParaRPr lang="cs-CZ" altLang="zh-CN" sz="2400" dirty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32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7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Struktura operačních cílů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483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Popis cíle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Změny, kterých chceme dosáhnout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Indikátory plnění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Plánovaná opatření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Soulad opatření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Odpovědnost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Zdroje financování</a:t>
            </a:r>
          </a:p>
          <a:p>
            <a:pPr lvl="1" algn="just"/>
            <a:endParaRPr lang="cs-CZ" altLang="zh-CN" sz="2400" dirty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51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rázek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grpSp>
        <p:nvGrpSpPr>
          <p:cNvPr id="3" name="Group 2" descr="decorative element">
            <a:extLst>
              <a:ext uri="{FF2B5EF4-FFF2-40B4-BE49-F238E27FC236}">
                <a16:creationId xmlns:a16="http://schemas.microsoft.com/office/drawing/2014/main" id="{B96D2D9B-E0B9-499F-9404-108DB59E4502}"/>
              </a:ext>
            </a:extLst>
          </p:cNvPr>
          <p:cNvGrpSpPr/>
          <p:nvPr/>
        </p:nvGrpSpPr>
        <p:grpSpPr>
          <a:xfrm>
            <a:off x="-28576" y="-123825"/>
            <a:ext cx="12192001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bg1">
                <a:lumMod val="75000"/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0" y="4457696"/>
              <a:ext cx="6267450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1" name="Title 30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52" y="4410070"/>
            <a:ext cx="10400098" cy="829409"/>
          </a:xfrm>
        </p:spPr>
        <p:txBody>
          <a:bodyPr/>
          <a:lstStyle/>
          <a:p>
            <a:r>
              <a:rPr lang="cs-CZ" sz="3200" dirty="0"/>
              <a:t>Strategie internacionalizace Vysoké školy technické a ekonomické v Českých Budějovicích na období 2021-2025</a:t>
            </a:r>
            <a:endParaRPr lang="en-GB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90DD65-10A2-46C4-A408-B8A2CD98CBAF}"/>
              </a:ext>
            </a:extLst>
          </p:cNvPr>
          <p:cNvSpPr/>
          <p:nvPr/>
        </p:nvSpPr>
        <p:spPr>
          <a:xfrm>
            <a:off x="1" y="6355760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25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 descr="decorative element">
            <a:extLst>
              <a:ext uri="{FF2B5EF4-FFF2-40B4-BE49-F238E27FC236}">
                <a16:creationId xmlns:a16="http://schemas.microsoft.com/office/drawing/2014/main" id="{5C2DDD60-EB1C-44D8-84E1-D86EB3558F11}"/>
              </a:ext>
            </a:extLst>
          </p:cNvPr>
          <p:cNvSpPr/>
          <p:nvPr/>
        </p:nvSpPr>
        <p:spPr>
          <a:xfrm>
            <a:off x="0" y="-846710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 descr="decorative element">
            <a:extLst>
              <a:ext uri="{FF2B5EF4-FFF2-40B4-BE49-F238E27FC236}">
                <a16:creationId xmlns:a16="http://schemas.microsoft.com/office/drawing/2014/main" id="{F5325EDA-7343-463C-83EC-5D799E8B8195}"/>
              </a:ext>
            </a:extLst>
          </p:cNvPr>
          <p:cNvGrpSpPr/>
          <p:nvPr/>
        </p:nvGrpSpPr>
        <p:grpSpPr>
          <a:xfrm>
            <a:off x="9649745" y="-1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02A950-05E3-4691-9BC9-47B314EEA71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GB" sz="1200" smtClean="0">
                <a:solidFill>
                  <a:schemeClr val="bg1"/>
                </a:solidFill>
              </a:rPr>
              <a:pPr algn="ctr"/>
              <a:t>9</a:t>
            </a:fld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37" y="312119"/>
            <a:ext cx="10274010" cy="830997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Strategie internacionalizace VŠTE na období 2021-2025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4B9CB3-E252-4D56-9C09-D66EA0C83A2B}"/>
              </a:ext>
            </a:extLst>
          </p:cNvPr>
          <p:cNvSpPr/>
          <p:nvPr/>
        </p:nvSpPr>
        <p:spPr>
          <a:xfrm>
            <a:off x="490937" y="993282"/>
            <a:ext cx="10211259" cy="2620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Tvoří samostatné kapitoly SZ VŠTE: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Operační cíl 1: C) Posilovat mezinárodní dimenzi v oblasti vzdělávání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zh-CN" sz="2400" dirty="0">
                <a:solidFill>
                  <a:schemeClr val="bg1"/>
                </a:solidFill>
              </a:rPr>
              <a:t>Operační cíl 3: D) Posilovat internacionalizaci </a:t>
            </a:r>
            <a:r>
              <a:rPr lang="cs-CZ" altLang="zh-CN" sz="2400" dirty="0" err="1">
                <a:solidFill>
                  <a:schemeClr val="bg1"/>
                </a:solidFill>
              </a:rPr>
              <a:t>VaV</a:t>
            </a:r>
            <a:r>
              <a:rPr lang="cs-CZ" altLang="zh-CN" sz="2400" dirty="0">
                <a:solidFill>
                  <a:schemeClr val="bg1"/>
                </a:solidFill>
              </a:rPr>
              <a:t>  </a:t>
            </a:r>
          </a:p>
          <a:p>
            <a:pPr lvl="1" algn="just"/>
            <a:endParaRPr lang="cs-CZ" altLang="zh-CN" sz="2400" dirty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altLang="zh-CN" sz="2400" dirty="0">
              <a:solidFill>
                <a:schemeClr val="bg1"/>
              </a:solidFill>
            </a:endParaRPr>
          </a:p>
        </p:txBody>
      </p:sp>
      <p:pic>
        <p:nvPicPr>
          <p:cNvPr id="22" name="Picture 4" descr="D:\Dropbox\pic\marketing\podpurne_a_prubezne\loga_a_barvy\vste\logo_vste.png">
            <a:extLst>
              <a:ext uri="{FF2B5EF4-FFF2-40B4-BE49-F238E27FC236}">
                <a16:creationId xmlns:a16="http://schemas.microsoft.com/office/drawing/2014/main" id="{795033EE-87EB-4634-BDB8-46E312940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5161" y="5470419"/>
            <a:ext cx="1213503" cy="12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F40FC3BC-FDD3-4A61-B739-DF4C702F1262}"/>
              </a:ext>
            </a:extLst>
          </p:cNvPr>
          <p:cNvSpPr/>
          <p:nvPr/>
        </p:nvSpPr>
        <p:spPr>
          <a:xfrm>
            <a:off x="2" y="6221376"/>
            <a:ext cx="12191998" cy="1219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496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Template_CA - v3" id="{05BEC7B3-9C4F-4697-9BCB-CF8E9EC8EB39}" vid="{BBA0308C-16F9-454C-BD0F-1B17E2C0FD4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49A191-EC8C-4AA6-9C64-D32B5F047436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b0879af-3eba-417a-a55a-ffe6dcd6ca77"/>
    <ds:schemaRef ds:uri="6dc4bcd6-49db-4c07-9060-8acfc67cef9f"/>
    <ds:schemaRef ds:uri="http://schemas.microsoft.com/sharepoint/v3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941CEA3-A3B3-4568-9E84-C4619CC82D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4148EB-7DAD-48FA-A275-D42F48043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0</TotalTime>
  <Words>565</Words>
  <Application>Microsoft Office PowerPoint</Application>
  <PresentationFormat>Širokoúhlá obrazovka</PresentationFormat>
  <Paragraphs>83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Corbel</vt:lpstr>
      <vt:lpstr>Office Theme</vt:lpstr>
      <vt:lpstr>STRATEGICKÉ DOKUMENTY   Vysoká škola technická a ekonomická  v Českých Budějovicích</vt:lpstr>
      <vt:lpstr>Seznam strategických dokumentů</vt:lpstr>
      <vt:lpstr>Seznam strategických dokumentů</vt:lpstr>
      <vt:lpstr>Strategický záměr Vysoké školy technické a ekonomické v Českých Budějovicích na období 2021-2025</vt:lpstr>
      <vt:lpstr>Struktura dokumentu SZ VŠTE 2021 - 2025</vt:lpstr>
      <vt:lpstr>Prioritní cíle SZ VŠTE 2021-2025</vt:lpstr>
      <vt:lpstr>Struktura operačních cílů</vt:lpstr>
      <vt:lpstr>Strategie internacionalizace Vysoké školy technické a ekonomické v Českých Budějovicích na období 2021-2025</vt:lpstr>
      <vt:lpstr>Strategie internacionalizace VŠTE na období 2021-2025</vt:lpstr>
      <vt:lpstr>Plán realizace Strategického záměru pro rok 2021</vt:lpstr>
      <vt:lpstr>Plán realizace Strategického záměru pro rok 2021</vt:lpstr>
      <vt:lpstr>Plán investičních aktivit pro roky 2021 - 2030</vt:lpstr>
      <vt:lpstr>Plán investičních aktivit pro roky 2021 - 2030</vt:lpstr>
      <vt:lpstr>Rozvržení alokace prostředků z Programu na podporu strategického řízení vysokých škol pro roky 2022–2025</vt:lpstr>
      <vt:lpstr>Rozvržení alokace prostředků z PPSŘ 2022–2025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2019-03-28T08:39:46Z</dcterms:created>
  <dcterms:modified xsi:type="dcterms:W3CDTF">2021-03-17T13:55:57Z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