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9"/>
  </p:notesMasterIdLst>
  <p:handoutMasterIdLst>
    <p:handoutMasterId r:id="rId60"/>
  </p:handoutMasterIdLst>
  <p:sldIdLst>
    <p:sldId id="399" r:id="rId2"/>
    <p:sldId id="400" r:id="rId3"/>
    <p:sldId id="401" r:id="rId4"/>
    <p:sldId id="402" r:id="rId5"/>
    <p:sldId id="407" r:id="rId6"/>
    <p:sldId id="408" r:id="rId7"/>
    <p:sldId id="409" r:id="rId8"/>
    <p:sldId id="403" r:id="rId9"/>
    <p:sldId id="404" r:id="rId10"/>
    <p:sldId id="405" r:id="rId11"/>
    <p:sldId id="406" r:id="rId12"/>
    <p:sldId id="439" r:id="rId13"/>
    <p:sldId id="440" r:id="rId14"/>
    <p:sldId id="257" r:id="rId15"/>
    <p:sldId id="411" r:id="rId16"/>
    <p:sldId id="275" r:id="rId17"/>
    <p:sldId id="328" r:id="rId18"/>
    <p:sldId id="331" r:id="rId19"/>
    <p:sldId id="333" r:id="rId20"/>
    <p:sldId id="348" r:id="rId21"/>
    <p:sldId id="336" r:id="rId22"/>
    <p:sldId id="342" r:id="rId23"/>
    <p:sldId id="414" r:id="rId24"/>
    <p:sldId id="415" r:id="rId25"/>
    <p:sldId id="416" r:id="rId26"/>
    <p:sldId id="379" r:id="rId27"/>
    <p:sldId id="380" r:id="rId28"/>
    <p:sldId id="418" r:id="rId29"/>
    <p:sldId id="345" r:id="rId30"/>
    <p:sldId id="419" r:id="rId31"/>
    <p:sldId id="421" r:id="rId32"/>
    <p:sldId id="420" r:id="rId33"/>
    <p:sldId id="422" r:id="rId34"/>
    <p:sldId id="423" r:id="rId35"/>
    <p:sldId id="367" r:id="rId36"/>
    <p:sldId id="327" r:id="rId37"/>
    <p:sldId id="424" r:id="rId38"/>
    <p:sldId id="425" r:id="rId39"/>
    <p:sldId id="426" r:id="rId40"/>
    <p:sldId id="427" r:id="rId41"/>
    <p:sldId id="428" r:id="rId42"/>
    <p:sldId id="368" r:id="rId43"/>
    <p:sldId id="429" r:id="rId44"/>
    <p:sldId id="430" r:id="rId45"/>
    <p:sldId id="431" r:id="rId46"/>
    <p:sldId id="432" r:id="rId47"/>
    <p:sldId id="433" r:id="rId48"/>
    <p:sldId id="434" r:id="rId49"/>
    <p:sldId id="343" r:id="rId50"/>
    <p:sldId id="371" r:id="rId51"/>
    <p:sldId id="435" r:id="rId52"/>
    <p:sldId id="436" r:id="rId53"/>
    <p:sldId id="437" r:id="rId54"/>
    <p:sldId id="438" r:id="rId55"/>
    <p:sldId id="384" r:id="rId56"/>
    <p:sldId id="329" r:id="rId57"/>
    <p:sldId id="274" r:id="rId58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838"/>
    <a:srgbClr val="8D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96433" autoAdjust="0"/>
  </p:normalViewPr>
  <p:slideViewPr>
    <p:cSldViewPr>
      <p:cViewPr varScale="1">
        <p:scale>
          <a:sx n="132" d="100"/>
          <a:sy n="132" d="100"/>
        </p:scale>
        <p:origin x="10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fld id="{B61B5CB3-B0B6-4B43-92AA-14F580D7A81D}" type="datetimeFigureOut">
              <a:rPr lang="cs-CZ"/>
              <a:pPr>
                <a:defRPr/>
              </a:pPr>
              <a:t>27.4.2020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fld id="{F4965395-BCE8-4B84-991B-E3180C2F9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659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40BAD7E7-6ACD-4118-A029-65C50F3B53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223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DF19C-842F-4C41-96B1-0D02C116DB96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D15B843-E778-488D-98AA-01374E0478A9}" type="slidenum">
              <a:rPr lang="cs-CZ" sz="1200">
                <a:latin typeface="Times New Roman" pitchFamily="18" charset="0"/>
                <a:cs typeface="Arial" charset="0"/>
              </a:rPr>
              <a:pPr algn="r" eaLnBrk="0" hangingPunct="0"/>
              <a:t>1</a:t>
            </a:fld>
            <a:endParaRPr lang="cs-CZ" sz="1200">
              <a:latin typeface="Times New Roman" pitchFamily="18" charset="0"/>
              <a:cs typeface="Arial" charset="0"/>
            </a:endParaRPr>
          </a:p>
        </p:txBody>
      </p:sp>
      <p:sp>
        <p:nvSpPr>
          <p:cNvPr id="30724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7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DF19C-842F-4C41-96B1-0D02C116DB96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D15B843-E778-488D-98AA-01374E0478A9}" type="slidenum">
              <a:rPr lang="cs-CZ" sz="1200">
                <a:latin typeface="Times New Roman" pitchFamily="18" charset="0"/>
                <a:cs typeface="Arial" charset="0"/>
              </a:rPr>
              <a:pPr algn="r" eaLnBrk="0" hangingPunct="0"/>
              <a:t>14</a:t>
            </a:fld>
            <a:endParaRPr lang="cs-CZ" sz="1200">
              <a:latin typeface="Times New Roman" pitchFamily="18" charset="0"/>
              <a:cs typeface="Arial" charset="0"/>
            </a:endParaRPr>
          </a:p>
        </p:txBody>
      </p:sp>
      <p:sp>
        <p:nvSpPr>
          <p:cNvPr id="30724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45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C4B8A-0BA6-469E-9882-EA6AD56FA2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1C6F9-686C-4C25-8404-AE318D82AF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8BE74-8839-421A-B61B-E5BCF730D5D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31A9C-986E-45B7-9D29-D1FDFB83A6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320C9-714E-4539-B998-1314830EB6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A800B-789B-4951-815F-ED6D4E16A4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FDC52-D5BC-4290-9FFF-C8A2A8F7AB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63D9D-1C22-44C8-8B1A-6D3F243DA68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C3F0C0-8439-433B-A26A-171A71CD167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7C587-4B8C-4289-8B7B-8846E3B924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A9C4B8A-0BA6-469E-9882-EA6AD56FA2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42E02C-65FC-4D02-B099-B5E795DA9DC1}"/>
              </a:ext>
            </a:extLst>
          </p:cNvPr>
          <p:cNvSpPr txBox="1">
            <a:spLocks/>
          </p:cNvSpPr>
          <p:nvPr/>
        </p:nvSpPr>
        <p:spPr>
          <a:xfrm>
            <a:off x="0" y="2204864"/>
            <a:ext cx="9144000" cy="2592288"/>
          </a:xfrm>
          <a:prstGeom prst="rect">
            <a:avLst/>
          </a:prstGeom>
          <a:gradFill flip="none" rotWithShape="1">
            <a:gsLst>
              <a:gs pos="0">
                <a:srgbClr val="383838">
                  <a:tint val="66000"/>
                  <a:satMod val="160000"/>
                </a:srgbClr>
              </a:gs>
              <a:gs pos="50000">
                <a:srgbClr val="383838">
                  <a:tint val="44500"/>
                  <a:satMod val="160000"/>
                </a:srgbClr>
              </a:gs>
              <a:gs pos="100000">
                <a:srgbClr val="383838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47675" fontAlgn="auto">
              <a:spcAft>
                <a:spcPts val="0"/>
              </a:spcAft>
            </a:pPr>
            <a:r>
              <a:rPr lang="cs-CZ" b="1" dirty="0">
                <a:solidFill>
                  <a:srgbClr val="990000"/>
                </a:solidFill>
              </a:rPr>
              <a:t>Institucionální plán</a:t>
            </a:r>
            <a:br>
              <a:rPr lang="cs-CZ" b="1" dirty="0">
                <a:solidFill>
                  <a:srgbClr val="990000"/>
                </a:solidFill>
              </a:rPr>
            </a:br>
            <a:r>
              <a:rPr lang="cs-CZ" sz="1900" b="1" dirty="0">
                <a:solidFill>
                  <a:srgbClr val="990000"/>
                </a:solidFill>
              </a:rPr>
              <a:t>Vysoké školy technické a ekonomické v Českých Budějovicích </a:t>
            </a:r>
            <a:br>
              <a:rPr lang="cs-CZ" sz="1900" b="1" dirty="0">
                <a:solidFill>
                  <a:srgbClr val="990000"/>
                </a:solidFill>
              </a:rPr>
            </a:br>
            <a:r>
              <a:rPr lang="cs-CZ" sz="1900" b="1" dirty="0">
                <a:solidFill>
                  <a:srgbClr val="990000"/>
                </a:solidFill>
              </a:rPr>
              <a:t>pro roky </a:t>
            </a:r>
            <a:r>
              <a:rPr lang="cs-CZ" sz="1900" b="1" dirty="0" smtClean="0">
                <a:solidFill>
                  <a:srgbClr val="990000"/>
                </a:solidFill>
              </a:rPr>
              <a:t>2019 </a:t>
            </a:r>
            <a:r>
              <a:rPr lang="cs-CZ" sz="1900" b="1" dirty="0">
                <a:solidFill>
                  <a:srgbClr val="990000"/>
                </a:solidFill>
              </a:rPr>
              <a:t>– </a:t>
            </a:r>
            <a:r>
              <a:rPr lang="cs-CZ" sz="1900" b="1" dirty="0" smtClean="0">
                <a:solidFill>
                  <a:srgbClr val="990000"/>
                </a:solidFill>
              </a:rPr>
              <a:t>2020</a:t>
            </a:r>
            <a:r>
              <a:rPr lang="cs-CZ" sz="1900" b="1" dirty="0">
                <a:solidFill>
                  <a:srgbClr val="990000"/>
                </a:solidFill>
              </a:rPr>
              <a:t/>
            </a:r>
            <a:br>
              <a:rPr lang="cs-CZ" sz="1900" b="1" dirty="0">
                <a:solidFill>
                  <a:srgbClr val="990000"/>
                </a:solidFill>
              </a:rPr>
            </a:br>
            <a:r>
              <a:rPr lang="cs-CZ" sz="1900" b="1" dirty="0">
                <a:solidFill>
                  <a:srgbClr val="990000"/>
                </a:solidFill>
              </a:rPr>
              <a:t/>
            </a:r>
            <a:br>
              <a:rPr lang="cs-CZ" sz="1900" b="1" dirty="0">
                <a:solidFill>
                  <a:srgbClr val="990000"/>
                </a:solidFill>
              </a:rPr>
            </a:br>
            <a:r>
              <a:rPr lang="cs-CZ" b="1" dirty="0">
                <a:solidFill>
                  <a:srgbClr val="990000"/>
                </a:solidFill>
              </a:rPr>
              <a:t>Centralizované rozvojové projekty</a:t>
            </a:r>
            <a:br>
              <a:rPr lang="cs-CZ" b="1" dirty="0">
                <a:solidFill>
                  <a:srgbClr val="990000"/>
                </a:solidFill>
              </a:rPr>
            </a:br>
            <a:r>
              <a:rPr lang="cs-CZ" sz="1900" b="1" dirty="0">
                <a:solidFill>
                  <a:srgbClr val="990000"/>
                </a:solidFill>
              </a:rPr>
              <a:t>řešené v roce </a:t>
            </a:r>
            <a:r>
              <a:rPr lang="cs-CZ" sz="1900" b="1" dirty="0" smtClean="0">
                <a:solidFill>
                  <a:srgbClr val="990000"/>
                </a:solidFill>
              </a:rPr>
              <a:t>2019</a:t>
            </a:r>
            <a:endParaRPr lang="cs-CZ" sz="1900" b="1" dirty="0">
              <a:solidFill>
                <a:srgbClr val="99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4D389-FC49-49F5-83E6-F0D89343A05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5DA67A-9C00-47E2-9EBA-A19A31C23219}" type="slidenum">
              <a:rPr kumimoji="1" lang="cs-CZ"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kumimoji="1" lang="cs-CZ" sz="1200">
              <a:solidFill>
                <a:schemeClr val="tx1">
                  <a:tint val="7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37890" name="Picture 2" descr="http://www.ssvs.cz/seminar/image/VS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3958" y="2852936"/>
            <a:ext cx="1140042" cy="11521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5403284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9FF3BEE4-55EE-407E-8D62-2AD0DF89A5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859922"/>
              </p:ext>
            </p:extLst>
          </p:nvPr>
        </p:nvGraphicFramePr>
        <p:xfrm>
          <a:off x="143508" y="2348880"/>
          <a:ext cx="8856984" cy="396821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38166">
                  <a:extLst>
                    <a:ext uri="{9D8B030D-6E8A-4147-A177-3AD203B41FA5}">
                      <a16:colId xmlns:a16="http://schemas.microsoft.com/office/drawing/2014/main" val="2420881517"/>
                    </a:ext>
                  </a:extLst>
                </a:gridCol>
                <a:gridCol w="6918818">
                  <a:extLst>
                    <a:ext uri="{9D8B030D-6E8A-4147-A177-3AD203B41FA5}">
                      <a16:colId xmlns:a16="http://schemas.microsoft.com/office/drawing/2014/main" val="4266010153"/>
                    </a:ext>
                  </a:extLst>
                </a:gridCol>
              </a:tblGrid>
              <a:tr h="217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Hlavní řešitel</a:t>
                      </a:r>
                      <a:endParaRPr lang="cs-CZ" sz="16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6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extLst>
                  <a:ext uri="{0D108BD9-81ED-4DB2-BD59-A6C34878D82A}">
                    <a16:rowId xmlns:a16="http://schemas.microsoft.com/office/drawing/2014/main" val="3576604066"/>
                  </a:ext>
                </a:extLst>
              </a:tr>
              <a:tr h="3185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RNDr. Ivo </a:t>
                      </a:r>
                      <a:r>
                        <a:rPr lang="cs-CZ" sz="11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Opršal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, Ph.D.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Inovace studijních materiálů pro výuku fyziky v navazujícím studiu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072111"/>
                  </a:ext>
                </a:extLst>
              </a:tr>
              <a:tr h="4889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Ladislav Bartuška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Implementace moderních prvků umělé inteligence používaných v dopravním inženýrství do výuky dopravně zaměřených předmětů na VŠTE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52246506"/>
                  </a:ext>
                </a:extLst>
              </a:tr>
              <a:tr h="3185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Jan Podlesný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Rozšíření aplikačního a výukového potenciálu materiálové laboratoře na VŠTE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40220384"/>
                  </a:ext>
                </a:extLst>
              </a:tr>
              <a:tr h="38500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Jiří Šál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Podpora pedagogické práce akademických pracovníku KST a </a:t>
                      </a:r>
                      <a:r>
                        <a:rPr lang="cs-CZ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mezikatedrální</a:t>
                      </a:r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spolupráce, v oblasti betonů, maltovin, cementů a vápna, inovace studijních programů na úrovni předmětů (zejména SHM, MIN, apod.)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63080897"/>
                  </a:ext>
                </a:extLst>
              </a:tr>
              <a:tr h="3185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doc.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RNDr</a:t>
                      </a:r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Zdeněk Dušek, </a:t>
                      </a:r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Ph.D.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Inovace matematické části studijních programů II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5539199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RNDr</a:t>
                      </a:r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Dana Smetanová, </a:t>
                      </a:r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Ph.D.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Vytvoření "Support Centre" pro předměty garantované KIPV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0218000"/>
                  </a:ext>
                </a:extLst>
              </a:tr>
              <a:tr h="4342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doc. Ing</a:t>
                      </a:r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Petr Hrubý, CSc.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Inovace předmětu Dynamika s využitím matematicko-fyzikálních poznatků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1379096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Květa Papoušková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Zlepšení průchodnosti studijních programů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5439901"/>
                  </a:ext>
                </a:extLst>
              </a:tr>
              <a:tr h="4774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doc. Ing. Ladislav Socha, Ph.D.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Inovace výuky o laboratorní praktika/kurzy se zaměřením na krystalizaci, tuhnutí a analýzu struktury oceli pro studijní programy VŠTE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Simona Hašková, Ph.D.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Inovativní přístup k výuce předmětů na Ústavu znalectví a oceňování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FAAA3661-57D4-4F0E-ACDB-9D7B2E3C2070}"/>
              </a:ext>
            </a:extLst>
          </p:cNvPr>
          <p:cNvSpPr txBox="1">
            <a:spLocks/>
          </p:cNvSpPr>
          <p:nvPr/>
        </p:nvSpPr>
        <p:spPr>
          <a:xfrm>
            <a:off x="35496" y="1873424"/>
            <a:ext cx="8229600" cy="58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cs-CZ" sz="2400" b="1" dirty="0">
                <a:solidFill>
                  <a:srgbClr val="C00000"/>
                </a:solidFill>
              </a:rPr>
              <a:t>Seznam realizovaných projektů IGS </a:t>
            </a:r>
            <a:r>
              <a:rPr lang="cs-CZ" sz="2400" b="1" dirty="0" smtClean="0">
                <a:solidFill>
                  <a:srgbClr val="C00000"/>
                </a:solidFill>
              </a:rPr>
              <a:t>2019</a:t>
            </a:r>
            <a:endParaRPr lang="cs-CZ" sz="24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C4223533-F7A2-4C36-91FB-3BF5D2E43D64}"/>
              </a:ext>
            </a:extLst>
          </p:cNvPr>
          <p:cNvSpPr txBox="1">
            <a:spLocks/>
          </p:cNvSpPr>
          <p:nvPr/>
        </p:nvSpPr>
        <p:spPr>
          <a:xfrm>
            <a:off x="4002752" y="1539648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B - naplnění ukazatelů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B1152755-7CD0-4C3F-9B47-A0AA8900A6E8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</a:t>
            </a:r>
            <a:r>
              <a:rPr lang="cs-CZ" sz="2400" b="1" kern="0" dirty="0" smtClean="0">
                <a:solidFill>
                  <a:sysClr val="windowText" lastClr="000000"/>
                </a:solidFill>
              </a:rPr>
              <a:t>2019</a:t>
            </a:r>
            <a:endParaRPr lang="cs-CZ" sz="24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8726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9D3BD437-49BF-4330-9640-B6F3975A3B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762384"/>
              </p:ext>
            </p:extLst>
          </p:nvPr>
        </p:nvGraphicFramePr>
        <p:xfrm>
          <a:off x="143508" y="1952241"/>
          <a:ext cx="8856984" cy="4777087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1437587">
                  <a:extLst>
                    <a:ext uri="{9D8B030D-6E8A-4147-A177-3AD203B41FA5}">
                      <a16:colId xmlns:a16="http://schemas.microsoft.com/office/drawing/2014/main" val="2235125005"/>
                    </a:ext>
                  </a:extLst>
                </a:gridCol>
                <a:gridCol w="1437587">
                  <a:extLst>
                    <a:ext uri="{9D8B030D-6E8A-4147-A177-3AD203B41FA5}">
                      <a16:colId xmlns:a16="http://schemas.microsoft.com/office/drawing/2014/main" val="3909635853"/>
                    </a:ext>
                  </a:extLst>
                </a:gridCol>
                <a:gridCol w="1134054">
                  <a:extLst>
                    <a:ext uri="{9D8B030D-6E8A-4147-A177-3AD203B41FA5}">
                      <a16:colId xmlns:a16="http://schemas.microsoft.com/office/drawing/2014/main" val="1598393175"/>
                    </a:ext>
                  </a:extLst>
                </a:gridCol>
                <a:gridCol w="1355368">
                  <a:extLst>
                    <a:ext uri="{9D8B030D-6E8A-4147-A177-3AD203B41FA5}">
                      <a16:colId xmlns:a16="http://schemas.microsoft.com/office/drawing/2014/main" val="2797558546"/>
                    </a:ext>
                  </a:extLst>
                </a:gridCol>
                <a:gridCol w="1635537">
                  <a:extLst>
                    <a:ext uri="{9D8B030D-6E8A-4147-A177-3AD203B41FA5}">
                      <a16:colId xmlns:a16="http://schemas.microsoft.com/office/drawing/2014/main" val="529323601"/>
                    </a:ext>
                  </a:extLst>
                </a:gridCol>
                <a:gridCol w="1856851">
                  <a:extLst>
                    <a:ext uri="{9D8B030D-6E8A-4147-A177-3AD203B41FA5}">
                      <a16:colId xmlns:a16="http://schemas.microsoft.com/office/drawing/2014/main" val="2873197272"/>
                    </a:ext>
                  </a:extLst>
                </a:gridCol>
              </a:tblGrid>
              <a:tr h="402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Dílčí IP VŠTE </a:t>
                      </a:r>
                      <a:r>
                        <a:rPr lang="cs-CZ" sz="1100" dirty="0" smtClean="0">
                          <a:effectLst/>
                        </a:rPr>
                        <a:t>2019 </a:t>
                      </a:r>
                      <a:r>
                        <a:rPr lang="cs-CZ" sz="1100" dirty="0">
                          <a:effectLst/>
                        </a:rPr>
                        <a:t>- </a:t>
                      </a:r>
                      <a:r>
                        <a:rPr lang="cs-CZ" sz="1100" dirty="0" smtClean="0">
                          <a:effectLst/>
                        </a:rPr>
                        <a:t>2020</a:t>
                      </a:r>
                      <a:endParaRPr lang="cs-CZ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Měřitelný ukazatel výkonu</a:t>
                      </a:r>
                      <a:endParaRPr lang="cs-CZ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Výchozí hodnoty k roku </a:t>
                      </a:r>
                      <a:r>
                        <a:rPr lang="cs-CZ" sz="1100" dirty="0" smtClean="0">
                          <a:effectLst/>
                        </a:rPr>
                        <a:t>2018</a:t>
                      </a:r>
                      <a:endParaRPr lang="cs-CZ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Cílové hodnoty k roku </a:t>
                      </a:r>
                      <a:r>
                        <a:rPr lang="cs-CZ" sz="1100" dirty="0" smtClean="0">
                          <a:effectLst/>
                        </a:rPr>
                        <a:t>31. 12. 2020</a:t>
                      </a:r>
                      <a:endParaRPr lang="cs-CZ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Průběžný</a:t>
                      </a:r>
                      <a:r>
                        <a:rPr lang="cs-CZ" sz="1100" baseline="0" dirty="0" smtClean="0">
                          <a:effectLst/>
                        </a:rPr>
                        <a:t> stav plnění k 31. 10. 2019</a:t>
                      </a:r>
                      <a:endParaRPr lang="cs-CZ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Komentář</a:t>
                      </a:r>
                      <a:endParaRPr lang="cs-CZ" sz="12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2741802409"/>
                  </a:ext>
                </a:extLst>
              </a:tr>
              <a:tr h="547816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Interní grantová soutěž</a:t>
                      </a:r>
                      <a:endParaRPr lang="cs-CZ" sz="16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Výzva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Výzva k podávání projektů do IGS pro rok </a:t>
                      </a:r>
                      <a:r>
                        <a:rPr lang="cs-CZ" sz="1050" dirty="0" smtClean="0">
                          <a:effectLst/>
                        </a:rPr>
                        <a:t>2019 </a:t>
                      </a:r>
                      <a:r>
                        <a:rPr lang="cs-CZ" sz="1050" dirty="0">
                          <a:effectLst/>
                        </a:rPr>
                        <a:t>byla vypsána dne </a:t>
                      </a:r>
                      <a:r>
                        <a:rPr lang="cs-CZ" sz="1050" dirty="0" smtClean="0">
                          <a:effectLst/>
                        </a:rPr>
                        <a:t>1. 3. 2019.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2040670291"/>
                  </a:ext>
                </a:extLst>
              </a:tr>
              <a:tr h="5478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podaných projektů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Podávání projektů proběhlo od </a:t>
                      </a:r>
                      <a:r>
                        <a:rPr lang="cs-CZ" sz="1050" dirty="0" smtClean="0">
                          <a:effectLst/>
                        </a:rPr>
                        <a:t>5. </a:t>
                      </a:r>
                      <a:r>
                        <a:rPr lang="cs-CZ" sz="1050" dirty="0">
                          <a:effectLst/>
                        </a:rPr>
                        <a:t>3</a:t>
                      </a:r>
                      <a:r>
                        <a:rPr lang="cs-CZ" sz="1050" dirty="0" smtClean="0">
                          <a:effectLst/>
                        </a:rPr>
                        <a:t>.  </a:t>
                      </a:r>
                      <a:r>
                        <a:rPr lang="cs-CZ" sz="1050" dirty="0">
                          <a:effectLst/>
                        </a:rPr>
                        <a:t>do </a:t>
                      </a:r>
                      <a:r>
                        <a:rPr lang="cs-CZ" sz="1050" dirty="0" smtClean="0">
                          <a:effectLst/>
                        </a:rPr>
                        <a:t>15. </a:t>
                      </a:r>
                      <a:r>
                        <a:rPr lang="cs-CZ" sz="1050" dirty="0">
                          <a:effectLst/>
                        </a:rPr>
                        <a:t>3</a:t>
                      </a:r>
                      <a:r>
                        <a:rPr lang="cs-CZ" sz="1050" dirty="0" smtClean="0">
                          <a:effectLst/>
                        </a:rPr>
                        <a:t>. 2019. </a:t>
                      </a:r>
                      <a:r>
                        <a:rPr lang="cs-CZ" sz="1050" dirty="0">
                          <a:effectLst/>
                        </a:rPr>
                        <a:t>Do IGS se podalo </a:t>
                      </a:r>
                      <a:r>
                        <a:rPr lang="cs-CZ" sz="1050" dirty="0" smtClean="0">
                          <a:effectLst/>
                        </a:rPr>
                        <a:t>29 </a:t>
                      </a:r>
                      <a:r>
                        <a:rPr lang="cs-CZ" sz="1050" dirty="0">
                          <a:effectLst/>
                        </a:rPr>
                        <a:t>projektů.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3901298793"/>
                  </a:ext>
                </a:extLst>
              </a:tr>
              <a:tr h="5478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podpořených projektů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Celkem bylo k řešení pro rok </a:t>
                      </a:r>
                      <a:r>
                        <a:rPr lang="cs-CZ" sz="1050" dirty="0" smtClean="0">
                          <a:effectLst/>
                        </a:rPr>
                        <a:t>2019 </a:t>
                      </a:r>
                      <a:r>
                        <a:rPr lang="cs-CZ" sz="1050" dirty="0">
                          <a:effectLst/>
                        </a:rPr>
                        <a:t>podpořeno </a:t>
                      </a:r>
                      <a:r>
                        <a:rPr lang="cs-CZ" sz="1050" dirty="0" smtClean="0">
                          <a:effectLst/>
                        </a:rPr>
                        <a:t>23 </a:t>
                      </a:r>
                      <a:r>
                        <a:rPr lang="cs-CZ" sz="1050" dirty="0">
                          <a:effectLst/>
                        </a:rPr>
                        <a:t>projektů.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1116708887"/>
                  </a:ext>
                </a:extLst>
              </a:tr>
              <a:tr h="5478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Zapojený řešitel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</a:rPr>
                        <a:t>Do projektů bylo zapojeno</a:t>
                      </a:r>
                      <a:r>
                        <a:rPr lang="cs-CZ" sz="1050" baseline="0" dirty="0" smtClean="0">
                          <a:effectLst/>
                        </a:rPr>
                        <a:t> </a:t>
                      </a:r>
                      <a:r>
                        <a:rPr lang="cs-CZ" sz="1050" dirty="0" smtClean="0">
                          <a:effectLst/>
                        </a:rPr>
                        <a:t>celkem 23 hlavních řešitelů.</a:t>
                      </a:r>
                      <a:endParaRPr lang="cs-CZ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3447202399"/>
                  </a:ext>
                </a:extLst>
              </a:tr>
              <a:tr h="5336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Závěrečná zpráva projektu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Závěrečné zprávy byly u všech obhájených projektů předloženy.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3540997012"/>
                  </a:ext>
                </a:extLst>
              </a:tr>
              <a:tr h="16223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Úspěšná obhajoba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Obhajoba projektů proběhla dne 21. 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11. 2019</a:t>
                      </a:r>
                      <a:r>
                        <a:rPr lang="cs-CZ" sz="1050" baseline="0" dirty="0" smtClean="0">
                          <a:solidFill>
                            <a:schemeClr val="tx1"/>
                          </a:solidFill>
                          <a:effectLst/>
                        </a:rPr>
                        <a:t> před komisí. Úspěšně bylo obhájeno 21 projektů.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3730383876"/>
                  </a:ext>
                </a:extLst>
              </a:tr>
            </a:tbl>
          </a:graphicData>
        </a:graphic>
      </p:graphicFrame>
      <p:sp>
        <p:nvSpPr>
          <p:cNvPr id="7" name="Nadpis 1">
            <a:extLst>
              <a:ext uri="{FF2B5EF4-FFF2-40B4-BE49-F238E27FC236}">
                <a16:creationId xmlns:a16="http://schemas.microsoft.com/office/drawing/2014/main" id="{CE00B517-75C8-44B1-A26D-6E0859A6B70D}"/>
              </a:ext>
            </a:extLst>
          </p:cNvPr>
          <p:cNvSpPr txBox="1">
            <a:spLocks/>
          </p:cNvSpPr>
          <p:nvPr/>
        </p:nvSpPr>
        <p:spPr>
          <a:xfrm>
            <a:off x="4002752" y="1539648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B - naplnění ukazatelů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BF4A866B-8F51-403F-9E42-EF213276AE53}"/>
              </a:ext>
            </a:extLst>
          </p:cNvPr>
          <p:cNvSpPr txBox="1">
            <a:spLocks/>
          </p:cNvSpPr>
          <p:nvPr/>
        </p:nvSpPr>
        <p:spPr>
          <a:xfrm>
            <a:off x="3987335" y="116263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</a:t>
            </a:r>
            <a:r>
              <a:rPr lang="cs-CZ" sz="2400" b="1" kern="0" dirty="0" smtClean="0">
                <a:solidFill>
                  <a:sysClr val="windowText" lastClr="000000"/>
                </a:solidFill>
              </a:rPr>
              <a:t>2019</a:t>
            </a:r>
            <a:endParaRPr lang="cs-CZ" sz="24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47468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051958"/>
              </p:ext>
            </p:extLst>
          </p:nvPr>
        </p:nvGraphicFramePr>
        <p:xfrm>
          <a:off x="1907704" y="1704071"/>
          <a:ext cx="5282123" cy="4822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8275">
                  <a:extLst>
                    <a:ext uri="{9D8B030D-6E8A-4147-A177-3AD203B41FA5}">
                      <a16:colId xmlns:a16="http://schemas.microsoft.com/office/drawing/2014/main" val="2179258868"/>
                    </a:ext>
                  </a:extLst>
                </a:gridCol>
                <a:gridCol w="2516184">
                  <a:extLst>
                    <a:ext uri="{9D8B030D-6E8A-4147-A177-3AD203B41FA5}">
                      <a16:colId xmlns:a16="http://schemas.microsoft.com/office/drawing/2014/main" val="2050347555"/>
                    </a:ext>
                  </a:extLst>
                </a:gridCol>
                <a:gridCol w="992035">
                  <a:extLst>
                    <a:ext uri="{9D8B030D-6E8A-4147-A177-3AD203B41FA5}">
                      <a16:colId xmlns:a16="http://schemas.microsoft.com/office/drawing/2014/main" val="1871274782"/>
                    </a:ext>
                  </a:extLst>
                </a:gridCol>
                <a:gridCol w="1155629">
                  <a:extLst>
                    <a:ext uri="{9D8B030D-6E8A-4147-A177-3AD203B41FA5}">
                      <a16:colId xmlns:a16="http://schemas.microsoft.com/office/drawing/2014/main" val="452576170"/>
                    </a:ext>
                  </a:extLst>
                </a:gridCol>
              </a:tblGrid>
              <a:tr h="45173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Institucionální plán Vysoké školy technické a ekonomické na rok </a:t>
                      </a:r>
                      <a:r>
                        <a:rPr lang="cs-CZ" sz="1200" dirty="0" smtClean="0">
                          <a:effectLst/>
                        </a:rPr>
                        <a:t>2019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143741"/>
                  </a:ext>
                </a:extLst>
              </a:tr>
              <a:tr h="42165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Kapitola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bg1"/>
                          </a:solidFill>
                          <a:effectLst/>
                        </a:rPr>
                        <a:t>Rozpočet </a:t>
                      </a:r>
                      <a:br>
                        <a:rPr lang="cs-CZ" sz="10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cs-CZ" sz="1000" dirty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cs-CZ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bg1"/>
                          </a:solidFill>
                          <a:effectLst/>
                        </a:rPr>
                        <a:t>Čerpáno</a:t>
                      </a:r>
                      <a:br>
                        <a:rPr lang="cs-CZ" sz="10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cs-CZ" sz="1000" dirty="0">
                          <a:solidFill>
                            <a:schemeClr val="bg1"/>
                          </a:solidFill>
                          <a:effectLst/>
                        </a:rPr>
                        <a:t> 2019</a:t>
                      </a:r>
                      <a:endParaRPr lang="cs-CZ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174146"/>
                  </a:ext>
                </a:extLst>
              </a:tr>
              <a:tr h="2105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Kapitálové finanční prostředky celkem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3 065 201,00   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3 065 201,00   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564035"/>
                  </a:ext>
                </a:extLst>
              </a:tr>
              <a:tr h="200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1.1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Dlouhodobý nehmotný majetek (SW, licence)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0,00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0,00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799190"/>
                  </a:ext>
                </a:extLst>
              </a:tr>
              <a:tr h="200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1.2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Samostatné movité věci (stroje, zařízení)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2 682 601,00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2 677 730,00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74214"/>
                  </a:ext>
                </a:extLst>
              </a:tr>
              <a:tr h="2105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1.3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Stavební úpravy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382 600,00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387 471,00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986661"/>
                  </a:ext>
                </a:extLst>
              </a:tr>
              <a:tr h="2773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Běžné finanční prostředky celkem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5 692 516,50   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5 692 516,50   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27359"/>
                  </a:ext>
                </a:extLst>
              </a:tr>
              <a:tr h="200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2.1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Osobní náklady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1 735 040,00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1 377 319,97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283607"/>
                  </a:ext>
                </a:extLst>
              </a:tr>
              <a:tr h="200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2.1.1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Mzdy včetně pohyblivých složek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1 275 765,00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1 018 559,00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728148"/>
                  </a:ext>
                </a:extLst>
              </a:tr>
              <a:tr h="3414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2.1.2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Odměny z dohod o pracích konaných mimo pracovní poměr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0,00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0,00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528254"/>
                  </a:ext>
                </a:extLst>
              </a:tr>
              <a:tr h="8138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2.1.3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Odvody pojistného na veřejné zdravotní pojištění a pojistného na sociální zabezpečení a příspěvku na státní politiku zaměstnanosti a příděly do SF včetně ostatních zákonných odvodů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459 275,00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358 760,97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502692"/>
                  </a:ext>
                </a:extLst>
              </a:tr>
              <a:tr h="2105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2.2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Ostatní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3 957 476,50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4 315 196,53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725948"/>
                  </a:ext>
                </a:extLst>
              </a:tr>
              <a:tr h="200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2.2.1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Materiální náklady včetně drobného majetku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2 844 437,50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2 719 654,60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731374"/>
                  </a:ext>
                </a:extLst>
              </a:tr>
              <a:tr h="200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2.2.2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Služby a náklady nevýrobní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1 025 465,00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1 507 967,93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830065"/>
                  </a:ext>
                </a:extLst>
              </a:tr>
              <a:tr h="200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2.2.3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Cestovní náhrady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87 574,00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87 574,00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00568"/>
                  </a:ext>
                </a:extLst>
              </a:tr>
              <a:tr h="2105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2.2.4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Stipendia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0,00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0,00  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654134"/>
                  </a:ext>
                </a:extLst>
              </a:tr>
              <a:tr h="2712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Celkem běžné a kapitálové finanční prostředky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8 757 717,5   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8 757 717,5   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83" marR="39283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90977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B1152755-7CD0-4C3F-9B47-A0AA8900A6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91879" y="1189993"/>
            <a:ext cx="5666567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 smtClean="0">
                <a:solidFill>
                  <a:schemeClr val="tx1"/>
                </a:solidFill>
              </a:rPr>
              <a:t>		</a:t>
            </a:r>
            <a:r>
              <a:rPr lang="cs-CZ" sz="2000" b="1" kern="0" dirty="0" smtClean="0">
                <a:solidFill>
                  <a:schemeClr val="tx1"/>
                </a:solidFill>
              </a:rPr>
              <a:t>Rozpočet a jeho čerpání v roce 2019</a:t>
            </a:r>
            <a:endParaRPr lang="cs-CZ" sz="20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30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b="1" dirty="0" smtClean="0"/>
              <a:t>Závěrečné shrnutí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C</a:t>
            </a:r>
            <a:r>
              <a:rPr lang="cs-CZ" dirty="0" smtClean="0"/>
              <a:t>íle </a:t>
            </a:r>
            <a:r>
              <a:rPr lang="cs-CZ" dirty="0"/>
              <a:t>IP VŠTE pro rok 2019 byly v jednotlivých aktivitách splněny.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rámci realizovaného projektu došlo k vyčerpání všech způsobilých nákladů v předepsaném poměru běžné/kapitálové prostředky. K dílčím změnám docházelo pouze na úrovni rozpočtových </a:t>
            </a:r>
            <a:r>
              <a:rPr lang="cs-CZ" dirty="0" smtClean="0"/>
              <a:t>podkapitol.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Pravidlo vyčlenění 10 % z příspěvku poskytnutého na naplňování cílů ve prospěch </a:t>
            </a:r>
            <a:r>
              <a:rPr lang="cs-CZ" b="1" dirty="0"/>
              <a:t>vnitřní soutěže bylo dodrženo a v rámci roku 2019 bylo přerozděleno 20,6 % rozpočtu IP v oblasti: </a:t>
            </a:r>
            <a:endParaRPr lang="cs-CZ" dirty="0"/>
          </a:p>
          <a:p>
            <a:pPr lvl="1"/>
            <a:r>
              <a:rPr lang="cs-CZ" dirty="0"/>
              <a:t>1. Podpora pedagogické práce akademických pracovníků a profilace a inovace studijních programů na úrovni předmětů/kurzů.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0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4D389-FC49-49F5-83E6-F0D89343A05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2050" name="Rectangle 5"/>
          <p:cNvSpPr>
            <a:spLocks noGrp="1"/>
          </p:cNvSpPr>
          <p:nvPr>
            <p:ph type="ctrTitle" idx="4294967295"/>
          </p:nvPr>
        </p:nvSpPr>
        <p:spPr>
          <a:xfrm>
            <a:off x="0" y="2204864"/>
            <a:ext cx="9144000" cy="2592288"/>
          </a:xfrm>
          <a:gradFill flip="none" rotWithShape="1">
            <a:gsLst>
              <a:gs pos="0">
                <a:srgbClr val="383838">
                  <a:tint val="66000"/>
                  <a:satMod val="160000"/>
                </a:srgbClr>
              </a:gs>
              <a:gs pos="50000">
                <a:srgbClr val="383838">
                  <a:tint val="44500"/>
                  <a:satMod val="160000"/>
                </a:srgbClr>
              </a:gs>
              <a:gs pos="100000">
                <a:srgbClr val="383838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txBody>
          <a:bodyPr>
            <a:normAutofit/>
          </a:bodyPr>
          <a:lstStyle/>
          <a:p>
            <a:pPr algn="l" defTabSz="447675"/>
            <a:r>
              <a:rPr lang="cs-CZ" b="1" dirty="0">
                <a:solidFill>
                  <a:srgbClr val="990000"/>
                </a:solidFill>
              </a:rPr>
              <a:t>Centralizované rozvojové projekty</a:t>
            </a:r>
            <a:br>
              <a:rPr lang="cs-CZ" b="1" dirty="0">
                <a:solidFill>
                  <a:srgbClr val="990000"/>
                </a:solidFill>
              </a:rPr>
            </a:br>
            <a:r>
              <a:rPr lang="cs-CZ" sz="1900" b="1" dirty="0">
                <a:solidFill>
                  <a:srgbClr val="990000"/>
                </a:solidFill>
              </a:rPr>
              <a:t>řešené v roce </a:t>
            </a:r>
            <a:r>
              <a:rPr lang="cs-CZ" sz="1900" b="1" dirty="0" smtClean="0">
                <a:solidFill>
                  <a:srgbClr val="990000"/>
                </a:solidFill>
              </a:rPr>
              <a:t>2019</a:t>
            </a:r>
            <a:endParaRPr lang="cs-CZ" sz="1900" b="1" dirty="0">
              <a:solidFill>
                <a:srgbClr val="990000"/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5DA67A-9C00-47E2-9EBA-A19A31C23219}" type="slidenum">
              <a:rPr kumimoji="1" lang="cs-CZ"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kumimoji="1" lang="cs-CZ" sz="1200">
              <a:solidFill>
                <a:schemeClr val="tx1">
                  <a:tint val="7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37890" name="Picture 2" descr="http://www.ssvs.cz/seminar/image/VS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3958" y="2852936"/>
            <a:ext cx="1140042" cy="115212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920880" cy="482453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200" b="1" dirty="0">
                <a:solidFill>
                  <a:srgbClr val="990000"/>
                </a:solidFill>
              </a:rPr>
              <a:t>Centralizované rozvojové projekty řešené v roce </a:t>
            </a:r>
            <a:r>
              <a:rPr lang="cs-CZ" sz="2200" b="1" dirty="0" smtClean="0">
                <a:solidFill>
                  <a:srgbClr val="990000"/>
                </a:solidFill>
              </a:rPr>
              <a:t>2019</a:t>
            </a:r>
            <a:endParaRPr lang="cs-CZ" sz="2200" b="1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b="1" dirty="0"/>
          </a:p>
          <a:p>
            <a:pPr marL="342900" lvl="1" indent="-342900">
              <a:buFontTx/>
              <a:buChar char="-"/>
              <a:defRPr/>
            </a:pPr>
            <a:endParaRPr lang="cs-CZ" sz="2400" b="1" dirty="0"/>
          </a:p>
          <a:p>
            <a:pPr marL="400050" lvl="1" indent="0">
              <a:buNone/>
              <a:defRPr/>
            </a:pP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995936" y="1196752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 smtClean="0"/>
              <a:t>Obsah</a:t>
            </a:r>
            <a:endParaRPr lang="cs-CZ" sz="2400" b="1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417591"/>
              </p:ext>
            </p:extLst>
          </p:nvPr>
        </p:nvGraphicFramePr>
        <p:xfrm>
          <a:off x="683568" y="2492897"/>
          <a:ext cx="7488832" cy="3341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3599">
                  <a:extLst>
                    <a:ext uri="{9D8B030D-6E8A-4147-A177-3AD203B41FA5}">
                      <a16:colId xmlns:a16="http://schemas.microsoft.com/office/drawing/2014/main" val="1585037705"/>
                    </a:ext>
                  </a:extLst>
                </a:gridCol>
                <a:gridCol w="2455233">
                  <a:extLst>
                    <a:ext uri="{9D8B030D-6E8A-4147-A177-3AD203B41FA5}">
                      <a16:colId xmlns:a16="http://schemas.microsoft.com/office/drawing/2014/main" val="1360147623"/>
                    </a:ext>
                  </a:extLst>
                </a:gridCol>
              </a:tblGrid>
              <a:tr h="283253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500" b="1" dirty="0">
                          <a:effectLst/>
                        </a:rPr>
                        <a:t>Název projektu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500" b="1" dirty="0">
                          <a:effectLst/>
                        </a:rPr>
                        <a:t>Hlavní řešitel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052361"/>
                  </a:ext>
                </a:extLst>
              </a:tr>
              <a:tr h="43682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cs-CZ" sz="1400" b="0" dirty="0" smtClean="0">
                          <a:effectLst/>
                        </a:rPr>
                        <a:t>1. Harmonizace </a:t>
                      </a:r>
                      <a:r>
                        <a:rPr lang="cs-CZ" sz="1400" b="0" dirty="0">
                          <a:effectLst/>
                        </a:rPr>
                        <a:t>EIS s požadavky legislativy a standardy technologií roku 2019 v síti vysokých škol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400" dirty="0">
                          <a:effectLst/>
                        </a:rPr>
                        <a:t>Ing. Jana Janíková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595342"/>
                  </a:ext>
                </a:extLst>
              </a:tr>
              <a:tr h="579622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cs-CZ" sz="1400" b="0" dirty="0" smtClean="0">
                          <a:effectLst/>
                        </a:rPr>
                        <a:t>2. Problematika </a:t>
                      </a:r>
                      <a:r>
                        <a:rPr lang="cs-CZ" sz="1400" b="0" dirty="0">
                          <a:effectLst/>
                        </a:rPr>
                        <a:t>internacionalizace v prostředí veřejných vysokých škol se zaměřením na oblast lidských zdrojů II (PILZ II)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400" dirty="0">
                          <a:effectLst/>
                        </a:rPr>
                        <a:t>Ing. Jana Janíková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754596"/>
                  </a:ext>
                </a:extLst>
              </a:tr>
              <a:tr h="283253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cs-CZ" sz="1400" b="0" dirty="0" smtClean="0">
                          <a:effectLst/>
                        </a:rPr>
                        <a:t>3. KPP</a:t>
                      </a:r>
                      <a:r>
                        <a:rPr lang="cs-CZ" sz="1400" b="0" dirty="0">
                          <a:effectLst/>
                        </a:rPr>
                        <a:t>!!! VŠ Kompetence, projekty, procesy vysokých škol!!!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400" dirty="0">
                          <a:effectLst/>
                        </a:rPr>
                        <a:t>Ing. Jaromír Vrbka, MBA, PhD.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418349"/>
                  </a:ext>
                </a:extLst>
              </a:tr>
              <a:tr h="579622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cs-CZ" sz="1400" b="0" dirty="0" smtClean="0">
                          <a:effectLst/>
                        </a:rPr>
                        <a:t>4. Pokročilá </a:t>
                      </a:r>
                      <a:r>
                        <a:rPr lang="cs-CZ" sz="1400" b="0" dirty="0">
                          <a:effectLst/>
                        </a:rPr>
                        <a:t>elektronizace studijních a správních agend v prostředí vysokých škol se zřetelem k nové národní i evropské legislativě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400" dirty="0">
                          <a:effectLst/>
                        </a:rPr>
                        <a:t>Ing. Jaroslav Staněk, </a:t>
                      </a:r>
                      <a:r>
                        <a:rPr lang="cs-CZ" sz="1400" dirty="0" err="1">
                          <a:effectLst/>
                        </a:rPr>
                        <a:t>DiS</a:t>
                      </a:r>
                      <a:r>
                        <a:rPr lang="cs-CZ" sz="1400" dirty="0">
                          <a:effectLst/>
                        </a:rPr>
                        <a:t>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242162"/>
                  </a:ext>
                </a:extLst>
              </a:tr>
              <a:tr h="579622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cs-CZ" sz="1400" b="0" dirty="0" smtClean="0">
                          <a:effectLst/>
                        </a:rPr>
                        <a:t>5. Posílení </a:t>
                      </a:r>
                      <a:r>
                        <a:rPr lang="cs-CZ" sz="1400" b="0" dirty="0">
                          <a:effectLst/>
                        </a:rPr>
                        <a:t>vedoucí role univerzit v procesu přípravy a realizace Noci vědců v ČR s celonárodní působností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400" dirty="0">
                          <a:effectLst/>
                        </a:rPr>
                        <a:t>Ing. Pavla Náhlíková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54343"/>
                  </a:ext>
                </a:extLst>
              </a:tr>
              <a:tr h="579622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400" b="0" dirty="0" smtClean="0">
                          <a:effectLst/>
                        </a:rPr>
                        <a:t>6. Rozvoj </a:t>
                      </a:r>
                      <a:r>
                        <a:rPr lang="cs-CZ" sz="1400" b="0" dirty="0">
                          <a:effectLst/>
                        </a:rPr>
                        <a:t>celostátního portálu o vědě, výzkumu a vysokém školství – magazín </a:t>
                      </a:r>
                      <a:r>
                        <a:rPr lang="cs-CZ" sz="1400" b="0" dirty="0" err="1">
                          <a:effectLst/>
                        </a:rPr>
                        <a:t>Universitas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400" dirty="0">
                          <a:effectLst/>
                        </a:rPr>
                        <a:t>doc. Ing. Jaroslav Žák, CSc.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9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80186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920880" cy="482453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200" b="1" dirty="0" smtClean="0"/>
              <a:t>1. Harmonizace </a:t>
            </a:r>
            <a:r>
              <a:rPr lang="cs-CZ" sz="2200" b="1" dirty="0"/>
              <a:t>EIS s požadavky legislativy a standardy technologií roku 2019 v síti vysokých </a:t>
            </a:r>
            <a:r>
              <a:rPr lang="cs-CZ" sz="2200" b="1" dirty="0" smtClean="0"/>
              <a:t>škol</a:t>
            </a:r>
          </a:p>
          <a:p>
            <a:pPr marL="0" indent="0">
              <a:buNone/>
              <a:defRPr/>
            </a:pPr>
            <a:endParaRPr lang="cs-CZ" sz="2400" b="1" dirty="0"/>
          </a:p>
          <a:p>
            <a:pPr marL="0" indent="0">
              <a:buNone/>
              <a:defRPr/>
            </a:pPr>
            <a:r>
              <a:rPr lang="cs-CZ" sz="2000" b="1" i="1" dirty="0" smtClean="0"/>
              <a:t>Program</a:t>
            </a:r>
            <a:r>
              <a:rPr lang="cs-CZ" sz="2000" b="1" i="1" dirty="0"/>
              <a:t>: </a:t>
            </a:r>
            <a:r>
              <a:rPr lang="cs-CZ" sz="2000" i="1" dirty="0"/>
              <a:t>Sdílení kapacit a vytváření sítí vysokých škol v České republice</a:t>
            </a:r>
          </a:p>
          <a:p>
            <a:pPr marL="0" indent="0">
              <a:buNone/>
              <a:defRPr/>
            </a:pPr>
            <a:r>
              <a:rPr lang="cs-CZ" sz="2000" b="1" i="1" dirty="0"/>
              <a:t>Tematické zaměření</a:t>
            </a:r>
            <a:r>
              <a:rPr lang="cs-CZ" sz="2000" i="1" dirty="0" smtClean="0"/>
              <a:t>: </a:t>
            </a:r>
          </a:p>
          <a:p>
            <a:pPr marL="0" indent="0">
              <a:buNone/>
              <a:defRPr/>
            </a:pPr>
            <a:r>
              <a:rPr lang="cs-CZ" sz="2000" i="1" dirty="0" smtClean="0"/>
              <a:t>c</a:t>
            </a:r>
            <a:r>
              <a:rPr lang="cs-CZ" sz="2000" i="1" dirty="0"/>
              <a:t>) elektronizace správní agendy vysoké školy</a:t>
            </a:r>
            <a:br>
              <a:rPr lang="cs-CZ" sz="2000" i="1" dirty="0"/>
            </a:br>
            <a:r>
              <a:rPr lang="cs-CZ" sz="2000" i="1" dirty="0"/>
              <a:t>h) plnění požadavků stanovených obecně závaznými právními předpisy nebo pokyny orgánů státní správy upravujících vnitřní organizaci a systémy vysokých </a:t>
            </a:r>
            <a:r>
              <a:rPr lang="cs-CZ" sz="2000" i="1" dirty="0" smtClean="0"/>
              <a:t>škol</a:t>
            </a:r>
          </a:p>
          <a:p>
            <a:pPr marL="0" indent="0">
              <a:buNone/>
              <a:defRPr/>
            </a:pPr>
            <a:endParaRPr lang="cs-CZ" sz="2000" i="1" dirty="0" smtClean="0"/>
          </a:p>
          <a:p>
            <a:pPr>
              <a:buNone/>
            </a:pPr>
            <a:r>
              <a:rPr lang="cs-CZ" sz="2000" b="1" dirty="0"/>
              <a:t>Rozpočet projektu:		230 000,- Kč </a:t>
            </a:r>
          </a:p>
          <a:p>
            <a:pPr>
              <a:buNone/>
            </a:pPr>
            <a:r>
              <a:rPr lang="cs-CZ" sz="2000" dirty="0"/>
              <a:t>	Investiční prostředky:		150 000,- Kč</a:t>
            </a:r>
          </a:p>
          <a:p>
            <a:pPr>
              <a:buNone/>
            </a:pPr>
            <a:r>
              <a:rPr lang="cs-CZ" sz="2000" dirty="0"/>
              <a:t>	Neinvestiční prostředky:	80 000,- Kč</a:t>
            </a:r>
            <a:endParaRPr lang="cs-CZ" sz="2000" b="1" dirty="0"/>
          </a:p>
          <a:p>
            <a:pPr marL="0" indent="0">
              <a:buNone/>
              <a:defRPr/>
            </a:pPr>
            <a:endParaRPr lang="cs-CZ" sz="1200" i="1" dirty="0" smtClean="0"/>
          </a:p>
          <a:p>
            <a:pPr marL="0" indent="0">
              <a:buNone/>
              <a:defRPr/>
            </a:pPr>
            <a:endParaRPr lang="cs-CZ" sz="2400" b="1" dirty="0"/>
          </a:p>
          <a:p>
            <a:pPr marL="342900" lvl="1" indent="-342900">
              <a:buFontTx/>
              <a:buChar char="-"/>
              <a:defRPr/>
            </a:pPr>
            <a:endParaRPr lang="cs-CZ" sz="2400" b="1" dirty="0"/>
          </a:p>
          <a:p>
            <a:pPr marL="400050" lvl="1" indent="0">
              <a:buNone/>
              <a:defRPr/>
            </a:pP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6530819" y="1340768"/>
            <a:ext cx="2504877" cy="45719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1700" b="1" dirty="0" smtClean="0"/>
              <a:t> 	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95936" y="1184524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 smtClean="0"/>
              <a:t>Centralizované rozvojové projekty</a:t>
            </a:r>
            <a:endParaRPr lang="cs-CZ" sz="1700" b="1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 smtClean="0"/>
              <a:t>Centralizované rozvojové projekty</a:t>
            </a:r>
            <a:endParaRPr lang="cs-CZ" sz="1700" b="1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8046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sz="2000" b="1" dirty="0" smtClean="0"/>
              <a:t>1. Harmonizace </a:t>
            </a:r>
            <a:r>
              <a:rPr lang="cs-CZ" sz="2000" b="1" dirty="0"/>
              <a:t>EIS s požadavky legislativy a standardy technologií roku 2019 v síti vysokých škol</a:t>
            </a:r>
          </a:p>
          <a:p>
            <a:pPr marL="0" indent="0" algn="just">
              <a:buNone/>
            </a:pPr>
            <a:r>
              <a:rPr lang="cs-CZ" sz="2000" b="1" dirty="0" smtClean="0"/>
              <a:t>Koordinátor </a:t>
            </a:r>
            <a:r>
              <a:rPr lang="cs-CZ" sz="2000" b="1" dirty="0"/>
              <a:t>projektu: </a:t>
            </a:r>
            <a:r>
              <a:rPr lang="cs-CZ" sz="2000" dirty="0" smtClean="0"/>
              <a:t>ČVUT v Praze</a:t>
            </a:r>
            <a:endParaRPr lang="cs-CZ" sz="2000" b="1" dirty="0"/>
          </a:p>
          <a:p>
            <a:pPr marL="0" indent="0" algn="just">
              <a:buNone/>
            </a:pPr>
            <a:r>
              <a:rPr lang="cs-CZ" sz="2000" b="1" dirty="0"/>
              <a:t>Partneři projektu: </a:t>
            </a:r>
            <a:r>
              <a:rPr lang="cs-CZ" sz="2000" dirty="0" smtClean="0"/>
              <a:t>České vysoké učení technické v Praze, Univerzita </a:t>
            </a:r>
            <a:r>
              <a:rPr lang="cs-CZ" sz="2000" dirty="0"/>
              <a:t>P</a:t>
            </a:r>
            <a:r>
              <a:rPr lang="cs-CZ" sz="2000" dirty="0" smtClean="0"/>
              <a:t>ardubice, Vysoká škola chemicko-technologická v Praze, Veterinární a farmaceutická univerzita Brno, Vysoká škola uměleckoprůmyslová v </a:t>
            </a:r>
            <a:r>
              <a:rPr lang="cs-CZ" sz="2000" dirty="0"/>
              <a:t>P</a:t>
            </a:r>
            <a:r>
              <a:rPr lang="cs-CZ" sz="2000" dirty="0" smtClean="0"/>
              <a:t>raze,  Akademie </a:t>
            </a:r>
            <a:r>
              <a:rPr lang="cs-CZ" sz="2000" dirty="0"/>
              <a:t>výtvarných umění v Praze, Česká </a:t>
            </a:r>
            <a:r>
              <a:rPr lang="cs-CZ" sz="2000" dirty="0" smtClean="0"/>
              <a:t>zemědělská </a:t>
            </a:r>
            <a:r>
              <a:rPr lang="cs-CZ" sz="2000" dirty="0"/>
              <a:t>univerzita v Praze, České vysoké učení technické v Praze, Janáčkova akademie múzických umění v Brně, Jihočeská univerzita v Českých Budějovicích, Masarykova univerzita, Mendelova univerzita v Brně, Ostravská univerzita, Slezská univerzita v Opavě, Technická univerzita v Liberci, Univerzita Hradec </a:t>
            </a:r>
            <a:r>
              <a:rPr lang="cs-CZ" sz="2000" dirty="0" smtClean="0"/>
              <a:t>Králové, Vysoká škola technická a ekonomická v Českých Budějovicích, Vysoká škola polytechnická Jihlava, Vysoká škola ekonomická v Praze, Univerzita </a:t>
            </a:r>
            <a:r>
              <a:rPr lang="cs-CZ" sz="2000" dirty="0" err="1" smtClean="0"/>
              <a:t>J.E.Purkyně</a:t>
            </a:r>
            <a:r>
              <a:rPr lang="cs-CZ" sz="2000" dirty="0" smtClean="0"/>
              <a:t> v Ústí nad Labem, Univerzita </a:t>
            </a:r>
            <a:r>
              <a:rPr lang="cs-CZ" sz="2000" dirty="0"/>
              <a:t>K</a:t>
            </a:r>
            <a:r>
              <a:rPr lang="cs-CZ" sz="2000" dirty="0" smtClean="0"/>
              <a:t>arlova, Západočeská univerzita v Plzni</a:t>
            </a:r>
            <a:r>
              <a:rPr lang="cs-CZ" sz="2000" dirty="0"/>
              <a:t>, Česká zemědělská univerzita v </a:t>
            </a:r>
            <a:r>
              <a:rPr lang="cs-CZ" sz="2000" dirty="0" smtClean="0"/>
              <a:t>Praze, Univerzita Palackého v Olomouci, Vysoké učení technické v Brně, Univerzita Tomáše Bati ve Zlíně, Vysoká škola báňská – Technická univerzita Ostrava</a:t>
            </a: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748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97274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200" b="1" dirty="0" smtClean="0"/>
              <a:t>V projektu byly nastaveny 2 cíle:</a:t>
            </a:r>
          </a:p>
          <a:p>
            <a:pPr marL="0" indent="0">
              <a:buNone/>
            </a:pPr>
            <a:r>
              <a:rPr lang="cs-CZ" sz="2200" b="1" dirty="0"/>
              <a:t>Cíl 1 – Harmonizace EIS s legislativou EU, ČR a vnitřní organizace VVŠ s dopadem na ekonomicko-správní IS VVŠ.</a:t>
            </a:r>
          </a:p>
          <a:p>
            <a:pPr marL="0" indent="0" algn="just">
              <a:buNone/>
            </a:pPr>
            <a:r>
              <a:rPr lang="cs-CZ" sz="2100" dirty="0"/>
              <a:t>Cíl byl naplněn, při jeho realizaci bylo řešeno rozšíření podpory Nařízení GDPR, implementace a rozšíření vybraných funkcionalit spisové služby dle požadavků NSESS a aktuální legislativy. V rámci napojení na další systém VEMA došlo k úpravě reportingových funkcí a přístupových práv. Dále byly uplatněny pravidla kybernetické bezpečnosti, kdy došlo ke sjednocení technologií VŠTE tak, aby odpovídaly požadavkům novelizace vyhlášky č. 316/2004</a:t>
            </a:r>
            <a:r>
              <a:rPr lang="cs-CZ" sz="2100" dirty="0" smtClean="0"/>
              <a:t>.</a:t>
            </a:r>
          </a:p>
          <a:p>
            <a:pPr marL="0" indent="0" algn="just">
              <a:buNone/>
            </a:pPr>
            <a:endParaRPr lang="cs-CZ" sz="2100" dirty="0"/>
          </a:p>
          <a:p>
            <a:pPr marL="0" indent="0">
              <a:buNone/>
            </a:pPr>
            <a:r>
              <a:rPr lang="cs-CZ" sz="2200" b="1" dirty="0"/>
              <a:t>Cíl 2 – Sjednocování technologií a správy systému pro podporu vnitřní organizace a standardizace systémů VVŠ</a:t>
            </a:r>
          </a:p>
          <a:p>
            <a:pPr marL="0" indent="0" algn="just">
              <a:buNone/>
            </a:pPr>
            <a:r>
              <a:rPr lang="cs-CZ" sz="2100" dirty="0"/>
              <a:t>Cíl byl naplněn, došlo ke zefektivnění správy přístupových oprávněních v systému pro podporu vnitřní organizace. Byl realizován upgrade a instalace aktuální jednotné verze 12.19 a celková standardizace verzí aplikace napříč VVŠ.</a:t>
            </a:r>
          </a:p>
          <a:p>
            <a:pPr marL="0" indent="0">
              <a:buNone/>
            </a:pPr>
            <a:endParaRPr lang="cs-CZ" sz="1350" b="1" dirty="0"/>
          </a:p>
        </p:txBody>
      </p:sp>
    </p:spTree>
    <p:extLst>
      <p:ext uri="{BB962C8B-B14F-4D97-AF65-F5344CB8AC3E}">
        <p14:creationId xmlns:p14="http://schemas.microsoft.com/office/powerpoint/2010/main" val="3712351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616311"/>
            <a:ext cx="8229600" cy="46805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200" b="1" dirty="0"/>
              <a:t>Z výše uvedených cílů vyplynulo celkem 6</a:t>
            </a:r>
            <a:r>
              <a:rPr lang="cs-CZ" sz="6200" b="1" dirty="0" smtClean="0"/>
              <a:t> </a:t>
            </a:r>
            <a:r>
              <a:rPr lang="cs-CZ" sz="6200" b="1" dirty="0"/>
              <a:t>kontrolovatelných výstupů</a:t>
            </a:r>
            <a:r>
              <a:rPr lang="cs-CZ" sz="6200" b="1" dirty="0" smtClean="0"/>
              <a:t>:</a:t>
            </a:r>
          </a:p>
          <a:p>
            <a:pPr marL="0" indent="0">
              <a:buNone/>
            </a:pPr>
            <a:r>
              <a:rPr lang="cs-CZ" sz="5200" dirty="0"/>
              <a:t>Výstup C1-V1 – Aplikace přírůstků funkcionalit pro GDPR v podmínkách vlastní VVŠ</a:t>
            </a:r>
          </a:p>
          <a:p>
            <a:pPr marL="0" indent="0">
              <a:buNone/>
            </a:pPr>
            <a:r>
              <a:rPr lang="cs-CZ" sz="5200" b="1" dirty="0"/>
              <a:t>Výstup naplněn. V úvodu došlo k revizi evidovaných dat s ohledem na pravidla GDPR, následně pak k minimalizaci evidovaných dat ve správě </a:t>
            </a:r>
            <a:r>
              <a:rPr lang="cs-CZ" sz="5200" b="1" dirty="0" smtClean="0"/>
              <a:t>osoba </a:t>
            </a:r>
            <a:r>
              <a:rPr lang="cs-CZ" sz="5200" b="1" dirty="0"/>
              <a:t>došlo k omezení přístupu k nim. </a:t>
            </a:r>
            <a:endParaRPr lang="cs-CZ" sz="5200" dirty="0"/>
          </a:p>
          <a:p>
            <a:pPr marL="0" indent="0">
              <a:buNone/>
            </a:pPr>
            <a:r>
              <a:rPr lang="cs-CZ" sz="5200" dirty="0"/>
              <a:t> </a:t>
            </a:r>
          </a:p>
          <a:p>
            <a:pPr marL="0" indent="0">
              <a:buNone/>
            </a:pPr>
            <a:r>
              <a:rPr lang="cs-CZ" sz="5200" dirty="0"/>
              <a:t>Výstup C1-V2 - Aplikace přírůstků funkcionalit ve spisové službě dle potřeb vlastní VVŠ</a:t>
            </a:r>
          </a:p>
          <a:p>
            <a:pPr marL="0" indent="0">
              <a:buNone/>
            </a:pPr>
            <a:r>
              <a:rPr lang="cs-CZ" sz="5200" b="1" dirty="0"/>
              <a:t>Došlo k rozšíření podpory pro generování SIP balíčků v IFIS, dále v rámci elektronického skartačního řízení byla ve skartačních protokolech rozšířena podpora filtrování a tisk do XML.</a:t>
            </a:r>
            <a:endParaRPr lang="cs-CZ" sz="5200" dirty="0"/>
          </a:p>
          <a:p>
            <a:pPr marL="0" indent="0">
              <a:buNone/>
            </a:pPr>
            <a:r>
              <a:rPr lang="cs-CZ" sz="5200" dirty="0"/>
              <a:t> </a:t>
            </a:r>
          </a:p>
          <a:p>
            <a:pPr marL="0" indent="0">
              <a:buNone/>
            </a:pPr>
            <a:r>
              <a:rPr lang="cs-CZ" sz="5200" dirty="0"/>
              <a:t>Výstup C1-V3 – Aplikace přírůstků reportingových funkcí ekonomických dat a </a:t>
            </a:r>
            <a:r>
              <a:rPr lang="cs-CZ" sz="5200" dirty="0" err="1"/>
              <a:t>PaM</a:t>
            </a:r>
            <a:r>
              <a:rPr lang="cs-CZ" sz="5200" dirty="0"/>
              <a:t> VEMA dle vlastních potřeb VVŠ</a:t>
            </a:r>
          </a:p>
          <a:p>
            <a:pPr marL="0" indent="0">
              <a:buNone/>
            </a:pPr>
            <a:r>
              <a:rPr lang="cs-CZ" sz="5200" b="1" dirty="0"/>
              <a:t>Výstupem je nový modul pro realizaci výběrových řízení v </a:t>
            </a:r>
            <a:r>
              <a:rPr lang="cs-CZ" sz="5200" b="1" dirty="0" err="1"/>
              <a:t>PaM</a:t>
            </a:r>
            <a:r>
              <a:rPr lang="cs-CZ" sz="5200" b="1" dirty="0"/>
              <a:t> VEMA.</a:t>
            </a:r>
            <a:endParaRPr lang="cs-CZ" sz="5200" dirty="0"/>
          </a:p>
          <a:p>
            <a:pPr marL="0" indent="0">
              <a:buNone/>
            </a:pPr>
            <a:r>
              <a:rPr lang="cs-CZ" sz="5200" dirty="0"/>
              <a:t> </a:t>
            </a:r>
          </a:p>
          <a:p>
            <a:pPr marL="0" indent="0">
              <a:buNone/>
            </a:pPr>
            <a:r>
              <a:rPr lang="cs-CZ" sz="5200" dirty="0"/>
              <a:t>Výstup </a:t>
            </a:r>
            <a:r>
              <a:rPr lang="cs-CZ" sz="5200" dirty="0" smtClean="0"/>
              <a:t>C1-V4 </a:t>
            </a:r>
            <a:r>
              <a:rPr lang="cs-CZ" sz="5200" dirty="0"/>
              <a:t>– Aplikace přírůstků standardních funkcí v EIS pro </a:t>
            </a:r>
            <a:r>
              <a:rPr lang="cs-CZ" sz="5200" dirty="0" err="1"/>
              <a:t>eIDAS</a:t>
            </a:r>
            <a:r>
              <a:rPr lang="cs-CZ" sz="5200" dirty="0"/>
              <a:t> a pečetění v podmínkách vlastní VVŠ</a:t>
            </a:r>
          </a:p>
          <a:p>
            <a:pPr marL="0" indent="0">
              <a:buNone/>
            </a:pPr>
            <a:r>
              <a:rPr lang="cs-CZ" sz="5200" b="1" dirty="0"/>
              <a:t>V rámci další etapy došlo k náhradě tiskových výstupů </a:t>
            </a:r>
            <a:r>
              <a:rPr lang="cs-CZ" sz="5200" b="1" dirty="0" err="1"/>
              <a:t>Oracle</a:t>
            </a:r>
            <a:r>
              <a:rPr lang="cs-CZ" sz="5200" b="1" dirty="0"/>
              <a:t> </a:t>
            </a:r>
            <a:r>
              <a:rPr lang="cs-CZ" sz="5200" b="1" dirty="0" err="1"/>
              <a:t>Reports</a:t>
            </a:r>
            <a:r>
              <a:rPr lang="cs-CZ" sz="5200" b="1" dirty="0"/>
              <a:t> technologií </a:t>
            </a:r>
            <a:r>
              <a:rPr lang="cs-CZ" sz="5200" b="1" dirty="0" err="1"/>
              <a:t>JasperReports</a:t>
            </a:r>
            <a:r>
              <a:rPr lang="cs-CZ" sz="5200" b="1" dirty="0"/>
              <a:t>. Dále byla zavedena podpora pro rychlejší tisk sestav a možnost nastavení oblíbených sestav uživatele v systému </a:t>
            </a:r>
            <a:r>
              <a:rPr lang="cs-CZ" sz="5200" b="1" dirty="0" err="1"/>
              <a:t>iFIS</a:t>
            </a:r>
            <a:r>
              <a:rPr lang="cs-CZ" sz="5200" b="1" dirty="0"/>
              <a:t>. Ve službě </a:t>
            </a:r>
            <a:r>
              <a:rPr lang="cs-CZ" sz="5200" b="1" dirty="0" err="1"/>
              <a:t>WebMailer</a:t>
            </a:r>
            <a:r>
              <a:rPr lang="cs-CZ" sz="5200" b="1" dirty="0"/>
              <a:t> došlo k zavedení vlastních uživatelských sestav do výchozí nabídky.</a:t>
            </a:r>
            <a:endParaRPr lang="cs-CZ" sz="5200" dirty="0"/>
          </a:p>
          <a:p>
            <a:pPr marL="0" indent="0">
              <a:buNone/>
            </a:pPr>
            <a:endParaRPr lang="cs-CZ" sz="5200" dirty="0"/>
          </a:p>
          <a:p>
            <a:pPr marL="0" indent="0">
              <a:buNone/>
            </a:pPr>
            <a:r>
              <a:rPr lang="cs-CZ" sz="5200" dirty="0"/>
              <a:t>Výstup C1-V5 – Aplikace přírůstků standardní funkcionality EIS v oblasti financí v podmínkách vlastní VVŠ a doškolení uživatelů</a:t>
            </a:r>
          </a:p>
          <a:p>
            <a:pPr marL="0" indent="0">
              <a:buNone/>
            </a:pPr>
            <a:r>
              <a:rPr lang="cs-CZ" sz="5200" b="1" dirty="0"/>
              <a:t>Zaměstnanci VŠTE se účastnili většiny nabízených školení k zaváděným novinkám v systému </a:t>
            </a:r>
            <a:r>
              <a:rPr lang="cs-CZ" sz="5200" b="1" dirty="0" err="1"/>
              <a:t>iFIS</a:t>
            </a:r>
            <a:r>
              <a:rPr lang="cs-CZ" sz="5200" b="1" dirty="0"/>
              <a:t>, nabyté poznatky implementovali ve své praxi na úseku ekonomického oddělení VŠTE</a:t>
            </a:r>
            <a:r>
              <a:rPr lang="cs-CZ" sz="5200" dirty="0"/>
              <a:t>.</a:t>
            </a:r>
          </a:p>
          <a:p>
            <a:pPr marL="0" indent="0">
              <a:buNone/>
            </a:pPr>
            <a:r>
              <a:rPr lang="cs-CZ" sz="5200" dirty="0"/>
              <a:t> </a:t>
            </a:r>
          </a:p>
          <a:p>
            <a:pPr marL="0" indent="0">
              <a:buNone/>
            </a:pPr>
            <a:r>
              <a:rPr lang="cs-CZ" sz="5200" dirty="0"/>
              <a:t>Výstup C2-V4 – Pilotní instalace a implementace standardu verze </a:t>
            </a:r>
            <a:r>
              <a:rPr lang="cs-CZ" sz="5200" dirty="0" err="1"/>
              <a:t>iFIS</a:t>
            </a:r>
            <a:r>
              <a:rPr lang="cs-CZ" sz="5200" dirty="0"/>
              <a:t> 12.19</a:t>
            </a:r>
          </a:p>
          <a:p>
            <a:pPr marL="0" indent="0">
              <a:buNone/>
            </a:pPr>
            <a:r>
              <a:rPr lang="cs-CZ" sz="5200" b="1" dirty="0"/>
              <a:t>Výstupem je nová veze </a:t>
            </a:r>
            <a:r>
              <a:rPr lang="cs-CZ" sz="5200" b="1" dirty="0" err="1"/>
              <a:t>iFIS</a:t>
            </a:r>
            <a:r>
              <a:rPr lang="cs-CZ" sz="5200" b="1" dirty="0"/>
              <a:t> instalovaná a využívaná v podmínkách VŠTE včetně všech nových zavedených funkcionalit, jako např. nástrojová </a:t>
            </a:r>
            <a:r>
              <a:rPr lang="cs-CZ" sz="5200" b="1" dirty="0" smtClean="0"/>
              <a:t>lišta </a:t>
            </a:r>
            <a:r>
              <a:rPr lang="cs-CZ" sz="5200" b="1" dirty="0"/>
              <a:t>okna </a:t>
            </a:r>
            <a:r>
              <a:rPr lang="cs-CZ" sz="5200" b="1" dirty="0" err="1"/>
              <a:t>iFIS</a:t>
            </a:r>
            <a:r>
              <a:rPr lang="cs-CZ" sz="5200" b="1" dirty="0"/>
              <a:t>, nový </a:t>
            </a:r>
            <a:r>
              <a:rPr lang="cs-CZ" sz="5200" b="1" dirty="0" smtClean="0"/>
              <a:t>formulář </a:t>
            </a:r>
            <a:r>
              <a:rPr lang="cs-CZ" sz="5200" b="1" dirty="0"/>
              <a:t>pro výběr závazků, zavedení možnosti přihlášení správce s oprávněními jiného řadového </a:t>
            </a:r>
            <a:r>
              <a:rPr lang="cs-CZ" sz="5200" b="1" dirty="0" smtClean="0"/>
              <a:t>uživatele </a:t>
            </a:r>
            <a:r>
              <a:rPr lang="cs-CZ" sz="5200" b="1" dirty="0"/>
              <a:t>ve </a:t>
            </a:r>
            <a:r>
              <a:rPr lang="cs-CZ" sz="5200" b="1" dirty="0" err="1"/>
              <a:t>WebMailer</a:t>
            </a:r>
            <a:r>
              <a:rPr lang="cs-CZ" sz="5200" b="1" dirty="0"/>
              <a:t>, rozšířené funkce administrace uživatelů a další</a:t>
            </a:r>
            <a:r>
              <a:rPr lang="cs-CZ" sz="5200" b="1" dirty="0" smtClean="0"/>
              <a:t>.</a:t>
            </a:r>
            <a:endParaRPr lang="cs-CZ" sz="5200" dirty="0"/>
          </a:p>
        </p:txBody>
      </p:sp>
    </p:spTree>
    <p:extLst>
      <p:ext uri="{BB962C8B-B14F-4D97-AF65-F5344CB8AC3E}">
        <p14:creationId xmlns:p14="http://schemas.microsoft.com/office/powerpoint/2010/main" val="4188781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1"/>
            <a:ext cx="7776864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Řešení institucionálního plánu v roce </a:t>
            </a:r>
            <a:r>
              <a:rPr lang="cs-CZ" b="1" dirty="0" smtClean="0">
                <a:solidFill>
                  <a:srgbClr val="C00000"/>
                </a:solidFill>
              </a:rPr>
              <a:t>2019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  <a:defRPr/>
            </a:pPr>
            <a:r>
              <a:rPr lang="cs-CZ" sz="2400" b="1" dirty="0"/>
              <a:t>Dílčí části projektu</a:t>
            </a:r>
          </a:p>
          <a:p>
            <a:r>
              <a:rPr lang="cs-CZ" sz="2400" b="1" dirty="0"/>
              <a:t>A ) </a:t>
            </a:r>
            <a:r>
              <a:rPr lang="cs-CZ" sz="2400" b="1" dirty="0" smtClean="0"/>
              <a:t>Vnitřní IT vybavení laboratoře logistiky, Centrum odborné přípravy VŠTE, Kariérní centrum </a:t>
            </a:r>
            <a:r>
              <a:rPr lang="cs-CZ" sz="2400" b="1" dirty="0"/>
              <a:t>a </a:t>
            </a:r>
            <a:r>
              <a:rPr lang="cs-CZ" sz="2400" b="1" dirty="0" smtClean="0"/>
              <a:t>nástavba </a:t>
            </a:r>
            <a:br>
              <a:rPr lang="cs-CZ" sz="2400" b="1" dirty="0" smtClean="0"/>
            </a:br>
            <a:r>
              <a:rPr lang="cs-CZ" sz="2400" b="1" dirty="0" smtClean="0"/>
              <a:t>3. NP budov A </a:t>
            </a:r>
            <a:r>
              <a:rPr lang="cs-CZ" sz="2400" b="1" dirty="0" err="1" smtClean="0"/>
              <a:t>a</a:t>
            </a:r>
            <a:r>
              <a:rPr lang="cs-CZ" sz="2400" b="1" dirty="0" smtClean="0"/>
              <a:t> B školy</a:t>
            </a:r>
            <a:endParaRPr lang="cs-CZ" sz="2400" dirty="0"/>
          </a:p>
          <a:p>
            <a:r>
              <a:rPr lang="cs-CZ" sz="2400" b="1" dirty="0"/>
              <a:t>B) </a:t>
            </a:r>
            <a:r>
              <a:rPr lang="cs-CZ" sz="2400" b="1" dirty="0" smtClean="0"/>
              <a:t>Interní grantová soutěž (IGS</a:t>
            </a:r>
            <a:r>
              <a:rPr lang="cs-CZ" sz="2400" b="1" dirty="0"/>
              <a:t>)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Centralizované rozvojové projekty řešené v roce </a:t>
            </a:r>
            <a:r>
              <a:rPr lang="cs-CZ" b="1" dirty="0" smtClean="0">
                <a:solidFill>
                  <a:srgbClr val="C00000"/>
                </a:solidFill>
              </a:rPr>
              <a:t>2019</a:t>
            </a:r>
            <a:endParaRPr lang="cs-CZ" b="1" dirty="0">
              <a:solidFill>
                <a:srgbClr val="C00000"/>
              </a:solidFill>
            </a:endParaRPr>
          </a:p>
          <a:p>
            <a:pPr lvl="1">
              <a:buFontTx/>
              <a:buChar char="-"/>
              <a:defRPr/>
            </a:pPr>
            <a:r>
              <a:rPr lang="cs-CZ" sz="2400" b="1" dirty="0"/>
              <a:t>Základní </a:t>
            </a:r>
            <a:r>
              <a:rPr lang="cs-CZ" sz="2400" b="1" dirty="0" smtClean="0"/>
              <a:t>přehled</a:t>
            </a: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b="1" dirty="0"/>
          </a:p>
          <a:p>
            <a:pPr marL="342900" lvl="1" indent="-342900">
              <a:buFontTx/>
              <a:buChar char="-"/>
              <a:defRPr/>
            </a:pPr>
            <a:endParaRPr lang="cs-CZ" sz="2400" b="1" dirty="0"/>
          </a:p>
          <a:p>
            <a:pPr marL="685800" lvl="1">
              <a:defRPr/>
            </a:pP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995936" y="1169320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404225007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799296"/>
              </p:ext>
            </p:extLst>
          </p:nvPr>
        </p:nvGraphicFramePr>
        <p:xfrm>
          <a:off x="755576" y="1844824"/>
          <a:ext cx="7488830" cy="4609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7364">
                  <a:extLst>
                    <a:ext uri="{9D8B030D-6E8A-4147-A177-3AD203B41FA5}">
                      <a16:colId xmlns:a16="http://schemas.microsoft.com/office/drawing/2014/main" val="2113399001"/>
                    </a:ext>
                  </a:extLst>
                </a:gridCol>
              </a:tblGrid>
              <a:tr h="52710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</a:rPr>
                        <a:t>Přidělená</a:t>
                      </a:r>
                      <a:r>
                        <a:rPr lang="cs-CZ" sz="1100" b="1" baseline="0" dirty="0" smtClean="0">
                          <a:effectLst/>
                        </a:rPr>
                        <a:t> dotace na řešení projektu</a:t>
                      </a:r>
                      <a:r>
                        <a:rPr lang="cs-CZ" sz="1100" b="1" dirty="0" smtClean="0">
                          <a:effectLst/>
                        </a:rPr>
                        <a:t>– </a:t>
                      </a:r>
                      <a:r>
                        <a:rPr lang="cs-CZ" sz="1100" b="1" dirty="0">
                          <a:effectLst/>
                        </a:rPr>
                        <a:t>ukazatel I </a:t>
                      </a:r>
                      <a:r>
                        <a:rPr lang="cs-CZ" sz="1100" b="1" dirty="0" smtClean="0">
                          <a:effectLst/>
                        </a:rPr>
                        <a:t/>
                      </a:r>
                      <a:br>
                        <a:rPr lang="cs-CZ" sz="1100" b="1" dirty="0" smtClean="0">
                          <a:effectLst/>
                        </a:rPr>
                      </a:br>
                      <a:r>
                        <a:rPr lang="cs-CZ" sz="1100" b="1" dirty="0" smtClean="0">
                          <a:effectLst/>
                        </a:rPr>
                        <a:t>(</a:t>
                      </a:r>
                      <a:r>
                        <a:rPr lang="cs-CZ" sz="1100" b="1" dirty="0">
                          <a:effectLst/>
                        </a:rPr>
                        <a:t>v tis. Kč)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Čerpání dotace (v tis. Kč)</a:t>
                      </a:r>
                      <a:endParaRPr lang="cs-CZ" sz="11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74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1.          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Kapitálové finanční prostředky celkem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1.1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Dlouhodobý </a:t>
                      </a:r>
                      <a:r>
                        <a:rPr lang="cs-CZ" sz="1200" dirty="0" err="1" smtClean="0">
                          <a:effectLst/>
                        </a:rPr>
                        <a:t>nemotný</a:t>
                      </a:r>
                      <a:r>
                        <a:rPr lang="cs-CZ" sz="1200" dirty="0" smtClean="0">
                          <a:effectLst/>
                        </a:rPr>
                        <a:t> </a:t>
                      </a:r>
                      <a:r>
                        <a:rPr lang="cs-CZ" sz="1200" dirty="0">
                          <a:effectLst/>
                        </a:rPr>
                        <a:t>majetek (SW, licence)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150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Times New Roman"/>
                        </a:rPr>
                        <a:t>150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Samostatné věci movité (stroje, zařízení)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1.3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technické zhodnocení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022">
                <a:tc gridSpan="3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725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2.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Běžné finanční prostředky celkem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022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Osobní náklady: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>
                          <a:effectLst/>
                        </a:rPr>
                        <a:t>2.1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Mzdy (včetně pohyblivých složek)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36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>
                          <a:effectLst/>
                        </a:rPr>
                        <a:t>2.2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Odměny dle dohod o pracích konaných mimo pracovní poměr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Times New Roman"/>
                        </a:rPr>
                        <a:t>50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0944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>
                          <a:effectLst/>
                        </a:rPr>
                        <a:t>2.3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Odvody pojistného na veřejné zdravotní pojištění a pojistného na sociální zabezpečení a příspěvku na státní politiku zaměstnanosti a příděly do sociálního fondu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</a:rPr>
                        <a:t>14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</a:rPr>
                        <a:t>0</a:t>
                      </a:r>
                      <a:endParaRPr lang="cs-CZ" sz="1200" b="0" i="0" dirty="0">
                        <a:effectLst/>
                        <a:latin typeface="+mn-lt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022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Ostatní: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>
                          <a:effectLst/>
                        </a:rPr>
                        <a:t>2.4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Materiální náklady (včetně drobného majetku)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>
                          <a:effectLst/>
                        </a:rPr>
                        <a:t>2.5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</a:t>
                      </a:r>
                      <a:endParaRPr lang="cs-CZ" sz="1200" b="1" i="1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</a:rPr>
                        <a:t>25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</a:rPr>
                        <a:t>25</a:t>
                      </a:r>
                      <a:endParaRPr lang="cs-CZ" sz="1200" b="0" i="0" dirty="0">
                        <a:effectLst/>
                        <a:latin typeface="+mn-lt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>
                          <a:effectLst/>
                        </a:rPr>
                        <a:t>2.6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Cestovní náhrady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35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100">
                          <a:effectLst/>
                        </a:rPr>
                        <a:t>2.7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Stipendia</a:t>
                      </a:r>
                      <a:endParaRPr lang="cs-CZ" sz="1200" b="1" i="1" dirty="0">
                        <a:effectLst/>
                        <a:latin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022">
                <a:tc gridSpan="3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839" marR="53839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08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3.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Celkem běžné a kapitálové finanční prostředky 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839" marR="53839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839" marR="53839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184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82310"/>
              </p:ext>
            </p:extLst>
          </p:nvPr>
        </p:nvGraphicFramePr>
        <p:xfrm>
          <a:off x="467544" y="1772818"/>
          <a:ext cx="7632848" cy="4787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199863777"/>
                    </a:ext>
                  </a:extLst>
                </a:gridCol>
                <a:gridCol w="4610792">
                  <a:extLst>
                    <a:ext uri="{9D8B030D-6E8A-4147-A177-3AD203B41FA5}">
                      <a16:colId xmlns:a16="http://schemas.microsoft.com/office/drawing/2014/main" val="3354239472"/>
                    </a:ext>
                  </a:extLst>
                </a:gridCol>
                <a:gridCol w="1653904">
                  <a:extLst>
                    <a:ext uri="{9D8B030D-6E8A-4147-A177-3AD203B41FA5}">
                      <a16:colId xmlns:a16="http://schemas.microsoft.com/office/drawing/2014/main" val="3259251809"/>
                    </a:ext>
                  </a:extLst>
                </a:gridCol>
              </a:tblGrid>
              <a:tr h="325673">
                <a:tc gridSpan="3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Bližší zdůvodnění čerpání v jednotlivých </a:t>
                      </a:r>
                      <a:r>
                        <a:rPr lang="cs-CZ" sz="1400" b="1" dirty="0" smtClean="0">
                          <a:effectLst/>
                        </a:rPr>
                        <a:t>položkách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455942"/>
                  </a:ext>
                </a:extLst>
              </a:tr>
              <a:tr h="879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Číslo </a:t>
                      </a:r>
                      <a:r>
                        <a:rPr lang="cs-CZ" sz="1400" b="1" dirty="0" smtClean="0">
                          <a:effectLst/>
                        </a:rPr>
                        <a:t>položky (viz. předchozí</a:t>
                      </a:r>
                      <a:r>
                        <a:rPr lang="cs-CZ" sz="1400" b="1" baseline="0" dirty="0" smtClean="0">
                          <a:effectLst/>
                        </a:rPr>
                        <a:t> tabulka)</a:t>
                      </a:r>
                      <a:endParaRPr lang="cs-CZ" sz="14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Název výdaje a jeho zdůvodnění</a:t>
                      </a:r>
                      <a:endParaRPr lang="cs-CZ" sz="14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Částka (v tis. Kč)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1339283"/>
                  </a:ext>
                </a:extLst>
              </a:tr>
              <a:tr h="3256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1.1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Dlouhodobý nehmotný majetek (SW, licence) - 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852778"/>
                  </a:ext>
                </a:extLst>
              </a:tr>
              <a:tr h="434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2.2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osobní náklady -  odměny z DPP realizačního týmu projektu v období 1/2019 – 12/2019.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0556169"/>
                  </a:ext>
                </a:extLst>
              </a:tr>
              <a:tr h="3256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– IT služby - iFIS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4320214"/>
                  </a:ext>
                </a:extLst>
              </a:tr>
              <a:tr h="2125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– školení správce iFIS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6921482"/>
                  </a:ext>
                </a:extLst>
              </a:tr>
              <a:tr h="3256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Služby a náklady nevýrobní – školení – účtování majetku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0239114"/>
                  </a:ext>
                </a:extLst>
              </a:tr>
              <a:tr h="3256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– účast 3 zaměstnanců na školení v systému iFIS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0848556"/>
                  </a:ext>
                </a:extLst>
              </a:tr>
              <a:tr h="3256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Služby a náklady nevýrobní – účast 3 zaměstnanců na školení v systému </a:t>
                      </a:r>
                      <a:r>
                        <a:rPr lang="cs-CZ" sz="1200" dirty="0" err="1">
                          <a:effectLst/>
                        </a:rPr>
                        <a:t>iFIS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6588428"/>
                  </a:ext>
                </a:extLst>
              </a:tr>
              <a:tr h="3256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– účast 3 zaměstnanců na školení v systému iFIS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8295677"/>
                  </a:ext>
                </a:extLst>
              </a:tr>
              <a:tr h="657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2.6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Cestovní náhrady – cestovné realizačního týmu a zaměstnanců VŠTE související s realizací projektu. Služební cesty konané s ohledem na školení zaměstnanců, setkání řešitelů CRP. (Praha, Písek, Březnice, Kutná Hora)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3444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373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8"/>
            <a:ext cx="8064896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sz="2400" b="1" dirty="0" smtClean="0"/>
              <a:t>2. Problematika </a:t>
            </a:r>
            <a:r>
              <a:rPr lang="cs-CZ" sz="2400" b="1" dirty="0"/>
              <a:t>internacionalizace v prostředí veřejných vysokých škol se zaměřením na oblast lidských zdrojů II (PILZ II</a:t>
            </a:r>
            <a:r>
              <a:rPr lang="cs-CZ" sz="2400" b="1" dirty="0" smtClean="0"/>
              <a:t>)</a:t>
            </a:r>
          </a:p>
          <a:p>
            <a:pPr marL="0" indent="0">
              <a:buNone/>
              <a:defRPr/>
            </a:pPr>
            <a:endParaRPr lang="cs-CZ" sz="2400" b="1" dirty="0"/>
          </a:p>
          <a:p>
            <a:pPr marL="0" indent="0">
              <a:buNone/>
              <a:defRPr/>
            </a:pPr>
            <a:r>
              <a:rPr lang="cs-CZ" sz="2200" b="1" i="1" dirty="0" smtClean="0"/>
              <a:t>Program</a:t>
            </a:r>
            <a:r>
              <a:rPr lang="cs-CZ" sz="2200" b="1" i="1" dirty="0"/>
              <a:t>: </a:t>
            </a:r>
            <a:r>
              <a:rPr lang="cs-CZ" sz="2200" i="1" dirty="0"/>
              <a:t>Sdílení kapacit a vytváření sítí vysokých škol v České republice</a:t>
            </a:r>
          </a:p>
          <a:p>
            <a:pPr marL="0" indent="0">
              <a:buNone/>
              <a:defRPr/>
            </a:pPr>
            <a:r>
              <a:rPr lang="cs-CZ" sz="2200" b="1" i="1" dirty="0" smtClean="0"/>
              <a:t>Tematické </a:t>
            </a:r>
            <a:r>
              <a:rPr lang="cs-CZ" sz="2200" b="1" i="1" dirty="0"/>
              <a:t>zaměření</a:t>
            </a:r>
            <a:r>
              <a:rPr lang="cs-CZ" sz="2200" i="1" dirty="0" smtClean="0"/>
              <a:t>:</a:t>
            </a:r>
          </a:p>
          <a:p>
            <a:pPr marL="0" indent="0">
              <a:buNone/>
            </a:pPr>
            <a:r>
              <a:rPr lang="cs-CZ" sz="2200" i="1" dirty="0"/>
              <a:t>d) mezinárodní spolupráce veřejných vysokých škol a podpora marketingu a prezentace vysokých škol v České republice a v zahraničí, vč. budování infrastruktury pro najímání a péči o zahraniční studenty/zaměstnance</a:t>
            </a:r>
          </a:p>
          <a:p>
            <a:pPr marL="0" indent="0">
              <a:buNone/>
            </a:pPr>
            <a:r>
              <a:rPr lang="cs-CZ" sz="2200" i="1" dirty="0"/>
              <a:t>h) plnění požadavků stanovených obecně závaznými právními předpisy nebo pokyny orgánů státní správy upravujících vnitřní organizaci a systémy vysokých </a:t>
            </a:r>
            <a:r>
              <a:rPr lang="cs-CZ" sz="2200" i="1" dirty="0" smtClean="0"/>
              <a:t>škol</a:t>
            </a:r>
          </a:p>
          <a:p>
            <a:pPr marL="0" indent="0">
              <a:buNone/>
            </a:pPr>
            <a:endParaRPr lang="cs-CZ" sz="2200" b="1" dirty="0" smtClean="0"/>
          </a:p>
          <a:p>
            <a:pPr>
              <a:buNone/>
            </a:pPr>
            <a:r>
              <a:rPr lang="cs-CZ" sz="2200" dirty="0"/>
              <a:t>	</a:t>
            </a:r>
            <a:r>
              <a:rPr lang="cs-CZ" sz="2200" b="1" dirty="0"/>
              <a:t>Rozpočet projektu:		80 000,- Kč </a:t>
            </a:r>
          </a:p>
          <a:p>
            <a:pPr>
              <a:buNone/>
            </a:pPr>
            <a:r>
              <a:rPr lang="cs-CZ" sz="2200" dirty="0"/>
              <a:t>	Investiční prostředky:		0,- Kč</a:t>
            </a:r>
          </a:p>
          <a:p>
            <a:pPr>
              <a:buNone/>
            </a:pPr>
            <a:r>
              <a:rPr lang="cs-CZ" sz="2200" dirty="0"/>
              <a:t>	Neinvestiční prostředky:	80 000,- Kč</a:t>
            </a:r>
            <a:endParaRPr lang="cs-CZ" sz="2200" b="1" dirty="0"/>
          </a:p>
          <a:p>
            <a:pPr marL="0" indent="0">
              <a:buNone/>
            </a:pPr>
            <a:endParaRPr lang="cs-CZ" sz="2400" b="1" dirty="0" smtClean="0"/>
          </a:p>
          <a:p>
            <a:pPr marL="400050" lvl="1" indent="0">
              <a:buNone/>
              <a:defRPr/>
            </a:pP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995936" y="1196752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1700" b="1" dirty="0">
                <a:solidFill>
                  <a:srgbClr val="C00000"/>
                </a:solidFill>
              </a:rPr>
              <a:t>  </a:t>
            </a:r>
            <a:r>
              <a:rPr lang="cs-CZ" sz="1700" b="1" dirty="0" smtClean="0"/>
              <a:t>Centralizované rozvojové projekty</a:t>
            </a:r>
            <a:endParaRPr lang="cs-CZ" sz="1700" b="1" dirty="0"/>
          </a:p>
        </p:txBody>
      </p:sp>
    </p:spTree>
    <p:extLst>
      <p:ext uri="{BB962C8B-B14F-4D97-AF65-F5344CB8AC3E}">
        <p14:creationId xmlns:p14="http://schemas.microsoft.com/office/powerpoint/2010/main" val="309056218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766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200" b="1" dirty="0" smtClean="0"/>
              <a:t>2. Problematika internacionalizace v prostředí veřejných vysokých škol se zaměřením na oblast lidských zdrojů II (PILZ II)</a:t>
            </a:r>
          </a:p>
          <a:p>
            <a:pPr marL="0" indent="0">
              <a:buNone/>
              <a:defRPr/>
            </a:pPr>
            <a:r>
              <a:rPr lang="cs-CZ" sz="1900" b="1" dirty="0" smtClean="0"/>
              <a:t>Koordinátor </a:t>
            </a:r>
            <a:r>
              <a:rPr lang="cs-CZ" sz="1900" b="1" dirty="0"/>
              <a:t>projektu: </a:t>
            </a:r>
            <a:r>
              <a:rPr lang="cs-CZ" sz="1900" dirty="0"/>
              <a:t>Masarykova univerzita</a:t>
            </a:r>
            <a:endParaRPr lang="cs-CZ" sz="1900" b="1" dirty="0"/>
          </a:p>
          <a:p>
            <a:pPr marL="0" indent="0" algn="just">
              <a:buNone/>
            </a:pPr>
            <a:r>
              <a:rPr lang="cs-CZ" sz="1900" b="1" dirty="0"/>
              <a:t>Partneři projektu: </a:t>
            </a:r>
            <a:r>
              <a:rPr lang="cs-CZ" sz="1900" dirty="0" smtClean="0"/>
              <a:t>Univerzita </a:t>
            </a:r>
            <a:r>
              <a:rPr lang="cs-CZ" sz="1900" dirty="0"/>
              <a:t>Pardubice, Vysoká škola chemicko-technologická v Praze, Veterinární a farmaceutická univerzita Brno,  Akademie výtvarných umění v Praze, Česká zemědělská univerzita v Praze, České vysoké učení technické v Praze, Jihočeská univerzita v Českých Budějovicích, Mendelova univerzita v Brně, Slezská univerzita v Opavě, Technická univerzita v Liberci, Univerzita Hradec Králové, Vysoká škola technická a ekonomická v Českých Budějovicích, Vysoká škola polytechnická Jihlava, Vysoká škola ekonomická v Praze, Univerzita </a:t>
            </a:r>
            <a:r>
              <a:rPr lang="cs-CZ" sz="1900" dirty="0" err="1"/>
              <a:t>J.E.Purkyně</a:t>
            </a:r>
            <a:r>
              <a:rPr lang="cs-CZ" sz="1900" dirty="0"/>
              <a:t> v Ústí nad Labem, Univerzita Karlova, Západočeská univerzita v Plzni, Česká zemědělská univerzita v Praze, Univerzita Palackého v Olomouci, Vysoké učení technické v Brně, Univerzita Tomáše Bati ve Zlíně, Vysoká škola báňská – Technická univerzita Ostrava, Vysoká škola </a:t>
            </a:r>
            <a:r>
              <a:rPr lang="cs-CZ" sz="1900" dirty="0" smtClean="0"/>
              <a:t>uměleckoprůmyslová, Janáčkova akademie múzických umění v Brně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943221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90073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4500" b="1" dirty="0" smtClean="0"/>
              <a:t>V projektu bylo nastaveno celkem 5 cílů</a:t>
            </a:r>
            <a:r>
              <a:rPr lang="cs-CZ" sz="3000" b="1" dirty="0" smtClean="0"/>
              <a:t>:</a:t>
            </a:r>
            <a:endParaRPr lang="cs-CZ" sz="3000" b="1" dirty="0"/>
          </a:p>
          <a:p>
            <a:pPr marL="0" indent="0">
              <a:buNone/>
            </a:pPr>
            <a:endParaRPr lang="cs-CZ" sz="2800" b="1" dirty="0"/>
          </a:p>
          <a:p>
            <a:pPr marL="0" lvl="0" indent="0" algn="just">
              <a:buNone/>
            </a:pPr>
            <a:r>
              <a:rPr lang="cs-CZ" sz="4000" b="1" dirty="0" smtClean="0"/>
              <a:t>1 Spolupráce </a:t>
            </a:r>
            <a:r>
              <a:rPr lang="cs-CZ" sz="4000" b="1" dirty="0"/>
              <a:t>na centralizovaném řešení legalizace pobytu rodinných příslušníků přijímaných/vysílaných zaměstnanců</a:t>
            </a:r>
            <a:endParaRPr lang="cs-CZ" sz="4000" dirty="0"/>
          </a:p>
          <a:p>
            <a:pPr marL="0" indent="0" algn="just">
              <a:buNone/>
            </a:pPr>
            <a:r>
              <a:rPr lang="cs-CZ" sz="4000" dirty="0"/>
              <a:t>Cíl byl naplněn v plném rozsahu – VŠTE se podílela na přípravě vstupních dat pro vznik příslušných metodik k legalizaci pobytu rodinných příslušníků přijímaných zaměstnanců a metodiku pro rodinné příslušníky v rámci vybraných třetích zemích</a:t>
            </a:r>
            <a:r>
              <a:rPr lang="cs-CZ" sz="4000" dirty="0" smtClean="0"/>
              <a:t>.</a:t>
            </a:r>
            <a:endParaRPr lang="cs-CZ" sz="4000" dirty="0"/>
          </a:p>
          <a:p>
            <a:pPr marL="0" lvl="0" indent="0" algn="just">
              <a:buNone/>
            </a:pPr>
            <a:r>
              <a:rPr lang="cs-CZ" sz="4000" b="1" dirty="0" smtClean="0"/>
              <a:t>2 Spolupráce </a:t>
            </a:r>
            <a:r>
              <a:rPr lang="cs-CZ" sz="4000" b="1" dirty="0"/>
              <a:t>na centralizovaném řešení legislativních pravidel pro vysílání zaměstnanců VŠ k práci do zahraničí (třetí země)</a:t>
            </a:r>
            <a:endParaRPr lang="cs-CZ" sz="4000" dirty="0"/>
          </a:p>
          <a:p>
            <a:pPr marL="0" indent="0" algn="just">
              <a:buNone/>
            </a:pPr>
            <a:r>
              <a:rPr lang="cs-CZ" sz="4000" dirty="0"/>
              <a:t>Cíl byl naplněn v plném rozsahu – VŠTE se podílela na přípravě vstupních dat pro vznik metodiky pro vysílání zaměstnanců k práci do třetích zemí</a:t>
            </a:r>
            <a:r>
              <a:rPr lang="cs-CZ" sz="4000" dirty="0" smtClean="0"/>
              <a:t>.</a:t>
            </a:r>
            <a:r>
              <a:rPr lang="cs-CZ" sz="4000" b="1" dirty="0"/>
              <a:t> </a:t>
            </a:r>
            <a:endParaRPr lang="cs-CZ" sz="4000" dirty="0"/>
          </a:p>
          <a:p>
            <a:pPr marL="0" lvl="0" indent="0" algn="just">
              <a:buNone/>
            </a:pPr>
            <a:r>
              <a:rPr lang="cs-CZ" sz="4000" b="1" dirty="0" smtClean="0"/>
              <a:t>3 Spolupráce </a:t>
            </a:r>
            <a:r>
              <a:rPr lang="cs-CZ" sz="4000" b="1" dirty="0"/>
              <a:t>na centralizovaném řešení koordinace sociálního zabezpečení spojené se souběhem zaměstnání v rámci EU/EHP a Švýcarska</a:t>
            </a:r>
            <a:endParaRPr lang="cs-CZ" sz="4000" dirty="0"/>
          </a:p>
          <a:p>
            <a:pPr marL="0" indent="0" algn="just">
              <a:buNone/>
            </a:pPr>
            <a:r>
              <a:rPr lang="cs-CZ" sz="4000" dirty="0"/>
              <a:t>Cíl byl naplněn v plném rozsahu – VŠTE se podílela na přípravě vstupních dat pro vznik příručky k </a:t>
            </a:r>
            <a:r>
              <a:rPr lang="cs-CZ" sz="4000" dirty="0" smtClean="0"/>
              <a:t>odvodům </a:t>
            </a:r>
            <a:r>
              <a:rPr lang="cs-CZ" sz="4000" dirty="0"/>
              <a:t>z výdělku nepřesahující min. vyměřovací základ v zemích EU, EHP a Švýcarsku.</a:t>
            </a:r>
          </a:p>
          <a:p>
            <a:pPr marL="0" lvl="0" indent="0" algn="just">
              <a:buNone/>
            </a:pPr>
            <a:r>
              <a:rPr lang="cs-CZ" sz="4000" dirty="0" smtClean="0"/>
              <a:t>4 </a:t>
            </a:r>
            <a:r>
              <a:rPr lang="cs-CZ" sz="4000" b="1" dirty="0" smtClean="0"/>
              <a:t>Udržitelnost </a:t>
            </a:r>
            <a:r>
              <a:rPr lang="cs-CZ" sz="4000" b="1" dirty="0"/>
              <a:t>výstupů projektu z roku 2018</a:t>
            </a:r>
            <a:endParaRPr lang="cs-CZ" sz="4000" dirty="0"/>
          </a:p>
          <a:p>
            <a:pPr marL="0" indent="0" algn="just">
              <a:buNone/>
            </a:pPr>
            <a:r>
              <a:rPr lang="cs-CZ" sz="4000" dirty="0"/>
              <a:t>Cíl byl naplněn, vytvořené výstupy, doporučení a sdílené zkušenosti jsou využívány v praxi VŠTE</a:t>
            </a:r>
            <a:r>
              <a:rPr lang="cs-CZ" sz="4000" dirty="0" smtClean="0"/>
              <a:t>.</a:t>
            </a:r>
            <a:r>
              <a:rPr lang="cs-CZ" sz="4000" b="1" dirty="0"/>
              <a:t> </a:t>
            </a:r>
            <a:endParaRPr lang="cs-CZ" sz="4000" dirty="0"/>
          </a:p>
          <a:p>
            <a:pPr marL="0" lvl="0" indent="0" algn="just">
              <a:buNone/>
            </a:pPr>
            <a:r>
              <a:rPr lang="cs-CZ" sz="4000" b="1" dirty="0" smtClean="0"/>
              <a:t>5 Sdílení </a:t>
            </a:r>
            <a:r>
              <a:rPr lang="cs-CZ" sz="4000" b="1" dirty="0"/>
              <a:t>dobré praxe mezi zapojenými VŠ, </a:t>
            </a:r>
            <a:r>
              <a:rPr lang="cs-CZ" sz="4000" b="1" dirty="0" err="1"/>
              <a:t>best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endParaRPr lang="cs-CZ" sz="4000" dirty="0"/>
          </a:p>
          <a:p>
            <a:pPr marL="0" indent="0" algn="just">
              <a:buNone/>
            </a:pPr>
            <a:r>
              <a:rPr lang="cs-CZ" sz="4000" dirty="0"/>
              <a:t>Cíl byl naplněn v plném rozsahu, zástupci VŠTE se aktivně účastnily setkání řešitelů projektu v Brně a Olomouci.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28269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50131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800" b="1" dirty="0"/>
              <a:t>Z výše uvedených cílů vyplynuly následující kontrolovatelné výstupy</a:t>
            </a:r>
            <a:r>
              <a:rPr lang="cs-CZ" sz="2900" b="1" dirty="0" smtClean="0"/>
              <a:t>:</a:t>
            </a:r>
          </a:p>
          <a:p>
            <a:pPr marL="0" indent="0">
              <a:buNone/>
            </a:pPr>
            <a:endParaRPr lang="cs-CZ" sz="2900" b="1" dirty="0" smtClean="0"/>
          </a:p>
          <a:p>
            <a:pPr marL="0" lvl="0" indent="0">
              <a:buNone/>
            </a:pPr>
            <a:r>
              <a:rPr lang="cs-CZ" sz="3400" b="1" dirty="0" smtClean="0"/>
              <a:t>1 Podíl </a:t>
            </a:r>
            <a:r>
              <a:rPr lang="cs-CZ" sz="3400" b="1" dirty="0"/>
              <a:t>na elektronické metodice k legalizaci pobytu rodinných příslušníků přijímaných zaměstnanců do ČR ze zemí EU/EHP a Švýcarska i třetích zemí </a:t>
            </a:r>
            <a:endParaRPr lang="cs-CZ" sz="3400" dirty="0"/>
          </a:p>
          <a:p>
            <a:pPr marL="0" indent="0">
              <a:buNone/>
            </a:pPr>
            <a:r>
              <a:rPr lang="cs-CZ" sz="3400" dirty="0"/>
              <a:t>Na základě provedeného mapování byla získána vstupní data za VŠTE, které byly sdíleny na </a:t>
            </a:r>
            <a:r>
              <a:rPr lang="cs-CZ" sz="3400" dirty="0" err="1"/>
              <a:t>sharepointu</a:t>
            </a:r>
            <a:r>
              <a:rPr lang="cs-CZ" sz="3400" dirty="0"/>
              <a:t> projektu a sloužila k tvorbě metodiky k legalizaci pobytu rodinných příslušníků. </a:t>
            </a:r>
          </a:p>
          <a:p>
            <a:pPr marL="0" lvl="0" indent="0">
              <a:buNone/>
            </a:pPr>
            <a:r>
              <a:rPr lang="cs-CZ" sz="3400" b="1" dirty="0" smtClean="0"/>
              <a:t>2 Podíl </a:t>
            </a:r>
            <a:r>
              <a:rPr lang="cs-CZ" sz="3400" b="1" dirty="0"/>
              <a:t>na elektronických metodikách k legalizaci pobytu rodinných příslušníků v zemi, kam je zaměstnanec vyslán  - země EU/EHP a Švýcarsko, vybrané třetí země </a:t>
            </a:r>
            <a:endParaRPr lang="cs-CZ" sz="3400" dirty="0"/>
          </a:p>
          <a:p>
            <a:pPr marL="0" indent="0">
              <a:buNone/>
            </a:pPr>
            <a:r>
              <a:rPr lang="cs-CZ" sz="3400" dirty="0"/>
              <a:t>Na základě provedeného mapování byla získána vstupní data za VŠTE, které byly sdíleny na </a:t>
            </a:r>
            <a:r>
              <a:rPr lang="cs-CZ" sz="3400" dirty="0" err="1"/>
              <a:t>sharepointu</a:t>
            </a:r>
            <a:r>
              <a:rPr lang="cs-CZ" sz="3400" dirty="0"/>
              <a:t> projektu a sloužila k tvorbě metodiky pro rodinné příslušníky vysílaných zaměstnanců. </a:t>
            </a:r>
          </a:p>
          <a:p>
            <a:pPr marL="0" lvl="0" indent="0">
              <a:buNone/>
            </a:pPr>
            <a:r>
              <a:rPr lang="cs-CZ" sz="3400" b="1" dirty="0" smtClean="0"/>
              <a:t>3 Podíl </a:t>
            </a:r>
            <a:r>
              <a:rPr lang="cs-CZ" sz="3400" b="1" dirty="0"/>
              <a:t>na elektronických metodikách pro vysílání zaměstnanců VŠ do vybraných třetích zemí </a:t>
            </a:r>
            <a:endParaRPr lang="cs-CZ" sz="3400" dirty="0"/>
          </a:p>
          <a:p>
            <a:pPr marL="0" lvl="0" indent="0">
              <a:buNone/>
            </a:pPr>
            <a:r>
              <a:rPr lang="cs-CZ" sz="3400" dirty="0" smtClean="0"/>
              <a:t>VŠTE </a:t>
            </a:r>
            <a:r>
              <a:rPr lang="cs-CZ" sz="3400" dirty="0"/>
              <a:t>se zapojila formou sběru dat do tvorby metodiky pro vysílání zaměstnanců do vybraných třetích zemí. </a:t>
            </a:r>
            <a:r>
              <a:rPr lang="cs-CZ" sz="3400" b="1" dirty="0"/>
              <a:t> </a:t>
            </a:r>
            <a:endParaRPr lang="cs-CZ" sz="3400" dirty="0"/>
          </a:p>
          <a:p>
            <a:pPr marL="0" lvl="0" indent="0">
              <a:buNone/>
            </a:pPr>
            <a:r>
              <a:rPr lang="cs-CZ" sz="3400" b="1" dirty="0" smtClean="0"/>
              <a:t>4 Zahájení </a:t>
            </a:r>
            <a:r>
              <a:rPr lang="cs-CZ" sz="3400" b="1" dirty="0"/>
              <a:t>poskytování poradenství a služeb pro vyjíždějící zaměstnance</a:t>
            </a:r>
            <a:endParaRPr lang="cs-CZ" sz="3400" dirty="0"/>
          </a:p>
          <a:p>
            <a:pPr marL="0" indent="0">
              <a:buNone/>
            </a:pPr>
            <a:r>
              <a:rPr lang="cs-CZ" sz="3400" dirty="0"/>
              <a:t>VŠTE zmapovala poskytované poradenství a služby vyjíždějícím zaměstnancům a v průběhu realizace také toto poradenství poskytovala</a:t>
            </a:r>
            <a:r>
              <a:rPr lang="cs-CZ" sz="3400" dirty="0" smtClean="0"/>
              <a:t>.</a:t>
            </a:r>
            <a:r>
              <a:rPr lang="cs-CZ" sz="3400" b="1" dirty="0"/>
              <a:t> </a:t>
            </a:r>
            <a:endParaRPr lang="cs-CZ" sz="3400" dirty="0"/>
          </a:p>
          <a:p>
            <a:pPr marL="0" lvl="0" indent="0">
              <a:buNone/>
            </a:pPr>
            <a:r>
              <a:rPr lang="cs-CZ" sz="3400" b="1" dirty="0" smtClean="0"/>
              <a:t>5 Podíl </a:t>
            </a:r>
            <a:r>
              <a:rPr lang="cs-CZ" sz="3400" b="1" dirty="0"/>
              <a:t>na elektronické příručce k odvodům z výdělků nepřesahujících minimální vyměřovací základ (podlimitní výdělky) v zemích EU/EHP a Švýcarsku </a:t>
            </a:r>
            <a:endParaRPr lang="cs-CZ" sz="3400" dirty="0"/>
          </a:p>
          <a:p>
            <a:pPr marL="0" indent="0">
              <a:buNone/>
            </a:pPr>
            <a:r>
              <a:rPr lang="cs-CZ" sz="3400" dirty="0"/>
              <a:t>Výstupem jsou vstupní data za VŠTE, které byly sdíleny na </a:t>
            </a:r>
            <a:r>
              <a:rPr lang="cs-CZ" sz="3400" dirty="0" err="1"/>
              <a:t>sharepointu</a:t>
            </a:r>
            <a:r>
              <a:rPr lang="cs-CZ" sz="3400" dirty="0"/>
              <a:t> projektu a sloužila k tvorbě metodiky podlimitního výdělku ve vybraných zemích.</a:t>
            </a:r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510910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711734"/>
              </p:ext>
            </p:extLst>
          </p:nvPr>
        </p:nvGraphicFramePr>
        <p:xfrm>
          <a:off x="801924" y="1700808"/>
          <a:ext cx="7272808" cy="4930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380">
                  <a:extLst>
                    <a:ext uri="{9D8B030D-6E8A-4147-A177-3AD203B41FA5}">
                      <a16:colId xmlns:a16="http://schemas.microsoft.com/office/drawing/2014/main" val="3304019258"/>
                    </a:ext>
                  </a:extLst>
                </a:gridCol>
                <a:gridCol w="3639315">
                  <a:extLst>
                    <a:ext uri="{9D8B030D-6E8A-4147-A177-3AD203B41FA5}">
                      <a16:colId xmlns:a16="http://schemas.microsoft.com/office/drawing/2014/main" val="3094267741"/>
                    </a:ext>
                  </a:extLst>
                </a:gridCol>
                <a:gridCol w="1245242">
                  <a:extLst>
                    <a:ext uri="{9D8B030D-6E8A-4147-A177-3AD203B41FA5}">
                      <a16:colId xmlns:a16="http://schemas.microsoft.com/office/drawing/2014/main" val="1666917359"/>
                    </a:ext>
                  </a:extLst>
                </a:gridCol>
                <a:gridCol w="1637871">
                  <a:extLst>
                    <a:ext uri="{9D8B030D-6E8A-4147-A177-3AD203B41FA5}">
                      <a16:colId xmlns:a16="http://schemas.microsoft.com/office/drawing/2014/main" val="2520520363"/>
                    </a:ext>
                  </a:extLst>
                </a:gridCol>
              </a:tblGrid>
              <a:tr h="68077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Přidělená dotace na řešení projektu - ukazatel 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(v tis. Kč)</a:t>
                      </a:r>
                      <a:endParaRPr lang="cs-CZ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Čerpání dotace      (v tis. Kč)</a:t>
                      </a:r>
                      <a:endParaRPr lang="cs-CZ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760974299"/>
                  </a:ext>
                </a:extLst>
              </a:tr>
              <a:tr h="16331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          1.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Kapitálové finanční prostředky celkem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578602265"/>
                  </a:ext>
                </a:extLst>
              </a:tr>
              <a:tr h="1856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1.1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Dlouhodobý nehmotný majetek (SW, licence)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642927667"/>
                  </a:ext>
                </a:extLst>
              </a:tr>
              <a:tr h="1856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Samostatné věci movité (stroje, zařízení)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219475433"/>
                  </a:ext>
                </a:extLst>
              </a:tr>
              <a:tr h="1856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technické zhodnocení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881153747"/>
                  </a:ext>
                </a:extLst>
              </a:tr>
              <a:tr h="120490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40651"/>
                  </a:ext>
                </a:extLst>
              </a:tr>
              <a:tr h="20033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2.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Běžné finanční prostředky celkem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747193975"/>
                  </a:ext>
                </a:extLst>
              </a:tr>
              <a:tr h="12049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Osobní náklady: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688603"/>
                  </a:ext>
                </a:extLst>
              </a:tr>
              <a:tr h="1856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Mzdy (včetně pohyblivých složek)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196253092"/>
                  </a:ext>
                </a:extLst>
              </a:tr>
              <a:tr h="92837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(odměny z dohod o pracovní činnosti, dohod o provedení práce, popř. i některé odměny hrazené na základě nepojmenovaných smluv uzavřených podle zákona § 1746 odst. 2 č. 89/2012 Sb., občanský zákoník)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365686471"/>
                  </a:ext>
                </a:extLst>
              </a:tr>
              <a:tr h="55702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Odvody pojistného na veřejné zdravotní pojištění a pojistného na sociální zabezpečení a příspěvku na státní politiku zaměstnanosti a příděly do sociálního fondu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478158107"/>
                  </a:ext>
                </a:extLst>
              </a:tr>
              <a:tr h="12049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Ostatní: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376967"/>
                  </a:ext>
                </a:extLst>
              </a:tr>
              <a:tr h="1856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Materiální náklady (včetně drobného majetku)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932883664"/>
                  </a:ext>
                </a:extLst>
              </a:tr>
              <a:tr h="1856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449625337"/>
                  </a:ext>
                </a:extLst>
              </a:tr>
              <a:tr h="1856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Cestovní náhrady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274035802"/>
                  </a:ext>
                </a:extLst>
              </a:tr>
              <a:tr h="1856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Stipendia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640261899"/>
                  </a:ext>
                </a:extLst>
              </a:tr>
              <a:tr h="120490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45487"/>
                  </a:ext>
                </a:extLst>
              </a:tr>
              <a:tr h="209797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400" b="1" dirty="0">
                          <a:effectLst/>
                        </a:rPr>
                        <a:t>3.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Celkem běžné a kapitálové finanční prostředky 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059359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917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415122"/>
              </p:ext>
            </p:extLst>
          </p:nvPr>
        </p:nvGraphicFramePr>
        <p:xfrm>
          <a:off x="899592" y="2165647"/>
          <a:ext cx="7355204" cy="2604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778439697"/>
                    </a:ext>
                  </a:extLst>
                </a:gridCol>
                <a:gridCol w="4979252">
                  <a:extLst>
                    <a:ext uri="{9D8B030D-6E8A-4147-A177-3AD203B41FA5}">
                      <a16:colId xmlns:a16="http://schemas.microsoft.com/office/drawing/2014/main" val="4090830112"/>
                    </a:ext>
                  </a:extLst>
                </a:gridCol>
                <a:gridCol w="1367840">
                  <a:extLst>
                    <a:ext uri="{9D8B030D-6E8A-4147-A177-3AD203B41FA5}">
                      <a16:colId xmlns:a16="http://schemas.microsoft.com/office/drawing/2014/main" val="2348082634"/>
                    </a:ext>
                  </a:extLst>
                </a:gridCol>
              </a:tblGrid>
              <a:tr h="400489">
                <a:tc gridSpan="3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Bližší zdůvodnění čerpání v jednotlivých položkách 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455685"/>
                  </a:ext>
                </a:extLst>
              </a:tr>
              <a:tr h="1081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Číslo položky (viz </a:t>
                      </a:r>
                      <a:r>
                        <a:rPr lang="cs-CZ" sz="1300" b="1" dirty="0" smtClean="0">
                          <a:effectLst/>
                        </a:rPr>
                        <a:t>předchozí </a:t>
                      </a:r>
                      <a:r>
                        <a:rPr lang="cs-CZ" sz="1300" b="1" dirty="0">
                          <a:effectLst/>
                        </a:rPr>
                        <a:t>tab.)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Název výdaje a jeho zdůvodnění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Částka (v tis. Kč)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499645"/>
                  </a:ext>
                </a:extLst>
              </a:tr>
              <a:tr h="534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2.2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-  odměny z DPP realizačního týmu projektu v období 1/2019 – 12/2019.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0227332"/>
                  </a:ext>
                </a:extLst>
              </a:tr>
              <a:tr h="534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2.6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Cestovní náhrady – cestovné realizačního týmu a zaměstnanců VŠTE související s realizací projektu. Pracovní setkání řešitelů projektu PILZ (Brno, Olomouc).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3434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012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  <a:defRPr/>
            </a:pPr>
            <a:r>
              <a:rPr lang="cs-CZ" sz="2600" b="1" dirty="0" smtClean="0"/>
              <a:t>3. KPP</a:t>
            </a:r>
            <a:r>
              <a:rPr lang="cs-CZ" sz="2600" b="1" dirty="0"/>
              <a:t>!!! </a:t>
            </a:r>
            <a:r>
              <a:rPr lang="cs-CZ" sz="2600" b="1" dirty="0" smtClean="0"/>
              <a:t>VŠ Kompetence</a:t>
            </a:r>
            <a:r>
              <a:rPr lang="cs-CZ" sz="2600" b="1" dirty="0"/>
              <a:t>, projekty, procesy vysokých škol</a:t>
            </a:r>
            <a:r>
              <a:rPr lang="cs-CZ" sz="2600" b="1" dirty="0" smtClean="0"/>
              <a:t>!!!</a:t>
            </a:r>
          </a:p>
          <a:p>
            <a:pPr marL="0" indent="0">
              <a:buNone/>
              <a:defRPr/>
            </a:pPr>
            <a:endParaRPr lang="cs-CZ" sz="2800" b="1" dirty="0"/>
          </a:p>
          <a:p>
            <a:pPr marL="0" indent="0">
              <a:buNone/>
              <a:defRPr/>
            </a:pPr>
            <a:r>
              <a:rPr lang="cs-CZ" sz="2400" b="1" i="1" dirty="0"/>
              <a:t>Program: </a:t>
            </a:r>
            <a:r>
              <a:rPr lang="cs-CZ" sz="2400" i="1" dirty="0"/>
              <a:t>Sdílení kapacit a vytváření sítí vysokých škol v České republice</a:t>
            </a:r>
          </a:p>
          <a:p>
            <a:pPr marL="0" indent="0">
              <a:buNone/>
              <a:defRPr/>
            </a:pPr>
            <a:r>
              <a:rPr lang="cs-CZ" sz="2400" b="1" i="1" dirty="0"/>
              <a:t>Tematické zaměření: </a:t>
            </a:r>
          </a:p>
          <a:p>
            <a:pPr marL="0" indent="0">
              <a:buNone/>
              <a:defRPr/>
            </a:pPr>
            <a:r>
              <a:rPr lang="cs-CZ" sz="2400" i="1" dirty="0"/>
              <a:t>Plnění požadavků stanovených obecně závaznými právními předpisy nebo pokyny orgánů státní správy upravujících vnitřní organizaci a systémy VŠ a požadavků stanovených.</a:t>
            </a:r>
          </a:p>
          <a:p>
            <a:pPr marL="0" indent="0">
              <a:buNone/>
              <a:defRPr/>
            </a:pPr>
            <a:r>
              <a:rPr lang="cs-CZ" sz="2400" i="1" dirty="0"/>
              <a:t>	</a:t>
            </a:r>
          </a:p>
          <a:p>
            <a:pPr>
              <a:buNone/>
            </a:pPr>
            <a:r>
              <a:rPr lang="cs-CZ" sz="2400" b="1" dirty="0"/>
              <a:t>	Rozpočet projektu:		150 000,- Kč</a:t>
            </a:r>
          </a:p>
          <a:p>
            <a:pPr>
              <a:buNone/>
            </a:pPr>
            <a:r>
              <a:rPr lang="cs-CZ" sz="2400" dirty="0"/>
              <a:t>	Investiční prostředky:	 </a:t>
            </a:r>
            <a:r>
              <a:rPr lang="cs-CZ" sz="2400" dirty="0" smtClean="0"/>
              <a:t>           0</a:t>
            </a:r>
            <a:r>
              <a:rPr lang="cs-CZ" sz="2400" dirty="0"/>
              <a:t>,- Kč</a:t>
            </a:r>
          </a:p>
          <a:p>
            <a:pPr>
              <a:buNone/>
            </a:pPr>
            <a:r>
              <a:rPr lang="cs-CZ" sz="2400" dirty="0"/>
              <a:t>	Neinvestiční prostředky:	150 000,- Kč</a:t>
            </a:r>
          </a:p>
          <a:p>
            <a:pPr marL="0" indent="0">
              <a:buNone/>
            </a:pPr>
            <a:endParaRPr lang="cs-CZ" sz="2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</p:spTree>
    <p:extLst>
      <p:ext uri="{BB962C8B-B14F-4D97-AF65-F5344CB8AC3E}">
        <p14:creationId xmlns:p14="http://schemas.microsoft.com/office/powerpoint/2010/main" val="3111174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5"/>
            <a:ext cx="8229600" cy="4948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3</a:t>
            </a:r>
            <a:r>
              <a:rPr lang="cs-CZ" sz="2000" b="1" dirty="0" smtClean="0"/>
              <a:t> KPP</a:t>
            </a:r>
            <a:r>
              <a:rPr lang="cs-CZ" sz="2000" b="1" dirty="0"/>
              <a:t>!!! </a:t>
            </a:r>
            <a:r>
              <a:rPr lang="cs-CZ" sz="2000" b="1" dirty="0" smtClean="0"/>
              <a:t>VŠ Kompetence</a:t>
            </a:r>
            <a:r>
              <a:rPr lang="cs-CZ" sz="2000" b="1" dirty="0"/>
              <a:t>, projekty, procesy vysokých škol</a:t>
            </a:r>
            <a:r>
              <a:rPr lang="cs-CZ" sz="2000" b="1" dirty="0" smtClean="0"/>
              <a:t>!!!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1900" b="1" dirty="0" smtClean="0"/>
              <a:t>Koordinátor </a:t>
            </a:r>
            <a:r>
              <a:rPr lang="cs-CZ" sz="1900" b="1" dirty="0"/>
              <a:t>projektu:</a:t>
            </a:r>
            <a:r>
              <a:rPr lang="cs-CZ" sz="19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1900" dirty="0"/>
              <a:t>O</a:t>
            </a:r>
            <a:r>
              <a:rPr lang="cs-CZ" sz="1900" dirty="0" smtClean="0"/>
              <a:t>stravská </a:t>
            </a:r>
            <a:r>
              <a:rPr lang="cs-CZ" sz="1900" dirty="0"/>
              <a:t>univerzita</a:t>
            </a:r>
            <a:endParaRPr lang="cs-CZ" sz="1900" b="1" dirty="0"/>
          </a:p>
          <a:p>
            <a:pPr marL="0" indent="0" algn="just">
              <a:buNone/>
            </a:pPr>
            <a:r>
              <a:rPr lang="cs-CZ" sz="1900" b="1" dirty="0"/>
              <a:t>Partneři projektu:</a:t>
            </a:r>
            <a:r>
              <a:rPr lang="cs-CZ" sz="1900" dirty="0"/>
              <a:t> </a:t>
            </a:r>
            <a:r>
              <a:rPr lang="cs-CZ" sz="1900" dirty="0" smtClean="0"/>
              <a:t>Univerzita </a:t>
            </a:r>
            <a:r>
              <a:rPr lang="cs-CZ" sz="1900" dirty="0"/>
              <a:t>Pardubice, Vysoká škola chemicko-technologická v Praze, </a:t>
            </a:r>
            <a:r>
              <a:rPr lang="cs-CZ" sz="1900" dirty="0" smtClean="0"/>
              <a:t>Veterinární a farmaceutická univerzita Brno,  </a:t>
            </a:r>
            <a:r>
              <a:rPr lang="cs-CZ" sz="1900" dirty="0"/>
              <a:t>Akademie výtvarných umění v Praze, Česká zemědělská univerzita v Praze, České vysoké učení technické v Praze, </a:t>
            </a:r>
            <a:r>
              <a:rPr lang="cs-CZ" sz="1900" dirty="0" smtClean="0"/>
              <a:t>Jihočeská </a:t>
            </a:r>
            <a:r>
              <a:rPr lang="cs-CZ" sz="1900" dirty="0"/>
              <a:t>univerzita v Českých Budějovicích, </a:t>
            </a:r>
            <a:r>
              <a:rPr lang="cs-CZ" sz="1900" dirty="0" smtClean="0"/>
              <a:t>Mendelova </a:t>
            </a:r>
            <a:r>
              <a:rPr lang="cs-CZ" sz="1900" dirty="0"/>
              <a:t>univerzita v Brně, </a:t>
            </a:r>
            <a:r>
              <a:rPr lang="cs-CZ" sz="1900" dirty="0" smtClean="0"/>
              <a:t>Slezská </a:t>
            </a:r>
            <a:r>
              <a:rPr lang="cs-CZ" sz="1900" dirty="0"/>
              <a:t>univerzita v Opavě, Technická univerzita v Liberci, Univerzita Hradec Králové, Vysoká škola technická a ekonomická v Českých Budějovicích, Vysoká škola polytechnická Jihlava, Vysoká škola ekonomická v Praze, Univerzita </a:t>
            </a:r>
            <a:r>
              <a:rPr lang="cs-CZ" sz="1900" dirty="0" err="1"/>
              <a:t>J.E.Purkyně</a:t>
            </a:r>
            <a:r>
              <a:rPr lang="cs-CZ" sz="1900" dirty="0"/>
              <a:t> v Ústí nad Labem, Univerzita </a:t>
            </a:r>
            <a:r>
              <a:rPr lang="cs-CZ" sz="1900" dirty="0" smtClean="0"/>
              <a:t>Karlova, Západočeská univerzita v Plzni, </a:t>
            </a:r>
            <a:r>
              <a:rPr lang="cs-CZ" sz="1900" dirty="0"/>
              <a:t>Česká zemědělská univerzita v Praze, Univerzita Palackého v Olomouci, Vysoké učení technické v Brně, Univerzita Tomáše Bati ve Zlíně, Vysoká škola báňská – Technická univerzita </a:t>
            </a:r>
            <a:r>
              <a:rPr lang="cs-CZ" sz="1900" dirty="0" smtClean="0"/>
              <a:t>Ostrava, Vysoká škola uměleckoprůmyslová</a:t>
            </a:r>
            <a:endParaRPr lang="cs-CZ" sz="1900" dirty="0"/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080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03E32C-2390-4434-BE37-EF7E32F85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3ADCA59-E9D1-4779-9C47-B4DEA1B68571}"/>
              </a:ext>
            </a:extLst>
          </p:cNvPr>
          <p:cNvSpPr/>
          <p:nvPr/>
        </p:nvSpPr>
        <p:spPr>
          <a:xfrm>
            <a:off x="354360" y="2348880"/>
            <a:ext cx="843528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b="1" dirty="0">
                <a:solidFill>
                  <a:srgbClr val="C00000"/>
                </a:solidFill>
              </a:rPr>
              <a:t>Institucionální plán </a:t>
            </a:r>
            <a:r>
              <a:rPr lang="cs-CZ" b="1" dirty="0">
                <a:solidFill>
                  <a:srgbClr val="C00000"/>
                </a:solidFill>
                <a:latin typeface="+mn-lt"/>
              </a:rPr>
              <a:t>VŠTE </a:t>
            </a:r>
            <a:r>
              <a:rPr lang="cs-CZ" b="1" dirty="0" smtClean="0">
                <a:solidFill>
                  <a:srgbClr val="C00000"/>
                </a:solidFill>
              </a:rPr>
              <a:t>2019</a:t>
            </a:r>
            <a:endParaRPr lang="cs-CZ" b="1" dirty="0">
              <a:solidFill>
                <a:srgbClr val="C00000"/>
              </a:solidFill>
              <a:latin typeface="+mn-lt"/>
            </a:endParaRPr>
          </a:p>
          <a:p>
            <a:r>
              <a:rPr lang="cs-CZ" sz="2800" b="1" dirty="0" smtClean="0"/>
              <a:t>A) Vnitřní </a:t>
            </a:r>
            <a:r>
              <a:rPr lang="cs-CZ" sz="2800" b="1" dirty="0"/>
              <a:t>IT vybavení laboratoře logistiky, </a:t>
            </a:r>
            <a:r>
              <a:rPr lang="cs-CZ" sz="2800" b="1" dirty="0" smtClean="0"/>
              <a:t>Centrum odborné </a:t>
            </a:r>
            <a:r>
              <a:rPr lang="cs-CZ" sz="2800" b="1" dirty="0"/>
              <a:t>přípravy VŠTE, Kariérní centrum a nástavba </a:t>
            </a:r>
            <a:endParaRPr lang="cs-CZ" sz="2800" b="1" dirty="0" smtClean="0"/>
          </a:p>
          <a:p>
            <a:r>
              <a:rPr lang="cs-CZ" sz="2800" b="1" dirty="0" smtClean="0"/>
              <a:t>3</a:t>
            </a:r>
            <a:r>
              <a:rPr lang="cs-CZ" sz="2800" b="1" dirty="0"/>
              <a:t>. NP budov A </a:t>
            </a:r>
            <a:r>
              <a:rPr lang="cs-CZ" sz="2800" b="1" dirty="0" err="1"/>
              <a:t>a</a:t>
            </a:r>
            <a:r>
              <a:rPr lang="cs-CZ" sz="2800" b="1" dirty="0"/>
              <a:t> B školy</a:t>
            </a:r>
            <a:endParaRPr lang="cs-CZ" sz="2800" dirty="0"/>
          </a:p>
          <a:p>
            <a:endParaRPr lang="cs-CZ" sz="2800" dirty="0"/>
          </a:p>
          <a:p>
            <a:r>
              <a:rPr lang="cs-CZ" sz="2800" b="1" dirty="0"/>
              <a:t>B) Interní grantová </a:t>
            </a:r>
            <a:r>
              <a:rPr lang="cs-CZ" sz="2800" b="1" dirty="0" smtClean="0"/>
              <a:t>soutěž</a:t>
            </a:r>
            <a:endParaRPr lang="cs-CZ" sz="2800" b="1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95004FE5-4B89-4E0B-89F9-70465B78B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5936" y="1169320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marL="355600" lvl="1" indent="-355600" algn="l" rtl="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/>
              <a:t>Dílčí části IP </a:t>
            </a:r>
            <a:r>
              <a:rPr lang="cs-CZ" sz="2400" b="1" dirty="0" smtClean="0"/>
              <a:t>2019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60134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08912" cy="479955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3500" b="1" dirty="0"/>
              <a:t>Realizace </a:t>
            </a:r>
            <a:r>
              <a:rPr lang="cs-CZ" sz="3500" b="1" dirty="0" smtClean="0"/>
              <a:t>projektu měla nastaveno </a:t>
            </a:r>
            <a:r>
              <a:rPr lang="cs-CZ" sz="3500" b="1" dirty="0"/>
              <a:t>celkem </a:t>
            </a:r>
            <a:r>
              <a:rPr lang="cs-CZ" sz="3500" b="1" dirty="0" smtClean="0"/>
              <a:t>7 </a:t>
            </a:r>
            <a:r>
              <a:rPr lang="cs-CZ" sz="3500" b="1" dirty="0"/>
              <a:t>cílů</a:t>
            </a:r>
            <a:r>
              <a:rPr lang="cs-CZ" sz="3500" b="1" dirty="0" smtClean="0"/>
              <a:t>:</a:t>
            </a:r>
            <a:endParaRPr lang="cs-CZ" sz="3500" b="1" dirty="0"/>
          </a:p>
          <a:p>
            <a:pPr marL="0" lvl="0" indent="0" algn="just">
              <a:buNone/>
            </a:pPr>
            <a:r>
              <a:rPr lang="cs-CZ" sz="2900" b="1" dirty="0" smtClean="0"/>
              <a:t>1</a:t>
            </a:r>
            <a:r>
              <a:rPr lang="cs-CZ" sz="2900" dirty="0" smtClean="0"/>
              <a:t> Rozšiřovat </a:t>
            </a:r>
            <a:r>
              <a:rPr lang="cs-CZ" sz="2900" dirty="0"/>
              <a:t>nadále stávající síť projektových pracovišť VŠ se zastoupením většiny veřejných VŠ. Umožnit zapojeným VŠ sdílení svých zkušeností a dobré praxe v projektové oblasti s ohledem na plnění požadavků obecně závazných předpisů a pokynů poskytovatelů dotací a auditních orgánů. </a:t>
            </a:r>
          </a:p>
          <a:p>
            <a:pPr marL="0" indent="0" algn="just">
              <a:buNone/>
            </a:pPr>
            <a:r>
              <a:rPr lang="cs-CZ" sz="2900" b="1" i="1" dirty="0"/>
              <a:t>Cíl byl naplněn. </a:t>
            </a:r>
          </a:p>
          <a:p>
            <a:pPr marL="0" indent="0" algn="just">
              <a:buNone/>
            </a:pPr>
            <a:r>
              <a:rPr lang="cs-CZ" sz="2900" b="1" dirty="0" smtClean="0"/>
              <a:t>2 </a:t>
            </a:r>
            <a:r>
              <a:rPr lang="cs-CZ" sz="2900" dirty="0" smtClean="0"/>
              <a:t>V </a:t>
            </a:r>
            <a:r>
              <a:rPr lang="cs-CZ" sz="2900" dirty="0"/>
              <a:t>souladu s životním cyklem projektů OP VVV se zaměřit na fáze realizace, ukončování projektů a období jejich udržitelnosti.</a:t>
            </a:r>
          </a:p>
          <a:p>
            <a:pPr marL="0" indent="0" algn="just">
              <a:buNone/>
            </a:pPr>
            <a:r>
              <a:rPr lang="cs-CZ" sz="2900" b="1" i="1" dirty="0"/>
              <a:t>Cíl byl naplněn. </a:t>
            </a:r>
            <a:endParaRPr lang="cs-CZ" sz="2900" b="1" i="1" dirty="0" smtClean="0"/>
          </a:p>
          <a:p>
            <a:pPr marL="0" indent="0" algn="just">
              <a:buNone/>
            </a:pPr>
            <a:r>
              <a:rPr lang="cs-CZ" sz="2900" b="1" dirty="0" smtClean="0"/>
              <a:t>3 </a:t>
            </a:r>
            <a:r>
              <a:rPr lang="cs-CZ" sz="2900" dirty="0" smtClean="0"/>
              <a:t>Zefektivnit </a:t>
            </a:r>
            <a:r>
              <a:rPr lang="cs-CZ" sz="2900" dirty="0"/>
              <a:t>stávající projektová setkání v časové i obsahové rovině – před setkáním provést důslednější analýzu témat a sběr námětů a podkladů, vytvořit roli moderátora a docílit tak v kratším čase setkání přesně cílenou diskuzi a sdílení informací.</a:t>
            </a:r>
          </a:p>
          <a:p>
            <a:pPr marL="0" indent="0" algn="just">
              <a:buNone/>
            </a:pPr>
            <a:r>
              <a:rPr lang="cs-CZ" sz="2900" b="1" i="1" dirty="0"/>
              <a:t>Cíl byl </a:t>
            </a:r>
            <a:r>
              <a:rPr lang="cs-CZ" sz="2900" b="1" i="1" dirty="0" smtClean="0"/>
              <a:t>naplněn.</a:t>
            </a:r>
            <a:endParaRPr lang="cs-CZ" sz="2900" b="1" i="1" dirty="0"/>
          </a:p>
          <a:p>
            <a:pPr marL="0" indent="0" algn="just">
              <a:buNone/>
            </a:pPr>
            <a:r>
              <a:rPr lang="cs-CZ" sz="2900" b="1" dirty="0" smtClean="0"/>
              <a:t>4</a:t>
            </a:r>
            <a:r>
              <a:rPr lang="cs-CZ" sz="2900" b="1" dirty="0"/>
              <a:t> </a:t>
            </a:r>
            <a:r>
              <a:rPr lang="cs-CZ" sz="2900" dirty="0" smtClean="0"/>
              <a:t>Rozvíjet </a:t>
            </a:r>
            <a:r>
              <a:rPr lang="cs-CZ" sz="2900" dirty="0"/>
              <a:t>kompetence pracovníků projektových center a pracovišť dotčených projektovou činností v oblasti řízení projektů (témata HR </a:t>
            </a:r>
            <a:r>
              <a:rPr lang="cs-CZ" sz="2900" dirty="0" err="1"/>
              <a:t>Award</a:t>
            </a:r>
            <a:r>
              <a:rPr lang="cs-CZ" sz="2900" dirty="0"/>
              <a:t>, Investiční projekty, Auditní proces, Mezinárodní projekty).</a:t>
            </a:r>
          </a:p>
          <a:p>
            <a:pPr marL="0" indent="0" algn="just">
              <a:buNone/>
            </a:pPr>
            <a:r>
              <a:rPr lang="cs-CZ" sz="2900" b="1" i="1" dirty="0"/>
              <a:t>Cíl byl naplněn. </a:t>
            </a:r>
          </a:p>
        </p:txBody>
      </p:sp>
    </p:spTree>
    <p:extLst>
      <p:ext uri="{BB962C8B-B14F-4D97-AF65-F5344CB8AC3E}">
        <p14:creationId xmlns:p14="http://schemas.microsoft.com/office/powerpoint/2010/main" val="29319405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3204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3100" b="1" dirty="0"/>
              <a:t>Realizace </a:t>
            </a:r>
            <a:r>
              <a:rPr lang="cs-CZ" sz="3100" b="1" dirty="0" smtClean="0"/>
              <a:t>projektu měla nastaveno </a:t>
            </a:r>
            <a:r>
              <a:rPr lang="cs-CZ" sz="3100" b="1" dirty="0"/>
              <a:t>celkem </a:t>
            </a:r>
            <a:r>
              <a:rPr lang="cs-CZ" sz="3100" b="1" dirty="0" smtClean="0"/>
              <a:t>7 </a:t>
            </a:r>
            <a:r>
              <a:rPr lang="cs-CZ" sz="3100" b="1" dirty="0"/>
              <a:t>cílů</a:t>
            </a:r>
            <a:r>
              <a:rPr lang="cs-CZ" sz="3100" b="1" dirty="0" smtClean="0"/>
              <a:t>:</a:t>
            </a:r>
            <a:endParaRPr lang="cs-CZ" sz="3100" b="1" dirty="0"/>
          </a:p>
          <a:p>
            <a:pPr marL="0" indent="0">
              <a:buNone/>
            </a:pPr>
            <a:endParaRPr lang="cs-CZ" sz="3300" dirty="0"/>
          </a:p>
          <a:p>
            <a:pPr marL="0" indent="0" algn="just">
              <a:buNone/>
            </a:pPr>
            <a:r>
              <a:rPr lang="cs-CZ" sz="2300" b="1" dirty="0" smtClean="0"/>
              <a:t>5</a:t>
            </a:r>
            <a:r>
              <a:rPr lang="cs-CZ" sz="2300" dirty="0" smtClean="0"/>
              <a:t> Sdílet </a:t>
            </a:r>
            <a:r>
              <a:rPr lang="cs-CZ" sz="2300" dirty="0"/>
              <a:t>a šířit poznatky z jednotlivých projektových akcí dovnitř univerzity a směrem k fakultám a vědeckým centrům. Posílit tak interní informovanost a zefektivnění procesů řízení projektů na vlastní instituci.</a:t>
            </a:r>
          </a:p>
          <a:p>
            <a:pPr marL="0" indent="0" algn="just">
              <a:buNone/>
            </a:pPr>
            <a:r>
              <a:rPr lang="cs-CZ" sz="2300" b="1" i="1" dirty="0"/>
              <a:t>Cíl byl naplněn v plném </a:t>
            </a:r>
            <a:r>
              <a:rPr lang="cs-CZ" sz="2300" b="1" i="1" dirty="0" smtClean="0"/>
              <a:t>rozsahu.</a:t>
            </a:r>
          </a:p>
          <a:p>
            <a:pPr marL="0" indent="0" algn="just">
              <a:buNone/>
            </a:pPr>
            <a:r>
              <a:rPr lang="cs-CZ" sz="2300" b="1" dirty="0" smtClean="0"/>
              <a:t>6</a:t>
            </a:r>
            <a:r>
              <a:rPr lang="cs-CZ" sz="2300" dirty="0" smtClean="0"/>
              <a:t> Umožnit </a:t>
            </a:r>
            <a:r>
              <a:rPr lang="cs-CZ" sz="2300" dirty="0"/>
              <a:t>přístup všem pracovníkům projektových center zapojených do projektu k jednotnému komunikačnímu prostředí zaměřenému na projektovou oblast. Zjednodušení přístupu k informacím všem pracovníkům, i když se osobně nezúčastní jednotlivých akcí projektu.</a:t>
            </a:r>
          </a:p>
          <a:p>
            <a:pPr marL="0" indent="0" algn="just">
              <a:buNone/>
            </a:pPr>
            <a:r>
              <a:rPr lang="cs-CZ" sz="2300" b="1" i="1" dirty="0"/>
              <a:t>Cíl byl </a:t>
            </a:r>
            <a:r>
              <a:rPr lang="cs-CZ" sz="2300" b="1" i="1" dirty="0" smtClean="0"/>
              <a:t>splněn</a:t>
            </a:r>
            <a:r>
              <a:rPr lang="cs-CZ" sz="2300" b="1" i="1" dirty="0"/>
              <a:t>.</a:t>
            </a:r>
            <a:endParaRPr lang="cs-CZ" sz="2300" b="1" i="1" dirty="0" smtClean="0"/>
          </a:p>
          <a:p>
            <a:pPr marL="0" indent="0" algn="just">
              <a:buNone/>
            </a:pPr>
            <a:r>
              <a:rPr lang="cs-CZ" sz="2300" b="1" dirty="0" smtClean="0"/>
              <a:t>7</a:t>
            </a:r>
            <a:r>
              <a:rPr lang="cs-CZ" sz="2300" dirty="0" smtClean="0"/>
              <a:t> Zanalyzovat </a:t>
            </a:r>
            <a:r>
              <a:rPr lang="cs-CZ" sz="2300" dirty="0"/>
              <a:t>stávající stav podmínek pro realizaci a udržitelnost projektů OP VVV a předkládat podněty na jednání ČKR.</a:t>
            </a:r>
          </a:p>
          <a:p>
            <a:pPr marL="0" indent="0" algn="just">
              <a:buNone/>
            </a:pPr>
            <a:r>
              <a:rPr lang="cs-CZ" sz="2300" b="1" i="1" dirty="0"/>
              <a:t>Cíl byl </a:t>
            </a:r>
            <a:r>
              <a:rPr lang="cs-CZ" sz="2300" b="1" i="1" dirty="0" smtClean="0"/>
              <a:t>naplněn.</a:t>
            </a:r>
            <a:endParaRPr lang="cs-CZ" sz="2300" b="1" i="1" dirty="0"/>
          </a:p>
        </p:txBody>
      </p:sp>
    </p:spTree>
    <p:extLst>
      <p:ext uri="{BB962C8B-B14F-4D97-AF65-F5344CB8AC3E}">
        <p14:creationId xmlns:p14="http://schemas.microsoft.com/office/powerpoint/2010/main" val="2137786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504056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4300" b="1" dirty="0"/>
              <a:t>Z výše uvedených cílů vyplynulo celkem 6</a:t>
            </a:r>
            <a:r>
              <a:rPr lang="cs-CZ" sz="4300" b="1" dirty="0" smtClean="0"/>
              <a:t> </a:t>
            </a:r>
            <a:r>
              <a:rPr lang="cs-CZ" sz="4300" b="1" dirty="0"/>
              <a:t>kontrolovatelných výstupů</a:t>
            </a:r>
            <a:r>
              <a:rPr lang="cs-CZ" sz="4300" b="1" dirty="0" smtClean="0"/>
              <a:t>:</a:t>
            </a:r>
          </a:p>
          <a:p>
            <a:pPr marL="0" lvl="0" indent="0">
              <a:buNone/>
            </a:pPr>
            <a:r>
              <a:rPr lang="cs-CZ" sz="4300" b="1" dirty="0" smtClean="0"/>
              <a:t>1</a:t>
            </a:r>
            <a:r>
              <a:rPr lang="cs-CZ" sz="4300" dirty="0" smtClean="0"/>
              <a:t> Projektové </a:t>
            </a:r>
            <a:r>
              <a:rPr lang="cs-CZ" sz="4300" dirty="0"/>
              <a:t>setkání – 4x, aktivní účast</a:t>
            </a:r>
          </a:p>
          <a:p>
            <a:pPr marL="0" indent="0" algn="just">
              <a:buNone/>
            </a:pPr>
            <a:r>
              <a:rPr lang="cs-CZ" sz="4300" b="1" i="1" dirty="0"/>
              <a:t>Výstupem jsou účasti na všech konaných projektových </a:t>
            </a:r>
            <a:r>
              <a:rPr lang="cs-CZ" sz="4300" b="1" i="1" dirty="0" smtClean="0"/>
              <a:t>setkáních.</a:t>
            </a:r>
            <a:endParaRPr lang="cs-CZ" sz="4300" b="1" i="1" dirty="0"/>
          </a:p>
          <a:p>
            <a:pPr marL="0" indent="0" algn="just">
              <a:buNone/>
            </a:pPr>
            <a:r>
              <a:rPr lang="cs-CZ" sz="4300" b="1" i="1" dirty="0" smtClean="0"/>
              <a:t>Projektových </a:t>
            </a:r>
            <a:r>
              <a:rPr lang="cs-CZ" sz="4300" b="1" i="1" dirty="0"/>
              <a:t>setkání se účastnily vždy minimálně 2 osoby z oddělení projektových prací VŠTE</a:t>
            </a:r>
            <a:r>
              <a:rPr lang="cs-CZ" sz="4300" b="1" i="1" dirty="0" smtClean="0"/>
              <a:t>.</a:t>
            </a:r>
            <a:r>
              <a:rPr lang="cs-CZ" sz="4300" b="1" i="1" dirty="0"/>
              <a:t> </a:t>
            </a:r>
          </a:p>
          <a:p>
            <a:pPr marL="0" lvl="0" indent="0" algn="just">
              <a:buNone/>
            </a:pPr>
            <a:r>
              <a:rPr lang="cs-CZ" sz="4300" b="1" dirty="0" smtClean="0"/>
              <a:t>2</a:t>
            </a:r>
            <a:r>
              <a:rPr lang="cs-CZ" sz="4300" dirty="0" smtClean="0"/>
              <a:t> Komunikační </a:t>
            </a:r>
            <a:r>
              <a:rPr lang="cs-CZ" sz="4300" dirty="0"/>
              <a:t>on-line platforma – 1x, aktivní účast, příspěvky</a:t>
            </a:r>
          </a:p>
          <a:p>
            <a:pPr marL="0" indent="0" algn="just">
              <a:buNone/>
            </a:pPr>
            <a:r>
              <a:rPr lang="cs-CZ" sz="4300" b="1" i="1" dirty="0"/>
              <a:t>Výstupem je přístup do komunikační platformy zapojených VŠ. S ohledem na skutečnost, že VŠTE byla zapojena do projektu prvním rokem, podstatná část časového fondu byla věnována studiu a analýze sdílených dokumentů, většina již řešených témat našla uplatnění v nastavení vnitřních procesů administrace projektů</a:t>
            </a:r>
            <a:r>
              <a:rPr lang="cs-CZ" sz="4300" b="1" i="1" dirty="0" smtClean="0"/>
              <a:t>.</a:t>
            </a:r>
            <a:r>
              <a:rPr lang="cs-CZ" sz="4300" b="1" i="1" dirty="0"/>
              <a:t> </a:t>
            </a:r>
          </a:p>
          <a:p>
            <a:pPr marL="0" lvl="0" indent="0" algn="just">
              <a:buNone/>
            </a:pPr>
            <a:r>
              <a:rPr lang="cs-CZ" sz="4300" b="1" dirty="0" smtClean="0"/>
              <a:t>3</a:t>
            </a:r>
            <a:r>
              <a:rPr lang="cs-CZ" sz="4300" dirty="0" smtClean="0"/>
              <a:t> Interní </a:t>
            </a:r>
            <a:r>
              <a:rPr lang="cs-CZ" sz="4300" dirty="0"/>
              <a:t>VŠ setkání – realizace 1x pro Oddělení projektových prací VŠTE</a:t>
            </a:r>
          </a:p>
          <a:p>
            <a:pPr marL="0" indent="0" algn="just">
              <a:buNone/>
            </a:pPr>
            <a:r>
              <a:rPr lang="cs-CZ" sz="4300" b="1" i="1" dirty="0"/>
              <a:t>Výstupem je realizované interní setkání zaměstnanců VŠTE (položka v rozpočtu 2.5). V rámci tohoto setkání došlo k přenosu získaných zkušeností na další zaměstnance školy</a:t>
            </a:r>
            <a:r>
              <a:rPr lang="cs-CZ" sz="4300" b="1" i="1" dirty="0" smtClean="0"/>
              <a:t>.</a:t>
            </a:r>
            <a:endParaRPr lang="cs-CZ" sz="4300" b="1" i="1" dirty="0"/>
          </a:p>
          <a:p>
            <a:pPr marL="0" lvl="0" indent="0" algn="just">
              <a:buNone/>
            </a:pPr>
            <a:r>
              <a:rPr lang="cs-CZ" sz="4300" b="1" dirty="0" smtClean="0"/>
              <a:t>4</a:t>
            </a:r>
            <a:r>
              <a:rPr lang="cs-CZ" sz="4300" dirty="0" smtClean="0"/>
              <a:t> Workshop </a:t>
            </a:r>
            <a:r>
              <a:rPr lang="cs-CZ" sz="4300" dirty="0"/>
              <a:t>– rozvoj kompetencí, aktivní účast na 3 z 8</a:t>
            </a:r>
          </a:p>
          <a:p>
            <a:pPr marL="0" indent="0" algn="just">
              <a:buNone/>
            </a:pPr>
            <a:r>
              <a:rPr lang="cs-CZ" sz="4300" b="1" i="1" dirty="0"/>
              <a:t>Výstupem jsou účasti na workshopech a zvýšené kompetence pracovníků z projektového oddělení. </a:t>
            </a:r>
          </a:p>
          <a:p>
            <a:pPr marL="0" indent="0" algn="just">
              <a:buNone/>
            </a:pPr>
            <a:r>
              <a:rPr lang="cs-CZ" sz="4300" b="1" i="1" dirty="0"/>
              <a:t>Aktivně se pracovníci VŠTE účastnili dvou </a:t>
            </a:r>
            <a:r>
              <a:rPr lang="cs-CZ" sz="4300" b="1" i="1" dirty="0" smtClean="0"/>
              <a:t>workshopů. Prezentace </a:t>
            </a:r>
            <a:r>
              <a:rPr lang="cs-CZ" sz="4300" b="1" i="1" dirty="0"/>
              <a:t>a další podklady z ostatních workshopů byly nastudovány poté, co je realizátoři zveřejnili na komunikační platformě VŠ</a:t>
            </a:r>
            <a:r>
              <a:rPr lang="cs-CZ" sz="4300" b="1" i="1" dirty="0" smtClean="0"/>
              <a:t>.</a:t>
            </a:r>
            <a:endParaRPr lang="cs-CZ" sz="4300" b="1" i="1" dirty="0"/>
          </a:p>
          <a:p>
            <a:pPr marL="0" lvl="0" indent="0" algn="just">
              <a:buNone/>
            </a:pPr>
            <a:r>
              <a:rPr lang="cs-CZ" sz="4300" b="1" dirty="0" smtClean="0"/>
              <a:t>5</a:t>
            </a:r>
            <a:r>
              <a:rPr lang="cs-CZ" sz="4300" dirty="0" smtClean="0"/>
              <a:t> Podpoření </a:t>
            </a:r>
            <a:r>
              <a:rPr lang="cs-CZ" sz="4300" dirty="0"/>
              <a:t>pracovníci z projektových kanceláří VŠ a pracovišť zasahujících do projektových procesů v oblasti plnění požadavků stanovených obecně závaznými právními předpisy, pokyny orgánů státní správy a pravidly poskytovatelů dotací – 3 osoby</a:t>
            </a:r>
          </a:p>
          <a:p>
            <a:pPr marL="0" indent="0" algn="just">
              <a:buNone/>
            </a:pPr>
            <a:r>
              <a:rPr lang="cs-CZ" sz="4300" b="1" i="1" dirty="0"/>
              <a:t>Výstupem je podpořené pracoviště projektové činnosti a jeho čtyři </a:t>
            </a:r>
            <a:r>
              <a:rPr lang="cs-CZ" sz="4300" b="1" i="1" dirty="0" smtClean="0"/>
              <a:t>zaměstnanci. Ostatním </a:t>
            </a:r>
            <a:r>
              <a:rPr lang="cs-CZ" sz="4300" b="1" i="1" dirty="0"/>
              <a:t>pracovištím, která nějakým způsobem do projektových procesů zasahují, byly informace a získané zkušenosti předány formou osobních jednání a především na konaném interním setkání VŠTE</a:t>
            </a:r>
            <a:r>
              <a:rPr lang="cs-CZ" sz="4300" b="1" i="1" dirty="0" smtClean="0"/>
              <a:t>.</a:t>
            </a:r>
            <a:endParaRPr lang="cs-CZ" sz="4300" b="1" i="1" dirty="0"/>
          </a:p>
          <a:p>
            <a:pPr marL="0" indent="0" algn="just">
              <a:buNone/>
            </a:pPr>
            <a:r>
              <a:rPr lang="cs-CZ" sz="4300" b="1" dirty="0" smtClean="0"/>
              <a:t>6</a:t>
            </a:r>
            <a:r>
              <a:rPr lang="cs-CZ" sz="4300" dirty="0" smtClean="0"/>
              <a:t> Počet </a:t>
            </a:r>
            <a:r>
              <a:rPr lang="cs-CZ" sz="4300" dirty="0"/>
              <a:t>podpořených veřejných VŠ v oblasti zefektivnění řízení projektového a dotačního </a:t>
            </a:r>
            <a:r>
              <a:rPr lang="cs-CZ" sz="4300" dirty="0" smtClean="0"/>
              <a:t>managementu </a:t>
            </a:r>
            <a:r>
              <a:rPr lang="cs-CZ" sz="4300" dirty="0"/>
              <a:t>– 1 VŠ, 1 oddělení zajišťující projektový servis</a:t>
            </a:r>
          </a:p>
          <a:p>
            <a:pPr marL="0" indent="0" algn="just">
              <a:buNone/>
            </a:pPr>
            <a:r>
              <a:rPr lang="cs-CZ" sz="4300" b="1" i="1" dirty="0"/>
              <a:t>Výstupem je podpořená veřejná VŠ – VŠTE a její oddělení, které se zabývá projektovou činností.</a:t>
            </a:r>
          </a:p>
          <a:p>
            <a:pPr marL="0" indent="0">
              <a:buNone/>
            </a:pP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1840176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886627"/>
              </p:ext>
            </p:extLst>
          </p:nvPr>
        </p:nvGraphicFramePr>
        <p:xfrm>
          <a:off x="1043608" y="1656663"/>
          <a:ext cx="7056784" cy="50557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249">
                  <a:extLst>
                    <a:ext uri="{9D8B030D-6E8A-4147-A177-3AD203B41FA5}">
                      <a16:colId xmlns:a16="http://schemas.microsoft.com/office/drawing/2014/main" val="3134009912"/>
                    </a:ext>
                  </a:extLst>
                </a:gridCol>
                <a:gridCol w="3292198">
                  <a:extLst>
                    <a:ext uri="{9D8B030D-6E8A-4147-A177-3AD203B41FA5}">
                      <a16:colId xmlns:a16="http://schemas.microsoft.com/office/drawing/2014/main" val="1192831669"/>
                    </a:ext>
                  </a:extLst>
                </a:gridCol>
                <a:gridCol w="1747395">
                  <a:extLst>
                    <a:ext uri="{9D8B030D-6E8A-4147-A177-3AD203B41FA5}">
                      <a16:colId xmlns:a16="http://schemas.microsoft.com/office/drawing/2014/main" val="2711391439"/>
                    </a:ext>
                  </a:extLst>
                </a:gridCol>
                <a:gridCol w="1276942">
                  <a:extLst>
                    <a:ext uri="{9D8B030D-6E8A-4147-A177-3AD203B41FA5}">
                      <a16:colId xmlns:a16="http://schemas.microsoft.com/office/drawing/2014/main" val="3503605213"/>
                    </a:ext>
                  </a:extLst>
                </a:gridCol>
              </a:tblGrid>
              <a:tr h="7772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Přidělená dotace na řešení projektu </a:t>
                      </a:r>
                      <a:r>
                        <a:rPr lang="cs-CZ" sz="1200" b="1" dirty="0" smtClean="0">
                          <a:effectLst/>
                        </a:rPr>
                        <a:t>- </a:t>
                      </a:r>
                      <a:r>
                        <a:rPr lang="cs-CZ" sz="1200" b="1" dirty="0">
                          <a:effectLst/>
                        </a:rPr>
                        <a:t>ukazatel 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(v tis. Kč)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Čerpání dotace      (v tis. Kč)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744529057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          1.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Kapitálové finanční prostředky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799171800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1.1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Dlouhodobý nehmotný majetek (SW, licence)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984343303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Samostatné věci movité (stroje, zařízení)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414421667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technické zhodnocení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628854966"/>
                  </a:ext>
                </a:extLst>
              </a:tr>
              <a:tr h="126574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712833"/>
                  </a:ext>
                </a:extLst>
              </a:tr>
              <a:tr h="1440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2.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Běžné finanční prostředky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144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144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4002086419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Osobní náklady: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092724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Mzdy (včetně pohyblivých složek)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73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507845636"/>
                  </a:ext>
                </a:extLst>
              </a:tr>
              <a:tr h="975252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(odměny z dohod o pracovní činnosti, dohod o provedení práce, popř. i některé odměny hrazené na základě nepojmenovaných smluv uzavřených podle zákona § 1746 odst. 2 č. 89/2012 Sb., občanský zákoník)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437302761"/>
                  </a:ext>
                </a:extLst>
              </a:tr>
              <a:tr h="78020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Odvody pojistného na veřejné zdravotní pojištění a pojistného na sociální zabezpečení a příspěvku na státní politiku zaměstnanosti a příděly do sociálního fondu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22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663297489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Ostatní: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095322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Materiální náklady (včetně drobného majetku)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872831264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676944698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Cestovní náhrady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39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920469827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Stipendia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328910859"/>
                  </a:ext>
                </a:extLst>
              </a:tr>
              <a:tr h="126574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979077"/>
                  </a:ext>
                </a:extLst>
              </a:tr>
              <a:tr h="15088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3.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Celkem běžné a kapitálové finanční prostředky 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144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144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718971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4011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657906"/>
              </p:ext>
            </p:extLst>
          </p:nvPr>
        </p:nvGraphicFramePr>
        <p:xfrm>
          <a:off x="539552" y="1988840"/>
          <a:ext cx="7776864" cy="4367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720488677"/>
                    </a:ext>
                  </a:extLst>
                </a:gridCol>
                <a:gridCol w="5105942">
                  <a:extLst>
                    <a:ext uri="{9D8B030D-6E8A-4147-A177-3AD203B41FA5}">
                      <a16:colId xmlns:a16="http://schemas.microsoft.com/office/drawing/2014/main" val="1254592621"/>
                    </a:ext>
                  </a:extLst>
                </a:gridCol>
                <a:gridCol w="1446786">
                  <a:extLst>
                    <a:ext uri="{9D8B030D-6E8A-4147-A177-3AD203B41FA5}">
                      <a16:colId xmlns:a16="http://schemas.microsoft.com/office/drawing/2014/main" val="2070680724"/>
                    </a:ext>
                  </a:extLst>
                </a:gridCol>
              </a:tblGrid>
              <a:tr h="389900">
                <a:tc gridSpan="3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Bližší zdůvodnění čerpání v jednotlivých položkách 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325003"/>
                  </a:ext>
                </a:extLst>
              </a:tr>
              <a:tr h="10646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Číslo položky (viz </a:t>
                      </a:r>
                      <a:r>
                        <a:rPr lang="cs-CZ" sz="1300" b="1" dirty="0" smtClean="0">
                          <a:effectLst/>
                        </a:rPr>
                        <a:t>předchozí </a:t>
                      </a:r>
                      <a:r>
                        <a:rPr lang="cs-CZ" sz="1300" b="1" dirty="0">
                          <a:effectLst/>
                        </a:rPr>
                        <a:t>tab.)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Název výdaje a jeho zdůvodnění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Částka (v tis. Kč)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167048"/>
                  </a:ext>
                </a:extLst>
              </a:tr>
              <a:tr h="52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2.2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– Odměny z DPP řešitelského týmu, který se podílel na realizaci projektu v období 1/2019 – 12/2019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0436811"/>
                  </a:ext>
                </a:extLst>
              </a:tr>
              <a:tr h="52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Služby a náklady nevýrobní – pronájem salónku pro potřeby realizace interního workshopu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0302067"/>
                  </a:ext>
                </a:extLst>
              </a:tr>
              <a:tr h="52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Služby a náklady nevýrobní – poměrná část FA za úpravu IFIS (interní ekonomický systém VŠTE pro účely sestavování projektových rozpočtů)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2350757"/>
                  </a:ext>
                </a:extLst>
              </a:tr>
              <a:tr h="1333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2.6.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Cestovní náhrady – cestovné realizačního týmu a zaměstnanců VŠTE související s realizací projektu. Předmětem jednodenních či vícedenních služebních cest byla zejména účast na projektových setkáních, workshopech, a dalších konferencí či školeních. Služební cesty se uskutečnily např. do Velehradu, Bohuslavic, Pardubic, Písku, </a:t>
                      </a:r>
                      <a:r>
                        <a:rPr lang="cs-CZ" sz="1200" dirty="0" err="1">
                          <a:effectLst/>
                        </a:rPr>
                        <a:t>Poněšic</a:t>
                      </a:r>
                      <a:r>
                        <a:rPr lang="cs-CZ" sz="1200" dirty="0">
                          <a:effectLst/>
                        </a:rPr>
                        <a:t>, Prahy, Plzně, Olomouce, Hradce Králové.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2903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55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 algn="just">
              <a:buNone/>
              <a:defRPr/>
            </a:pPr>
            <a:r>
              <a:rPr lang="cs-CZ" sz="4600" b="1" dirty="0" smtClean="0"/>
              <a:t>4. Pokročilá </a:t>
            </a:r>
            <a:r>
              <a:rPr lang="cs-CZ" sz="4600" b="1" dirty="0"/>
              <a:t>elektronizace studijních a správních agend v prostředí vysokých škol se zřetelem k nové národní i evropské </a:t>
            </a:r>
            <a:r>
              <a:rPr lang="cs-CZ" sz="4600" b="1" dirty="0" smtClean="0"/>
              <a:t>legislativě</a:t>
            </a:r>
          </a:p>
          <a:p>
            <a:pPr marL="0" indent="0">
              <a:buNone/>
              <a:defRPr/>
            </a:pPr>
            <a:endParaRPr lang="cs-CZ" sz="4600" b="1" dirty="0"/>
          </a:p>
          <a:p>
            <a:pPr marL="0" indent="0" algn="just">
              <a:buNone/>
              <a:defRPr/>
            </a:pPr>
            <a:r>
              <a:rPr lang="cs-CZ" sz="4200" b="1" i="1" dirty="0" smtClean="0"/>
              <a:t>Program</a:t>
            </a:r>
            <a:r>
              <a:rPr lang="cs-CZ" sz="4200" b="1" i="1" dirty="0"/>
              <a:t>: </a:t>
            </a:r>
            <a:r>
              <a:rPr lang="cs-CZ" sz="4200" i="1" dirty="0"/>
              <a:t>Sdílení kapacit a vytváření sítí vysokých škol v České republice</a:t>
            </a:r>
          </a:p>
          <a:p>
            <a:pPr marL="0" indent="0" algn="just">
              <a:buNone/>
              <a:defRPr/>
            </a:pPr>
            <a:r>
              <a:rPr lang="cs-CZ" sz="4200" b="1" i="1" dirty="0"/>
              <a:t>Tematické zaměření:</a:t>
            </a:r>
          </a:p>
          <a:p>
            <a:pPr marL="0" indent="0" algn="just">
              <a:buNone/>
            </a:pPr>
            <a:r>
              <a:rPr lang="cs-CZ" sz="4200" i="1" dirty="0"/>
              <a:t>c) elektronizace správní agendy vysoké školy (včetně přijímacího řízení a dokladů o průběžných i celkových výsledcích studia)</a:t>
            </a:r>
          </a:p>
          <a:p>
            <a:pPr marL="0" indent="0" algn="just">
              <a:buNone/>
            </a:pPr>
            <a:r>
              <a:rPr lang="cs-CZ" sz="4200" i="1" dirty="0"/>
              <a:t>h) plnění požadavků stanovených obecně závaznými právními předpisy nebo pokyny orgánů státní správy upravujících vnitřní organizaci a systémy vysokých </a:t>
            </a:r>
            <a:r>
              <a:rPr lang="cs-CZ" sz="4200" i="1" dirty="0" smtClean="0"/>
              <a:t>škol</a:t>
            </a:r>
          </a:p>
          <a:p>
            <a:pPr marL="0" indent="0">
              <a:buNone/>
              <a:defRPr/>
            </a:pPr>
            <a:endParaRPr lang="cs-CZ" sz="4200" b="1" dirty="0" smtClean="0"/>
          </a:p>
          <a:p>
            <a:pPr>
              <a:buNone/>
            </a:pPr>
            <a:r>
              <a:rPr lang="cs-CZ" sz="4200" b="1" dirty="0"/>
              <a:t>	Rozpočet projektu:		260 000,- Kč</a:t>
            </a:r>
          </a:p>
          <a:p>
            <a:pPr>
              <a:buNone/>
            </a:pPr>
            <a:r>
              <a:rPr lang="cs-CZ" sz="4200" dirty="0"/>
              <a:t>	Investiční prostředky:		0,- Kč</a:t>
            </a:r>
          </a:p>
          <a:p>
            <a:pPr>
              <a:buNone/>
            </a:pPr>
            <a:r>
              <a:rPr lang="cs-CZ" sz="4200" dirty="0"/>
              <a:t>	Neinvestiční prostředky:	260 000,- Kč</a:t>
            </a:r>
          </a:p>
          <a:p>
            <a:pPr marL="0" indent="0">
              <a:buNone/>
            </a:pPr>
            <a:endParaRPr lang="cs-CZ" sz="380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95936" y="1222828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1700" b="1" dirty="0" smtClean="0"/>
              <a:t>Centralizované rozvojové projekty</a:t>
            </a:r>
            <a:endParaRPr lang="cs-CZ" sz="1700" b="1" dirty="0"/>
          </a:p>
        </p:txBody>
      </p:sp>
    </p:spTree>
    <p:extLst>
      <p:ext uri="{BB962C8B-B14F-4D97-AF65-F5344CB8AC3E}">
        <p14:creationId xmlns:p14="http://schemas.microsoft.com/office/powerpoint/2010/main" val="401251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endParaRPr lang="cs-CZ" sz="2200" b="1" dirty="0" smtClean="0"/>
          </a:p>
          <a:p>
            <a:pPr lvl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3600" b="1" dirty="0" smtClean="0"/>
              <a:t>4. Pokročilá </a:t>
            </a:r>
            <a:r>
              <a:rPr lang="cs-CZ" sz="3600" b="1" dirty="0"/>
              <a:t>elektronizace studijních a správních agend v prostředí vysokých škol se zřetelem k nové národní i evropské </a:t>
            </a:r>
            <a:r>
              <a:rPr lang="cs-CZ" sz="3600" b="1" dirty="0" smtClean="0"/>
              <a:t>legislativě</a:t>
            </a:r>
          </a:p>
          <a:p>
            <a:pPr marL="0" indent="0">
              <a:buNone/>
            </a:pPr>
            <a:endParaRPr lang="cs-CZ" sz="3600" b="1" dirty="0"/>
          </a:p>
          <a:p>
            <a:pPr marL="0" indent="0">
              <a:buNone/>
            </a:pPr>
            <a:r>
              <a:rPr lang="cs-CZ" sz="3500" b="1" dirty="0"/>
              <a:t>Koordinátor projektu: </a:t>
            </a:r>
            <a:r>
              <a:rPr lang="cs-CZ" sz="3500" dirty="0"/>
              <a:t>Masarykova univerzita</a:t>
            </a:r>
            <a:endParaRPr lang="cs-CZ" sz="3500" b="1" dirty="0"/>
          </a:p>
          <a:p>
            <a:pPr marL="0" indent="0" algn="just">
              <a:buNone/>
            </a:pPr>
            <a:r>
              <a:rPr lang="cs-CZ" sz="3500" b="1" dirty="0"/>
              <a:t>Partneři projektu:</a:t>
            </a:r>
            <a:r>
              <a:rPr lang="cs-CZ" sz="3500" dirty="0"/>
              <a:t> Univerzita Pardubice, Vysoká škola chemicko-technologická v Praze, Veterinární a farmaceutická univerzita Brno,  Akademie múzických umění v Praze, Akademie výtvarných umění v Praze, Česká zemědělská univerzita v Praze, České vysoké učení technické v Praze, Jihočeská univerzita v Českých Budějovicích, Mendelova univerzita v Brně, Slezská univerzita v Opavě, Technická univerzita v Liberci, Univerzita Hradec Králové, Vysoká škola technická a ekonomická v Českých Budějovicích, Vysoká škola polytechnická Jihlava, Vysoká škola ekonomická v Praze, Univerzita J. E. Purkyně v Ústí nad Labem, Univerzita Karlova, Západočeská univerzita v Plzni, Česká zemědělská univerzita v Praze, Univerzita Palackého v Olomouci, Vysoké učení technické v Brně, Univerzita Tomáše Bati ve Zlíně, Vysoká škola báňská – Technická univerzita Ostrava, Vysoká škola uměleckoprůmyslová, Janáčkova akademie múzických umění v Brně</a:t>
            </a:r>
          </a:p>
          <a:p>
            <a:endParaRPr lang="cs-CZ" b="1" dirty="0"/>
          </a:p>
          <a:p>
            <a:pPr lvl="0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</p:spTree>
    <p:extLst>
      <p:ext uri="{BB962C8B-B14F-4D97-AF65-F5344CB8AC3E}">
        <p14:creationId xmlns:p14="http://schemas.microsoft.com/office/powerpoint/2010/main" val="35033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08912" cy="37444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3500" b="1" dirty="0"/>
              <a:t>Realizace </a:t>
            </a:r>
            <a:r>
              <a:rPr lang="cs-CZ" sz="3500" b="1" dirty="0" smtClean="0"/>
              <a:t>projektu měla nastaveny </a:t>
            </a:r>
            <a:r>
              <a:rPr lang="cs-CZ" sz="3500" b="1" dirty="0"/>
              <a:t>celkem 3</a:t>
            </a:r>
            <a:r>
              <a:rPr lang="cs-CZ" sz="3500" b="1" dirty="0" smtClean="0"/>
              <a:t> cíle:</a:t>
            </a:r>
            <a:endParaRPr lang="cs-CZ" sz="3500" b="1" dirty="0"/>
          </a:p>
          <a:p>
            <a:pPr marL="0" lvl="0" indent="0" algn="just">
              <a:buNone/>
            </a:pPr>
            <a:r>
              <a:rPr lang="cs-CZ" sz="2900" b="1" dirty="0" smtClean="0"/>
              <a:t>1</a:t>
            </a:r>
            <a:r>
              <a:rPr lang="cs-CZ" sz="2900" dirty="0" smtClean="0"/>
              <a:t> </a:t>
            </a:r>
            <a:r>
              <a:rPr lang="cs-CZ" sz="2900" dirty="0"/>
              <a:t>Elektronizace studijních a souvisejících agend v informačních systémech škol a elektronické podepisování studijních dokumentů v různých fázích studia; příprava či realizace předávání do registrů ze správních agend a návrhy formátů dat.</a:t>
            </a:r>
          </a:p>
          <a:p>
            <a:pPr marL="0" indent="0" algn="just">
              <a:buNone/>
            </a:pPr>
            <a:r>
              <a:rPr lang="cs-CZ" sz="2900" b="1" i="1" dirty="0" smtClean="0"/>
              <a:t>Cíl </a:t>
            </a:r>
            <a:r>
              <a:rPr lang="cs-CZ" sz="2900" b="1" i="1" dirty="0"/>
              <a:t>byl </a:t>
            </a:r>
            <a:r>
              <a:rPr lang="cs-CZ" sz="2900" b="1" i="1" dirty="0" smtClean="0"/>
              <a:t>naplněn v plném rozsahu. </a:t>
            </a:r>
            <a:endParaRPr lang="cs-CZ" sz="2900" b="1" i="1" dirty="0"/>
          </a:p>
          <a:p>
            <a:pPr marL="0" indent="0" algn="just">
              <a:buNone/>
            </a:pPr>
            <a:r>
              <a:rPr lang="cs-CZ" sz="2900" b="1" dirty="0" smtClean="0"/>
              <a:t>2 </a:t>
            </a:r>
            <a:r>
              <a:rPr lang="cs-CZ" sz="2900" dirty="0"/>
              <a:t>Přístupnost internetových stránek a podpora mobilních zařízení pro studijní a související agendy v informačních systémech škol dle legislativy.</a:t>
            </a:r>
          </a:p>
          <a:p>
            <a:pPr marL="0" indent="0" algn="just">
              <a:buNone/>
            </a:pPr>
            <a:r>
              <a:rPr lang="cs-CZ" sz="2900" b="1" i="1" dirty="0" smtClean="0"/>
              <a:t>Cíl </a:t>
            </a:r>
            <a:r>
              <a:rPr lang="cs-CZ" sz="2900" b="1" i="1" dirty="0"/>
              <a:t>byl </a:t>
            </a:r>
            <a:r>
              <a:rPr lang="cs-CZ" sz="2900" b="1" i="1" dirty="0" smtClean="0"/>
              <a:t>naplněn v plném rozsahu. </a:t>
            </a:r>
          </a:p>
          <a:p>
            <a:pPr marL="0" indent="0" algn="just">
              <a:buNone/>
            </a:pPr>
            <a:r>
              <a:rPr lang="cs-CZ" sz="2900" b="1" dirty="0" smtClean="0"/>
              <a:t>3 </a:t>
            </a:r>
            <a:r>
              <a:rPr lang="cs-CZ" sz="2900" dirty="0"/>
              <a:t>Ochrana osobních údajů ve studijních a souvisejících informačních systémech, revize a nové implementace dle legislativy.</a:t>
            </a:r>
          </a:p>
          <a:p>
            <a:pPr marL="0" indent="0" algn="just">
              <a:buNone/>
            </a:pPr>
            <a:r>
              <a:rPr lang="cs-CZ" sz="2900" b="1" i="1" dirty="0" smtClean="0"/>
              <a:t>Cíl </a:t>
            </a:r>
            <a:r>
              <a:rPr lang="cs-CZ" sz="2900" b="1" i="1" dirty="0"/>
              <a:t>byl </a:t>
            </a:r>
            <a:r>
              <a:rPr lang="cs-CZ" sz="2900" b="1" i="1" dirty="0" smtClean="0"/>
              <a:t>naplněn v plném rozsahu.</a:t>
            </a:r>
            <a:endParaRPr lang="cs-CZ" sz="2900" b="1" i="1" dirty="0"/>
          </a:p>
        </p:txBody>
      </p:sp>
    </p:spTree>
    <p:extLst>
      <p:ext uri="{BB962C8B-B14F-4D97-AF65-F5344CB8AC3E}">
        <p14:creationId xmlns:p14="http://schemas.microsoft.com/office/powerpoint/2010/main" val="407596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96009" y="1556792"/>
            <a:ext cx="8219256" cy="655272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4300" b="1" dirty="0"/>
              <a:t>Z výše uvedených cílů vyplynulo celkem </a:t>
            </a:r>
            <a:r>
              <a:rPr lang="cs-CZ" sz="4300" b="1" dirty="0" smtClean="0"/>
              <a:t>10 </a:t>
            </a:r>
            <a:r>
              <a:rPr lang="cs-CZ" sz="4300" b="1" dirty="0"/>
              <a:t>kontrolovatelných výstupů</a:t>
            </a:r>
            <a:r>
              <a:rPr lang="cs-CZ" sz="4300" b="1" dirty="0" smtClean="0"/>
              <a:t>:</a:t>
            </a:r>
          </a:p>
          <a:p>
            <a:pPr marL="0" lvl="0" indent="0">
              <a:buNone/>
            </a:pPr>
            <a:r>
              <a:rPr lang="cs-CZ" sz="4300" b="1" dirty="0" smtClean="0"/>
              <a:t>1</a:t>
            </a:r>
            <a:r>
              <a:rPr lang="cs-CZ" sz="4300" dirty="0" smtClean="0"/>
              <a:t> </a:t>
            </a:r>
            <a:r>
              <a:rPr lang="cs-CZ" sz="4300" dirty="0"/>
              <a:t>Analýza agendy vydávání a doručování oznámení a rozhodnutí studentům a dalším účastníkům vzdělávání VŠTE v prezenční a kombinované formě </a:t>
            </a:r>
            <a:r>
              <a:rPr lang="cs-CZ" sz="4300" dirty="0" smtClean="0"/>
              <a:t>studia</a:t>
            </a:r>
            <a:endParaRPr lang="cs-CZ" sz="4300" dirty="0"/>
          </a:p>
          <a:p>
            <a:pPr marL="0" indent="0" algn="just">
              <a:buNone/>
            </a:pPr>
            <a:r>
              <a:rPr lang="cs-CZ" sz="4300" b="1" i="1" dirty="0" smtClean="0"/>
              <a:t>Výstupem jsou </a:t>
            </a:r>
            <a:r>
              <a:rPr lang="cs-CZ" sz="4300" b="1" i="1" dirty="0"/>
              <a:t>zpracované analýzy vydávání a doručování oznámení či rozhodnutí je </a:t>
            </a:r>
            <a:r>
              <a:rPr lang="cs-CZ" sz="4300" b="1" i="1" dirty="0" smtClean="0"/>
              <a:t>změna/úprava procesu.</a:t>
            </a:r>
            <a:r>
              <a:rPr lang="cs-CZ" sz="4300" b="1" i="1" dirty="0"/>
              <a:t> </a:t>
            </a:r>
          </a:p>
          <a:p>
            <a:pPr marL="0" indent="0" algn="just">
              <a:buNone/>
            </a:pPr>
            <a:endParaRPr lang="cs-CZ" sz="4300" b="1" dirty="0" smtClean="0"/>
          </a:p>
          <a:p>
            <a:pPr marL="0" indent="0" algn="just">
              <a:buNone/>
            </a:pPr>
            <a:r>
              <a:rPr lang="cs-CZ" sz="4300" b="1" dirty="0" smtClean="0"/>
              <a:t>2</a:t>
            </a:r>
            <a:r>
              <a:rPr lang="cs-CZ" sz="4300" dirty="0" smtClean="0"/>
              <a:t> </a:t>
            </a:r>
            <a:r>
              <a:rPr lang="cs-CZ" sz="4300" dirty="0"/>
              <a:t>Procesní analýza cíle 1, definice potřeb a návrh požadavků kladených na agendy útvaru ředitele pro administraci studia ve studijním informačním </a:t>
            </a:r>
            <a:r>
              <a:rPr lang="cs-CZ" sz="4300" dirty="0" smtClean="0"/>
              <a:t>systému</a:t>
            </a:r>
            <a:endParaRPr lang="cs-CZ" sz="4300" dirty="0"/>
          </a:p>
          <a:p>
            <a:pPr marL="0" indent="0" algn="just">
              <a:buNone/>
            </a:pPr>
            <a:r>
              <a:rPr lang="cs-CZ" sz="4300" b="1" i="1" dirty="0"/>
              <a:t>Výstupem je provedená analýza studijních agend v IS a z ní vyplývající další postupy pro plnohodnotné zavedení elektronického způsobu podepisování dokumentů.</a:t>
            </a:r>
          </a:p>
          <a:p>
            <a:pPr marL="0" lvl="0" indent="0">
              <a:buNone/>
            </a:pPr>
            <a:endParaRPr lang="cs-CZ" sz="4300" b="1" dirty="0" smtClean="0"/>
          </a:p>
          <a:p>
            <a:pPr marL="0" lvl="0" indent="0">
              <a:buNone/>
            </a:pPr>
            <a:r>
              <a:rPr lang="cs-CZ" sz="4300" b="1" dirty="0" smtClean="0"/>
              <a:t>3</a:t>
            </a:r>
            <a:r>
              <a:rPr lang="cs-CZ" sz="4300" dirty="0" smtClean="0"/>
              <a:t> </a:t>
            </a:r>
            <a:r>
              <a:rPr lang="cs-CZ" sz="4300" dirty="0"/>
              <a:t>Úpravy agendy útvaru ředitele pro administraci studia o sběr potřebných dat pro možné exporty statistických údajů MŠMT vysokými školami o účastnících a absolventech programů CŽV nebo mezinárodně </a:t>
            </a:r>
            <a:r>
              <a:rPr lang="cs-CZ" sz="4300" dirty="0" smtClean="0"/>
              <a:t>uznávaných kurzech</a:t>
            </a:r>
            <a:endParaRPr lang="cs-CZ" sz="4300" dirty="0"/>
          </a:p>
          <a:p>
            <a:pPr marL="0" indent="0">
              <a:buNone/>
            </a:pPr>
            <a:r>
              <a:rPr lang="cs-CZ" sz="4300" b="1" i="1" dirty="0"/>
              <a:t>Výstupem jsou nově zavedené hromadné výběry/dotazy v IS/prezentátor.</a:t>
            </a:r>
          </a:p>
          <a:p>
            <a:pPr marL="0" lvl="0" indent="0">
              <a:buNone/>
            </a:pPr>
            <a:endParaRPr lang="cs-CZ" sz="4300" b="1" dirty="0" smtClean="0"/>
          </a:p>
          <a:p>
            <a:pPr marL="0" lvl="0" indent="0">
              <a:buNone/>
            </a:pPr>
            <a:r>
              <a:rPr lang="cs-CZ" sz="4300" b="1" dirty="0" smtClean="0"/>
              <a:t>4</a:t>
            </a:r>
            <a:r>
              <a:rPr lang="cs-CZ" sz="4300" dirty="0" smtClean="0"/>
              <a:t> </a:t>
            </a:r>
            <a:r>
              <a:rPr lang="cs-CZ" sz="4300" dirty="0"/>
              <a:t>Implementace NAÚ formátu pro předávání akreditačních podkladů </a:t>
            </a:r>
            <a:r>
              <a:rPr lang="cs-CZ" sz="4300" dirty="0" smtClean="0"/>
              <a:t>VŠTE</a:t>
            </a:r>
            <a:endParaRPr lang="cs-CZ" sz="4300" dirty="0"/>
          </a:p>
          <a:p>
            <a:pPr marL="0" indent="0">
              <a:buNone/>
            </a:pPr>
            <a:r>
              <a:rPr lang="cs-CZ" sz="4300" b="1" i="1" dirty="0" smtClean="0"/>
              <a:t>Výstupem byly </a:t>
            </a:r>
            <a:r>
              <a:rPr lang="cs-CZ" sz="4300" b="1" i="1" dirty="0"/>
              <a:t>připraveny požadavky pro úpravu interního manažerského systému ETMS, který obsahuje mj. modul akreditace. </a:t>
            </a:r>
          </a:p>
          <a:p>
            <a:pPr marL="0" lvl="0" indent="0">
              <a:buNone/>
            </a:pPr>
            <a:endParaRPr lang="cs-CZ" sz="4300" b="1" dirty="0" smtClean="0"/>
          </a:p>
          <a:p>
            <a:pPr marL="0" lvl="0" indent="0">
              <a:buNone/>
            </a:pPr>
            <a:r>
              <a:rPr lang="cs-CZ" sz="4300" b="1" dirty="0" smtClean="0"/>
              <a:t>5</a:t>
            </a:r>
            <a:r>
              <a:rPr lang="cs-CZ" sz="4300" dirty="0" smtClean="0"/>
              <a:t> </a:t>
            </a:r>
            <a:r>
              <a:rPr lang="cs-CZ" sz="4300" dirty="0"/>
              <a:t>Aktivní testování implementovaných změn v agendách útvaru ředitele pro administraci </a:t>
            </a:r>
            <a:r>
              <a:rPr lang="cs-CZ" sz="4300" dirty="0" smtClean="0"/>
              <a:t>studia</a:t>
            </a:r>
            <a:endParaRPr lang="cs-CZ" sz="4300" dirty="0"/>
          </a:p>
          <a:p>
            <a:pPr marL="0" indent="0">
              <a:buNone/>
            </a:pPr>
            <a:r>
              <a:rPr lang="cs-CZ" sz="4300" b="1" i="1" dirty="0" smtClean="0"/>
              <a:t>Výstupy </a:t>
            </a:r>
            <a:r>
              <a:rPr lang="cs-CZ" sz="4300" b="1" i="1" dirty="0"/>
              <a:t>byly v průběhu </a:t>
            </a:r>
            <a:r>
              <a:rPr lang="cs-CZ" sz="4300" b="1" i="1" dirty="0" smtClean="0"/>
              <a:t>roku </a:t>
            </a:r>
            <a:r>
              <a:rPr lang="cs-CZ" sz="4300" b="1" i="1" dirty="0"/>
              <a:t>průběžně testovány v dotčených agendách ředitele pro administraci studia.</a:t>
            </a:r>
          </a:p>
          <a:p>
            <a:pPr marL="0" lvl="0" indent="0">
              <a:buNone/>
            </a:pPr>
            <a:endParaRPr lang="cs-CZ" sz="4300" b="1" dirty="0" smtClean="0"/>
          </a:p>
          <a:p>
            <a:pPr marL="0" lvl="0" indent="0">
              <a:buNone/>
            </a:pPr>
            <a:r>
              <a:rPr lang="cs-CZ" sz="4300" b="1" dirty="0" smtClean="0"/>
              <a:t>6</a:t>
            </a:r>
            <a:r>
              <a:rPr lang="cs-CZ" sz="4300" dirty="0" smtClean="0"/>
              <a:t> </a:t>
            </a:r>
            <a:r>
              <a:rPr lang="cs-CZ" sz="4300" dirty="0"/>
              <a:t>Implementace procesu/</a:t>
            </a:r>
            <a:r>
              <a:rPr lang="cs-CZ" sz="4300" dirty="0" err="1"/>
              <a:t>workflow</a:t>
            </a:r>
            <a:r>
              <a:rPr lang="cs-CZ" sz="4300" dirty="0"/>
              <a:t> do konkrétní správní agendy zaměřené na oblast agend útvaru ředitele pro administraci studia v informačním systému </a:t>
            </a:r>
            <a:r>
              <a:rPr lang="cs-CZ" sz="4300" dirty="0" smtClean="0"/>
              <a:t>VŠTE</a:t>
            </a:r>
            <a:endParaRPr lang="cs-CZ" sz="4300" dirty="0"/>
          </a:p>
          <a:p>
            <a:pPr marL="0" indent="0">
              <a:buNone/>
            </a:pPr>
            <a:r>
              <a:rPr lang="cs-CZ" sz="4300" b="1" i="1" dirty="0"/>
              <a:t>Změny v procesech byly promítnuty do dotčených </a:t>
            </a:r>
            <a:r>
              <a:rPr lang="cs-CZ" sz="4300" b="1" i="1" dirty="0" err="1"/>
              <a:t>workflow</a:t>
            </a:r>
            <a:r>
              <a:rPr lang="cs-CZ" sz="4300" b="1" i="1" dirty="0"/>
              <a:t>. Osoby, které mají podpisové právo, spravují příslušné agendy v IS sami, případně mohou toto právo delegovat</a:t>
            </a:r>
            <a:r>
              <a:rPr lang="cs-CZ" sz="4300" b="1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115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7920880" cy="3384376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cs-CZ" sz="4300" b="1" i="1" dirty="0"/>
              <a:t>7 </a:t>
            </a:r>
            <a:r>
              <a:rPr lang="cs-CZ" sz="4300" dirty="0"/>
              <a:t>Realizovaná propojení informačního systému na externí systémy školy dle potřeby</a:t>
            </a:r>
          </a:p>
          <a:p>
            <a:pPr marL="0" indent="0">
              <a:buNone/>
            </a:pPr>
            <a:r>
              <a:rPr lang="cs-CZ" sz="4300" b="1" i="1" dirty="0"/>
              <a:t>Realizací komplementárního projektu „Podpora digitalizace v prostředí VŠTE“ došlo k vytvoření školní aplikace pro chytrá mobilní zařízení. Pro tyto potřeby došlo k propojení IS v sekci přihláška a rozvrh.</a:t>
            </a:r>
          </a:p>
          <a:p>
            <a:pPr marL="0" indent="0">
              <a:buNone/>
            </a:pPr>
            <a:endParaRPr lang="cs-CZ" sz="4300" b="1" dirty="0" smtClean="0"/>
          </a:p>
          <a:p>
            <a:pPr marL="0" indent="0">
              <a:buNone/>
            </a:pPr>
            <a:r>
              <a:rPr lang="cs-CZ" sz="4300" b="1" dirty="0" smtClean="0"/>
              <a:t>8</a:t>
            </a:r>
            <a:r>
              <a:rPr lang="cs-CZ" sz="4300" dirty="0" smtClean="0"/>
              <a:t> </a:t>
            </a:r>
            <a:r>
              <a:rPr lang="cs-CZ" sz="4400" dirty="0"/>
              <a:t>Pořízení nového hardware/software pro účely implementace změněného </a:t>
            </a:r>
            <a:r>
              <a:rPr lang="cs-CZ" sz="4400" dirty="0" err="1"/>
              <a:t>workflow</a:t>
            </a:r>
            <a:r>
              <a:rPr lang="cs-CZ" sz="4400" dirty="0"/>
              <a:t> v agendách útvaru ředitele pro administraci studia.</a:t>
            </a:r>
          </a:p>
          <a:p>
            <a:pPr marL="0" indent="0">
              <a:buNone/>
            </a:pPr>
            <a:r>
              <a:rPr lang="cs-CZ" sz="4300" b="1" i="1" dirty="0"/>
              <a:t>Pro potřeby projektu elektronizace správních agend byl člen realizačního týmu vybaven 1 ks NTB vizte rozpočet.</a:t>
            </a:r>
          </a:p>
          <a:p>
            <a:pPr marL="0" indent="0">
              <a:buNone/>
            </a:pPr>
            <a:r>
              <a:rPr lang="cs-CZ" sz="4400" dirty="0"/>
              <a:t> </a:t>
            </a:r>
          </a:p>
          <a:p>
            <a:pPr marL="0" indent="0">
              <a:buNone/>
            </a:pPr>
            <a:r>
              <a:rPr lang="cs-CZ" sz="4400" b="1" dirty="0" smtClean="0"/>
              <a:t>9</a:t>
            </a:r>
            <a:r>
              <a:rPr lang="cs-CZ" sz="4400" dirty="0" smtClean="0"/>
              <a:t> Interní </a:t>
            </a:r>
            <a:r>
              <a:rPr lang="cs-CZ" sz="4400" dirty="0"/>
              <a:t>školení uživatelů v upravených agendách.</a:t>
            </a:r>
          </a:p>
          <a:p>
            <a:pPr marL="0" indent="0">
              <a:buNone/>
            </a:pPr>
            <a:r>
              <a:rPr lang="cs-CZ" sz="4300" b="1" i="1" dirty="0"/>
              <a:t>Školení uživatelů na práci v agendách Útvaru ředitele pro administraci studia zprostředkovává jeden pověřený zaměstnanec, který zajišťuje průběžné zaškolování dotčených zaměstnanců.</a:t>
            </a:r>
          </a:p>
          <a:p>
            <a:pPr marL="0" indent="0">
              <a:buNone/>
            </a:pPr>
            <a:r>
              <a:rPr lang="cs-CZ" sz="4400" dirty="0"/>
              <a:t> </a:t>
            </a:r>
          </a:p>
          <a:p>
            <a:pPr marL="0" indent="0">
              <a:buNone/>
            </a:pPr>
            <a:r>
              <a:rPr lang="cs-CZ" sz="4400" b="1" dirty="0" smtClean="0"/>
              <a:t>10 </a:t>
            </a:r>
            <a:r>
              <a:rPr lang="cs-CZ" sz="4400" dirty="0" smtClean="0"/>
              <a:t>Závěrečné zhodnocení projektu.</a:t>
            </a:r>
          </a:p>
          <a:p>
            <a:pPr marL="0" indent="0">
              <a:buNone/>
            </a:pPr>
            <a:r>
              <a:rPr lang="cs-CZ" sz="4300" b="1" i="1" dirty="0"/>
              <a:t>Výstupy byly naplněny v plném rozsahu, realizace projektu výrazně přispěla k elektronizaci správních agend na VŠTE.</a:t>
            </a:r>
          </a:p>
          <a:p>
            <a:pPr marL="0" indent="0">
              <a:buNone/>
            </a:pPr>
            <a:endParaRPr lang="cs-CZ" sz="4400" dirty="0" smtClean="0"/>
          </a:p>
          <a:p>
            <a:pPr marL="0" indent="0">
              <a:buNone/>
            </a:pPr>
            <a:endParaRPr lang="cs-CZ" sz="4300" b="1" i="1" dirty="0" smtClean="0"/>
          </a:p>
          <a:p>
            <a:pPr marL="0" indent="0">
              <a:buNone/>
            </a:pP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420055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002752" y="1539648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4B22F6-52AF-484A-9905-E2DDD81A3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4225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5500" b="1" dirty="0" smtClean="0">
                <a:solidFill>
                  <a:srgbClr val="C00000"/>
                </a:solidFill>
              </a:rPr>
              <a:t>Vnitřní IT vybavení laboratoře logistiky, Centrum odborné přípravy VŠTE, Kariérní centrum a nástavba 3. NP budov A </a:t>
            </a:r>
            <a:r>
              <a:rPr lang="cs-CZ" sz="5500" b="1" dirty="0" err="1" smtClean="0">
                <a:solidFill>
                  <a:srgbClr val="C00000"/>
                </a:solidFill>
              </a:rPr>
              <a:t>a</a:t>
            </a:r>
            <a:r>
              <a:rPr lang="cs-CZ" sz="5500" b="1" dirty="0" smtClean="0">
                <a:solidFill>
                  <a:srgbClr val="C00000"/>
                </a:solidFill>
              </a:rPr>
              <a:t> B školy</a:t>
            </a:r>
          </a:p>
          <a:p>
            <a:pPr marL="0" indent="0">
              <a:buNone/>
            </a:pPr>
            <a:endParaRPr lang="cs-CZ" sz="6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3500" b="1" dirty="0" smtClean="0"/>
              <a:t>Specifikace </a:t>
            </a:r>
            <a:r>
              <a:rPr lang="cs-CZ" sz="3500" b="1" dirty="0"/>
              <a:t>dílčích cílů roku </a:t>
            </a:r>
            <a:r>
              <a:rPr lang="cs-CZ" sz="3500" b="1" dirty="0" smtClean="0"/>
              <a:t>2019</a:t>
            </a:r>
          </a:p>
          <a:p>
            <a:pPr marL="0" indent="0">
              <a:buNone/>
            </a:pPr>
            <a:endParaRPr lang="cs-CZ" sz="3500" b="1" dirty="0" smtClean="0"/>
          </a:p>
          <a:p>
            <a:pPr marL="0" lvl="0" indent="0">
              <a:buNone/>
            </a:pPr>
            <a:r>
              <a:rPr lang="cs-CZ" dirty="0" smtClean="0"/>
              <a:t>	- Serverové </a:t>
            </a:r>
            <a:r>
              <a:rPr lang="cs-CZ" dirty="0"/>
              <a:t>řešení</a:t>
            </a:r>
          </a:p>
          <a:p>
            <a:pPr marL="0" lvl="0" indent="0">
              <a:buNone/>
            </a:pPr>
            <a:r>
              <a:rPr lang="cs-CZ" dirty="0" smtClean="0"/>
              <a:t>	- Centrum odborné přípravy VŠTE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	- Nástavba </a:t>
            </a:r>
            <a:r>
              <a:rPr lang="cs-CZ" dirty="0"/>
              <a:t>patra budov A </a:t>
            </a:r>
            <a:r>
              <a:rPr lang="cs-CZ" dirty="0" err="1"/>
              <a:t>a</a:t>
            </a:r>
            <a:r>
              <a:rPr lang="cs-CZ" dirty="0"/>
              <a:t> B</a:t>
            </a:r>
          </a:p>
          <a:p>
            <a:pPr marL="0" lvl="0" indent="0">
              <a:buNone/>
            </a:pPr>
            <a:r>
              <a:rPr lang="cs-CZ" dirty="0" smtClean="0"/>
              <a:t>	- Laboratoře </a:t>
            </a:r>
            <a:r>
              <a:rPr lang="cs-CZ" dirty="0"/>
              <a:t>logistiky</a:t>
            </a:r>
          </a:p>
          <a:p>
            <a:pPr marL="0" lvl="0" indent="0">
              <a:buNone/>
            </a:pPr>
            <a:r>
              <a:rPr lang="cs-CZ" sz="3300" dirty="0"/>
              <a:t>	- Kariérní centrum VŠTE</a:t>
            </a:r>
          </a:p>
          <a:p>
            <a:pPr marL="0" lvl="0" indent="0">
              <a:buNone/>
            </a:pPr>
            <a:r>
              <a:rPr lang="cs-CZ" sz="3300" dirty="0" smtClean="0"/>
              <a:t>	</a:t>
            </a:r>
          </a:p>
          <a:p>
            <a:pPr marL="0" lvl="0" indent="0">
              <a:buNone/>
            </a:pPr>
            <a:endParaRPr lang="cs-CZ" sz="4800" dirty="0"/>
          </a:p>
          <a:p>
            <a:pPr>
              <a:buNone/>
            </a:pPr>
            <a:endParaRPr lang="cs-CZ" sz="45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4500" b="1" dirty="0">
                <a:solidFill>
                  <a:srgbClr val="C00000"/>
                </a:solidFill>
              </a:rPr>
              <a:t>Rozpočet </a:t>
            </a:r>
            <a:r>
              <a:rPr lang="cs-CZ" sz="4500" b="1" dirty="0" smtClean="0">
                <a:solidFill>
                  <a:srgbClr val="C00000"/>
                </a:solidFill>
              </a:rPr>
              <a:t>projektu na rok 2019:</a:t>
            </a:r>
            <a:r>
              <a:rPr lang="cs-CZ" sz="4500" b="1" dirty="0">
                <a:solidFill>
                  <a:srgbClr val="C00000"/>
                </a:solidFill>
              </a:rPr>
              <a:t>		</a:t>
            </a:r>
            <a:r>
              <a:rPr lang="cs-CZ" sz="4500" b="1" dirty="0" smtClean="0">
                <a:solidFill>
                  <a:srgbClr val="C00000"/>
                </a:solidFill>
              </a:rPr>
              <a:t>8 757 717,5,- Kč</a:t>
            </a:r>
            <a:endParaRPr lang="cs-CZ" sz="45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4500" b="1" dirty="0">
                <a:solidFill>
                  <a:srgbClr val="FF0000"/>
                </a:solidFill>
              </a:rPr>
              <a:t>	</a:t>
            </a:r>
            <a:r>
              <a:rPr lang="cs-CZ" sz="4500" b="1" dirty="0">
                <a:solidFill>
                  <a:srgbClr val="383838"/>
                </a:solidFill>
              </a:rPr>
              <a:t>Investiční prostředky:	</a:t>
            </a:r>
            <a:r>
              <a:rPr lang="cs-CZ" sz="4500" b="1" dirty="0" smtClean="0">
                <a:solidFill>
                  <a:srgbClr val="383838"/>
                </a:solidFill>
              </a:rPr>
              <a:t>		3 065 201,- Kč</a:t>
            </a:r>
            <a:endParaRPr lang="cs-CZ" sz="4500" b="1" dirty="0">
              <a:solidFill>
                <a:srgbClr val="383838"/>
              </a:solidFill>
            </a:endParaRPr>
          </a:p>
          <a:p>
            <a:pPr>
              <a:buNone/>
            </a:pPr>
            <a:r>
              <a:rPr lang="cs-CZ" sz="4500" b="1" dirty="0">
                <a:solidFill>
                  <a:srgbClr val="383838"/>
                </a:solidFill>
              </a:rPr>
              <a:t>	Neinvestiční prostředky:	</a:t>
            </a:r>
            <a:r>
              <a:rPr lang="cs-CZ" sz="4500" b="1" dirty="0" smtClean="0">
                <a:solidFill>
                  <a:srgbClr val="383838"/>
                </a:solidFill>
              </a:rPr>
              <a:t>		5 692 516,5,-Kč</a:t>
            </a:r>
            <a:endParaRPr lang="cs-CZ" sz="4500" dirty="0">
              <a:solidFill>
                <a:srgbClr val="383838"/>
              </a:solidFill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20394BD7-19EB-4F2D-9127-54EB62179BF3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</a:t>
            </a:r>
            <a:r>
              <a:rPr lang="cs-CZ" sz="2400" b="1" kern="0" dirty="0" smtClean="0">
                <a:solidFill>
                  <a:sysClr val="windowText" lastClr="000000"/>
                </a:solidFill>
              </a:rPr>
              <a:t>2019</a:t>
            </a:r>
            <a:endParaRPr lang="cs-CZ" sz="24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957948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571372"/>
              </p:ext>
            </p:extLst>
          </p:nvPr>
        </p:nvGraphicFramePr>
        <p:xfrm>
          <a:off x="1043608" y="1656663"/>
          <a:ext cx="7056784" cy="50557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249">
                  <a:extLst>
                    <a:ext uri="{9D8B030D-6E8A-4147-A177-3AD203B41FA5}">
                      <a16:colId xmlns:a16="http://schemas.microsoft.com/office/drawing/2014/main" val="3134009912"/>
                    </a:ext>
                  </a:extLst>
                </a:gridCol>
                <a:gridCol w="3292198">
                  <a:extLst>
                    <a:ext uri="{9D8B030D-6E8A-4147-A177-3AD203B41FA5}">
                      <a16:colId xmlns:a16="http://schemas.microsoft.com/office/drawing/2014/main" val="1192831669"/>
                    </a:ext>
                  </a:extLst>
                </a:gridCol>
                <a:gridCol w="1747395">
                  <a:extLst>
                    <a:ext uri="{9D8B030D-6E8A-4147-A177-3AD203B41FA5}">
                      <a16:colId xmlns:a16="http://schemas.microsoft.com/office/drawing/2014/main" val="2711391439"/>
                    </a:ext>
                  </a:extLst>
                </a:gridCol>
                <a:gridCol w="1276942">
                  <a:extLst>
                    <a:ext uri="{9D8B030D-6E8A-4147-A177-3AD203B41FA5}">
                      <a16:colId xmlns:a16="http://schemas.microsoft.com/office/drawing/2014/main" val="3503605213"/>
                    </a:ext>
                  </a:extLst>
                </a:gridCol>
              </a:tblGrid>
              <a:tr h="7772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Přidělená dotace na řešení projektu </a:t>
                      </a:r>
                      <a:r>
                        <a:rPr lang="cs-CZ" sz="1200" b="1" dirty="0" smtClean="0">
                          <a:effectLst/>
                        </a:rPr>
                        <a:t>- </a:t>
                      </a:r>
                      <a:r>
                        <a:rPr lang="cs-CZ" sz="1200" b="1" dirty="0">
                          <a:effectLst/>
                        </a:rPr>
                        <a:t>ukazatel 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(v tis. Kč)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Čerpání dotace      (v tis. Kč)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744529057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          1.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Kapitálové finanční prostředky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799171800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1.1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Dlouhodobý nehmotný majetek (SW, licence)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984343303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Samostatné věci movité (stroje, zařízení)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414421667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technické zhodnocení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628854966"/>
                  </a:ext>
                </a:extLst>
              </a:tr>
              <a:tr h="126574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712833"/>
                  </a:ext>
                </a:extLst>
              </a:tr>
              <a:tr h="1440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2.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Běžné finanční prostředky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260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260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4002086419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Osobní náklady: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092724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Mzdy (včetně pohyblivých složek)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507845636"/>
                  </a:ext>
                </a:extLst>
              </a:tr>
              <a:tr h="975252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(odměny z dohod o pracovní činnosti, dohod o provedení práce, popř. i některé odměny hrazené na základě nepojmenovaných smluv uzavřených podle zákona § 1746 odst. 2 č. 89/2012 Sb., občanský zákoník)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230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230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437302761"/>
                  </a:ext>
                </a:extLst>
              </a:tr>
              <a:tr h="78020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Odvody pojistného na veřejné zdravotní pojištění a pojistného na sociální zabezpečení a příspěvku na státní politiku zaměstnanosti a příděly do sociálního fondu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663297489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Ostatní: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095322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Materiální náklady (včetně drobného majetku)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872831264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676944698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Cestovní náhrady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920469827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Stipendia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328910859"/>
                  </a:ext>
                </a:extLst>
              </a:tr>
              <a:tr h="126574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979077"/>
                  </a:ext>
                </a:extLst>
              </a:tr>
              <a:tr h="15088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3.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Celkem běžné a kapitálové finanční prostředky 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260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260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718971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3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890613"/>
              </p:ext>
            </p:extLst>
          </p:nvPr>
        </p:nvGraphicFramePr>
        <p:xfrm>
          <a:off x="539552" y="1988840"/>
          <a:ext cx="7776864" cy="309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720488677"/>
                    </a:ext>
                  </a:extLst>
                </a:gridCol>
                <a:gridCol w="5105942">
                  <a:extLst>
                    <a:ext uri="{9D8B030D-6E8A-4147-A177-3AD203B41FA5}">
                      <a16:colId xmlns:a16="http://schemas.microsoft.com/office/drawing/2014/main" val="1254592621"/>
                    </a:ext>
                  </a:extLst>
                </a:gridCol>
                <a:gridCol w="1446786">
                  <a:extLst>
                    <a:ext uri="{9D8B030D-6E8A-4147-A177-3AD203B41FA5}">
                      <a16:colId xmlns:a16="http://schemas.microsoft.com/office/drawing/2014/main" val="2070680724"/>
                    </a:ext>
                  </a:extLst>
                </a:gridCol>
              </a:tblGrid>
              <a:tr h="389900">
                <a:tc gridSpan="3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Bližší zdůvodnění čerpání v jednotlivých položkách 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325003"/>
                  </a:ext>
                </a:extLst>
              </a:tr>
              <a:tr h="10646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Číslo položky (viz </a:t>
                      </a:r>
                      <a:r>
                        <a:rPr lang="cs-CZ" sz="1300" b="1" dirty="0" smtClean="0">
                          <a:effectLst/>
                        </a:rPr>
                        <a:t>předchozí </a:t>
                      </a:r>
                      <a:r>
                        <a:rPr lang="cs-CZ" sz="1300" b="1" dirty="0">
                          <a:effectLst/>
                        </a:rPr>
                        <a:t>tab.)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Název výdaje a jeho zdůvodnění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Částka (v tis. Kč)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167048"/>
                  </a:ext>
                </a:extLst>
              </a:tr>
              <a:tr h="52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2.2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– Odměny z DPP řešitelského týmu, který se podílel na realizaci projektu v období 1/2019 – 12/2019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230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0436811"/>
                  </a:ext>
                </a:extLst>
              </a:tr>
              <a:tr h="52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2.4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Materiální náklady (včetně drobného majetku) – Pořízení 1ks NTB DELL </a:t>
                      </a:r>
                      <a:r>
                        <a:rPr lang="cs-CZ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Latitude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5300 pro potřeby člena řešitelského týmu podílejících se na projektu elektronizace správních agend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26,36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0302067"/>
                  </a:ext>
                </a:extLst>
              </a:tr>
              <a:tr h="52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Služby a náklady nevýrobní – poměrná část </a:t>
                      </a:r>
                      <a:r>
                        <a:rPr lang="cs-CZ" sz="1200" dirty="0" smtClean="0">
                          <a:effectLst/>
                        </a:rPr>
                        <a:t>nákladů</a:t>
                      </a:r>
                      <a:r>
                        <a:rPr lang="cs-CZ" sz="1200" baseline="0" dirty="0" smtClean="0">
                          <a:effectLst/>
                        </a:rPr>
                        <a:t> na implementaci elektronického podpisu do agendy IS VŠTE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3,64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2350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6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568952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200" b="1" dirty="0" smtClean="0"/>
              <a:t>5. Posílení </a:t>
            </a:r>
            <a:r>
              <a:rPr lang="cs-CZ" sz="2200" b="1" dirty="0"/>
              <a:t>vedoucí role univerzit v procesu přípravy a realizace Noci vědců v ČR s celonárodní </a:t>
            </a:r>
            <a:r>
              <a:rPr lang="cs-CZ" sz="2200" b="1" dirty="0" smtClean="0"/>
              <a:t>působností</a:t>
            </a:r>
          </a:p>
          <a:p>
            <a:pPr marL="0" indent="0">
              <a:buNone/>
            </a:pPr>
            <a:endParaRPr lang="cs-CZ" sz="2200" b="1" dirty="0" smtClean="0"/>
          </a:p>
          <a:p>
            <a:pPr marL="0" indent="0" algn="just">
              <a:buNone/>
              <a:defRPr/>
            </a:pPr>
            <a:r>
              <a:rPr lang="cs-CZ" sz="1800" b="1" i="1" dirty="0"/>
              <a:t>Program: </a:t>
            </a:r>
          </a:p>
          <a:p>
            <a:pPr marL="0" indent="0" algn="just">
              <a:buNone/>
              <a:defRPr/>
            </a:pPr>
            <a:r>
              <a:rPr lang="cs-CZ" sz="1800" i="1" dirty="0"/>
              <a:t>Sdílení kapacit a vytváření sítí vysokých škol v České republice</a:t>
            </a:r>
          </a:p>
          <a:p>
            <a:pPr marL="0" indent="0" algn="just">
              <a:buNone/>
              <a:defRPr/>
            </a:pPr>
            <a:r>
              <a:rPr lang="cs-CZ" sz="1800" b="1" i="1" dirty="0"/>
              <a:t>Tematické zaměření: 	</a:t>
            </a:r>
          </a:p>
          <a:p>
            <a:pPr marL="0" indent="0" algn="just">
              <a:buNone/>
              <a:defRPr/>
            </a:pPr>
            <a:r>
              <a:rPr lang="cs-CZ" sz="1800" i="1" dirty="0"/>
              <a:t>d) mezinárodní spolupráce veřejných vysokých škol a podpora marketingu a prezentace vysokých škol v České republice a v zahraničí, vč. budování infrastruktury pro najímání a péči o zahraniční studenty/zaměstnance; </a:t>
            </a:r>
          </a:p>
          <a:p>
            <a:pPr marL="0" indent="0" algn="just">
              <a:buNone/>
              <a:defRPr/>
            </a:pPr>
            <a:r>
              <a:rPr lang="cs-CZ" sz="1800" i="1" dirty="0"/>
              <a:t>e) pořádání festivalů, přehlídek, výstav a dalších obdobných akcí mající mimořádný charakter; </a:t>
            </a:r>
          </a:p>
          <a:p>
            <a:pPr marL="0" indent="0" algn="just">
              <a:buNone/>
              <a:defRPr/>
            </a:pPr>
            <a:r>
              <a:rPr lang="cs-CZ" sz="1800" i="1" dirty="0"/>
              <a:t>f)  posilování regionálního působení vysokých škol a zvyšování společenské odpovědnosti vysokých škol.</a:t>
            </a:r>
          </a:p>
          <a:p>
            <a:pPr marL="0" indent="0">
              <a:buNone/>
            </a:pPr>
            <a:r>
              <a:rPr lang="cs-CZ" sz="1800" i="1" dirty="0"/>
              <a:t>	</a:t>
            </a:r>
          </a:p>
          <a:p>
            <a:pPr>
              <a:buNone/>
            </a:pPr>
            <a:r>
              <a:rPr lang="cs-CZ" sz="2000" b="1" dirty="0"/>
              <a:t>	Rozpočet projektu:		</a:t>
            </a:r>
            <a:r>
              <a:rPr lang="cs-CZ" sz="2000" b="1" dirty="0" smtClean="0"/>
              <a:t>510 </a:t>
            </a:r>
            <a:r>
              <a:rPr lang="cs-CZ" sz="2000" b="1" dirty="0"/>
              <a:t>000,- Kč</a:t>
            </a:r>
          </a:p>
          <a:p>
            <a:pPr>
              <a:buNone/>
            </a:pPr>
            <a:r>
              <a:rPr lang="cs-CZ" sz="2000" dirty="0"/>
              <a:t>	Investiční prostředky:		0,- Kč</a:t>
            </a:r>
          </a:p>
          <a:p>
            <a:pPr>
              <a:buNone/>
            </a:pPr>
            <a:r>
              <a:rPr lang="cs-CZ" sz="2000" dirty="0"/>
              <a:t>	Neinvestiční prostředky:	</a:t>
            </a:r>
            <a:r>
              <a:rPr lang="cs-CZ" sz="2000" dirty="0" smtClean="0"/>
              <a:t>	510</a:t>
            </a:r>
            <a:r>
              <a:rPr lang="cs-CZ" sz="2000" dirty="0"/>
              <a:t> 000,- Kč</a:t>
            </a:r>
          </a:p>
          <a:p>
            <a:pPr lvl="0">
              <a:buNone/>
            </a:pPr>
            <a:endParaRPr lang="cs-CZ" b="1" dirty="0"/>
          </a:p>
          <a:p>
            <a:endParaRPr lang="cs-CZ" b="1" dirty="0"/>
          </a:p>
          <a:p>
            <a:pPr lvl="0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95936" y="1268760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</p:spTree>
    <p:extLst>
      <p:ext uri="{BB962C8B-B14F-4D97-AF65-F5344CB8AC3E}">
        <p14:creationId xmlns:p14="http://schemas.microsoft.com/office/powerpoint/2010/main" val="64092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5"/>
            <a:ext cx="8229600" cy="49486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/>
              <a:t>5</a:t>
            </a:r>
            <a:r>
              <a:rPr lang="cs-CZ" sz="2000" b="1" dirty="0" smtClean="0"/>
              <a:t> Posílení </a:t>
            </a:r>
            <a:r>
              <a:rPr lang="cs-CZ" sz="2000" b="1" dirty="0"/>
              <a:t>vedoucí role univerzit v procesu přípravy a realizace Noci vědců v ČR s celonárodní </a:t>
            </a:r>
            <a:r>
              <a:rPr lang="cs-CZ" sz="2000" b="1" dirty="0" smtClean="0"/>
              <a:t>působností</a:t>
            </a:r>
          </a:p>
          <a:p>
            <a:pPr marL="0" indent="0" algn="just">
              <a:buNone/>
            </a:pPr>
            <a:r>
              <a:rPr lang="cs-CZ" sz="2000" b="1" dirty="0" smtClean="0"/>
              <a:t>Koordinátor </a:t>
            </a:r>
            <a:r>
              <a:rPr lang="cs-CZ" sz="2000" b="1" dirty="0"/>
              <a:t>projektu: </a:t>
            </a:r>
            <a:r>
              <a:rPr lang="cs-CZ" sz="2000" dirty="0" smtClean="0"/>
              <a:t>Ostravská </a:t>
            </a:r>
            <a:r>
              <a:rPr lang="cs-CZ" sz="2000" dirty="0"/>
              <a:t>univerzita</a:t>
            </a:r>
            <a:endParaRPr lang="cs-CZ" sz="2000" b="1" dirty="0"/>
          </a:p>
          <a:p>
            <a:pPr marL="0" indent="0" algn="just">
              <a:buNone/>
            </a:pPr>
            <a:r>
              <a:rPr lang="cs-CZ" sz="2000" b="1" dirty="0"/>
              <a:t>Partneři </a:t>
            </a:r>
            <a:r>
              <a:rPr lang="cs-CZ" sz="2000" b="1" dirty="0" smtClean="0"/>
              <a:t>projektu: </a:t>
            </a:r>
            <a:r>
              <a:rPr lang="cs-CZ" sz="2000" dirty="0" smtClean="0"/>
              <a:t>Univerzita </a:t>
            </a:r>
            <a:r>
              <a:rPr lang="cs-CZ" sz="2000" dirty="0"/>
              <a:t>Pardubice, Vysoká škola chemicko-technologická v Praze, </a:t>
            </a:r>
            <a:r>
              <a:rPr lang="cs-CZ" sz="2000" dirty="0" smtClean="0"/>
              <a:t>Česká </a:t>
            </a:r>
            <a:r>
              <a:rPr lang="cs-CZ" sz="2000" dirty="0"/>
              <a:t>zemědělská univerzita v Praze, České vysoké učení technické v Praze, Jihočeská univerzita v Českých Budějovicích, Mendelova univerzita v Brně, Slezská univerzita v Opavě, Technická univerzita v Liberci, Univerzita Hradec Králové, Vysoká škola technická a ekonomická v Českých Budějovicích, </a:t>
            </a:r>
            <a:r>
              <a:rPr lang="cs-CZ" sz="2000" dirty="0" smtClean="0"/>
              <a:t>Univerzita </a:t>
            </a:r>
            <a:r>
              <a:rPr lang="cs-CZ" sz="2000" dirty="0" err="1"/>
              <a:t>J.E.Purkyně</a:t>
            </a:r>
            <a:r>
              <a:rPr lang="cs-CZ" sz="2000" dirty="0"/>
              <a:t> v Ústí nad Labem, Univerzita Karlova, Západočeská univerzita v Plzni, </a:t>
            </a:r>
            <a:r>
              <a:rPr lang="cs-CZ" sz="2000" dirty="0" smtClean="0"/>
              <a:t>Univerzita </a:t>
            </a:r>
            <a:r>
              <a:rPr lang="cs-CZ" sz="2000" dirty="0"/>
              <a:t>Palackého v Olomouci, Vysoké učení technické v Brně, Univerzita Tomáše Bati ve Zlíně, Vysoká škola báňská – Technická univerzita Ostrava, </a:t>
            </a:r>
            <a:r>
              <a:rPr lang="cs-CZ" sz="2000" dirty="0" smtClean="0"/>
              <a:t>Masarykova univerzita</a:t>
            </a:r>
            <a:endParaRPr lang="cs-CZ" sz="2000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1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08912" cy="41044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3500" b="1" dirty="0"/>
              <a:t>Realizace </a:t>
            </a:r>
            <a:r>
              <a:rPr lang="cs-CZ" sz="3500" b="1" dirty="0" smtClean="0"/>
              <a:t>projektu měla nastaveny </a:t>
            </a:r>
            <a:r>
              <a:rPr lang="cs-CZ" sz="3500" b="1" dirty="0"/>
              <a:t>celkem </a:t>
            </a:r>
            <a:r>
              <a:rPr lang="cs-CZ" sz="3500" b="1" dirty="0" smtClean="0"/>
              <a:t>4 cíle:</a:t>
            </a:r>
            <a:endParaRPr lang="cs-CZ" sz="3500" b="1" dirty="0"/>
          </a:p>
          <a:p>
            <a:pPr marL="0" lvl="0" indent="0">
              <a:buNone/>
            </a:pPr>
            <a:r>
              <a:rPr lang="cs-CZ" sz="2900" b="1" dirty="0" smtClean="0"/>
              <a:t>1</a:t>
            </a:r>
            <a:r>
              <a:rPr lang="cs-CZ" sz="2900" dirty="0" smtClean="0"/>
              <a:t> </a:t>
            </a:r>
            <a:r>
              <a:rPr lang="cs-CZ" sz="2800" dirty="0"/>
              <a:t>Navázání aktivní spolupráce v oblasti popularizace vědy a výzkumu s ostatními univerzitami a VŠ v ČR a posílení pozice regionálního leadera v této oblasti  – vytvoření komunikační platformy</a:t>
            </a:r>
          </a:p>
          <a:p>
            <a:pPr marL="0" indent="0" algn="just">
              <a:buNone/>
            </a:pPr>
            <a:r>
              <a:rPr lang="cs-CZ" sz="2800" b="1" i="1" dirty="0"/>
              <a:t>Cíl byl naplněn v plném rozsahu. </a:t>
            </a:r>
          </a:p>
          <a:p>
            <a:pPr marL="0" indent="0">
              <a:buNone/>
            </a:pPr>
            <a:r>
              <a:rPr lang="cs-CZ" sz="2900" b="1" dirty="0" smtClean="0"/>
              <a:t>2 </a:t>
            </a:r>
            <a:r>
              <a:rPr lang="cs-CZ" sz="2900" dirty="0"/>
              <a:t>Regionální marketingová podpora a propagace vědy a výzkumu</a:t>
            </a:r>
          </a:p>
          <a:p>
            <a:pPr marL="0" indent="0">
              <a:buNone/>
            </a:pPr>
            <a:r>
              <a:rPr lang="cs-CZ" sz="2800" b="1" i="1" dirty="0"/>
              <a:t>Cíl byl naplněn v plném rozsahu. </a:t>
            </a:r>
          </a:p>
          <a:p>
            <a:pPr marL="0" lvl="0" indent="0">
              <a:buNone/>
            </a:pPr>
            <a:r>
              <a:rPr lang="cs-CZ" sz="2900" b="1" dirty="0" smtClean="0"/>
              <a:t>3 </a:t>
            </a:r>
            <a:r>
              <a:rPr lang="cs-CZ" sz="2900" dirty="0"/>
              <a:t>Příprava a realizace Noci vědců 2019 v rámci svého regionu</a:t>
            </a:r>
          </a:p>
          <a:p>
            <a:pPr marL="0" indent="0">
              <a:buNone/>
            </a:pPr>
            <a:r>
              <a:rPr lang="cs-CZ" sz="2800" b="1" i="1" dirty="0"/>
              <a:t>Cíl byl naplněn v plném rozsahu. </a:t>
            </a:r>
            <a:endParaRPr lang="cs-CZ" sz="2800" b="1" i="1" dirty="0" smtClean="0"/>
          </a:p>
          <a:p>
            <a:pPr marL="0" lvl="0" indent="0">
              <a:buNone/>
            </a:pPr>
            <a:r>
              <a:rPr lang="cs-CZ" sz="2800" b="1" i="1" dirty="0" smtClean="0"/>
              <a:t>4 </a:t>
            </a:r>
            <a:r>
              <a:rPr lang="cs-CZ" sz="2900" dirty="0"/>
              <a:t>Získání jednotné metodiky pro systematickou realizaci celonárodní akce populárně-naučného charakteru zapojených VŠ, a pro její případnou aplikaci na obdobné akce na zapojené VŠ v budoucnosti</a:t>
            </a:r>
          </a:p>
          <a:p>
            <a:pPr marL="0" indent="0">
              <a:buNone/>
            </a:pPr>
            <a:r>
              <a:rPr lang="cs-CZ" sz="2900" b="1" i="1" dirty="0"/>
              <a:t>Cíl byl naplněn v plném rozsahu. </a:t>
            </a:r>
          </a:p>
        </p:txBody>
      </p:sp>
    </p:spTree>
    <p:extLst>
      <p:ext uri="{BB962C8B-B14F-4D97-AF65-F5344CB8AC3E}">
        <p14:creationId xmlns:p14="http://schemas.microsoft.com/office/powerpoint/2010/main" val="55920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96009" y="1556792"/>
            <a:ext cx="8219256" cy="561662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300" b="1" dirty="0"/>
              <a:t>Z výše uvedených cílů vyplynulo celkem </a:t>
            </a:r>
            <a:r>
              <a:rPr lang="cs-CZ" sz="4300" b="1" dirty="0" smtClean="0"/>
              <a:t>12 </a:t>
            </a:r>
            <a:r>
              <a:rPr lang="cs-CZ" sz="4300" b="1" dirty="0"/>
              <a:t>kontrolovatelných výstupů</a:t>
            </a:r>
            <a:r>
              <a:rPr lang="cs-CZ" sz="4300" b="1" dirty="0" smtClean="0"/>
              <a:t>:</a:t>
            </a:r>
          </a:p>
          <a:p>
            <a:pPr marL="0" lvl="0" indent="0">
              <a:buNone/>
            </a:pPr>
            <a:r>
              <a:rPr lang="cs-CZ" sz="4300" b="1" dirty="0" smtClean="0"/>
              <a:t>1</a:t>
            </a:r>
            <a:r>
              <a:rPr lang="cs-CZ" sz="4300" dirty="0" smtClean="0"/>
              <a:t> </a:t>
            </a:r>
            <a:r>
              <a:rPr lang="cs-CZ" sz="4300" dirty="0"/>
              <a:t>Funkční komunikační platforma pro oblast popularizace v rámci celé ČR</a:t>
            </a:r>
          </a:p>
          <a:p>
            <a:pPr marL="0" indent="0">
              <a:buNone/>
            </a:pPr>
            <a:r>
              <a:rPr lang="cs-CZ" sz="4300" b="1" i="1" dirty="0"/>
              <a:t>Výstupem je síť kontaktů, </a:t>
            </a:r>
            <a:r>
              <a:rPr lang="cs-CZ" sz="4300" b="1" i="1" dirty="0" err="1"/>
              <a:t>cloudové</a:t>
            </a:r>
            <a:r>
              <a:rPr lang="cs-CZ" sz="4300" b="1" i="1" dirty="0"/>
              <a:t> uložiště. Bez této platformy by nemohly vzniknout i další výstupy, které byly realizovány ve spolupráci se všemi VŠ v projektu. Platforma je dále využívána i pro přípravu dalšího </a:t>
            </a:r>
            <a:r>
              <a:rPr lang="cs-CZ" sz="4300" b="1" i="1" dirty="0" smtClean="0"/>
              <a:t>ročníku.</a:t>
            </a:r>
            <a:endParaRPr lang="cs-CZ" sz="4300" b="1" i="1" dirty="0"/>
          </a:p>
          <a:p>
            <a:pPr marL="0" lvl="0" indent="0">
              <a:buNone/>
            </a:pPr>
            <a:endParaRPr lang="cs-CZ" sz="1800" b="1" dirty="0" smtClean="0"/>
          </a:p>
          <a:p>
            <a:pPr marL="0" lvl="0" indent="0">
              <a:buNone/>
            </a:pPr>
            <a:r>
              <a:rPr lang="cs-CZ" sz="4300" b="1" dirty="0" smtClean="0"/>
              <a:t>2</a:t>
            </a:r>
            <a:r>
              <a:rPr lang="cs-CZ" sz="4300" dirty="0" smtClean="0"/>
              <a:t> </a:t>
            </a:r>
            <a:r>
              <a:rPr lang="cs-CZ" sz="4300" dirty="0"/>
              <a:t>Marketingová strategie a zajištění profesionálních marketingových nástrojů</a:t>
            </a:r>
          </a:p>
          <a:p>
            <a:pPr marL="0" indent="0">
              <a:buNone/>
            </a:pPr>
            <a:r>
              <a:rPr lang="cs-CZ" sz="4300" b="1" i="1" dirty="0"/>
              <a:t>Výstupem je strategie s názvem Marketingová strategie Noc vědců 2019, kde jsou uvedeny vize a cíle Noci vědců, </a:t>
            </a:r>
            <a:r>
              <a:rPr lang="cs-CZ" sz="4300" b="1" i="1" dirty="0" smtClean="0"/>
              <a:t>chování </a:t>
            </a:r>
            <a:r>
              <a:rPr lang="cs-CZ" sz="4300" b="1" i="1" dirty="0"/>
              <a:t>k jednotlivým cílovým skupinám, apod</a:t>
            </a:r>
            <a:r>
              <a:rPr lang="cs-CZ" sz="4300" b="1" i="1" dirty="0" smtClean="0"/>
              <a:t>.</a:t>
            </a:r>
            <a:endParaRPr lang="cs-CZ" sz="4300" b="1" i="1" dirty="0"/>
          </a:p>
          <a:p>
            <a:pPr marL="0" lvl="0" indent="0">
              <a:buNone/>
            </a:pPr>
            <a:endParaRPr lang="cs-CZ" sz="1800" b="1" dirty="0" smtClean="0"/>
          </a:p>
          <a:p>
            <a:pPr marL="0" lvl="0" indent="0">
              <a:buNone/>
            </a:pPr>
            <a:r>
              <a:rPr lang="cs-CZ" sz="4300" b="1" dirty="0" smtClean="0"/>
              <a:t>3</a:t>
            </a:r>
            <a:r>
              <a:rPr lang="cs-CZ" sz="4300" dirty="0" smtClean="0"/>
              <a:t> </a:t>
            </a:r>
            <a:r>
              <a:rPr lang="cs-CZ" sz="4300" dirty="0"/>
              <a:t>Manuál jednotného vizuálního stylu NV v ČR a jeho aplikace zapojenou VŠ</a:t>
            </a:r>
          </a:p>
          <a:p>
            <a:pPr marL="0" indent="0">
              <a:buNone/>
            </a:pPr>
            <a:r>
              <a:rPr lang="cs-CZ" sz="4300" b="1" i="1" dirty="0"/>
              <a:t>Výstupem je Grafický manuál, ve kterém jsou uvedeny informace o používaném fontu, logách, apod. Manuál taktéž slouží k vytvoření dalších grafických výstupů. </a:t>
            </a:r>
            <a:endParaRPr lang="cs-CZ" sz="4300" b="1" dirty="0" smtClean="0"/>
          </a:p>
          <a:p>
            <a:pPr marL="0" lvl="0" indent="0">
              <a:buNone/>
            </a:pPr>
            <a:endParaRPr lang="cs-CZ" sz="1800" b="1" dirty="0" smtClean="0"/>
          </a:p>
          <a:p>
            <a:pPr marL="0" lvl="0" indent="0">
              <a:buNone/>
            </a:pPr>
            <a:r>
              <a:rPr lang="cs-CZ" sz="4300" b="1" dirty="0" smtClean="0"/>
              <a:t>4</a:t>
            </a:r>
            <a:r>
              <a:rPr lang="cs-CZ" sz="4300" dirty="0" smtClean="0"/>
              <a:t> </a:t>
            </a:r>
            <a:r>
              <a:rPr lang="cs-CZ" sz="4300" dirty="0"/>
              <a:t>Šablona webových stránek pro zapojené VŠ </a:t>
            </a:r>
          </a:p>
          <a:p>
            <a:pPr marL="0" indent="0">
              <a:buNone/>
            </a:pPr>
            <a:r>
              <a:rPr lang="cs-CZ" sz="4300" b="1" i="1" dirty="0"/>
              <a:t>Výstupem je šablona webových stránek, která byla použita i ze strany vysoké školy. </a:t>
            </a:r>
          </a:p>
          <a:p>
            <a:pPr marL="0" lvl="0" indent="0">
              <a:buNone/>
            </a:pPr>
            <a:endParaRPr lang="cs-CZ" sz="1800" b="1" dirty="0" smtClean="0"/>
          </a:p>
          <a:p>
            <a:pPr marL="0" lvl="0" indent="0">
              <a:buNone/>
            </a:pPr>
            <a:r>
              <a:rPr lang="cs-CZ" sz="4300" b="1" dirty="0" smtClean="0"/>
              <a:t>5</a:t>
            </a:r>
            <a:r>
              <a:rPr lang="cs-CZ" sz="4300" dirty="0" smtClean="0"/>
              <a:t> </a:t>
            </a:r>
            <a:r>
              <a:rPr lang="cs-CZ" sz="4300" dirty="0"/>
              <a:t>Implementace webových stránek NV zapojené VŠ do centrálního webového portálu NV v ČR</a:t>
            </a:r>
          </a:p>
          <a:p>
            <a:pPr marL="0" indent="0">
              <a:buNone/>
            </a:pPr>
            <a:r>
              <a:rPr lang="cs-CZ" sz="4300" b="1" i="1" dirty="0"/>
              <a:t>Výstupem je samotná webová stránka vysoké </a:t>
            </a:r>
            <a:r>
              <a:rPr lang="cs-CZ" sz="4300" b="1" i="1" dirty="0" smtClean="0"/>
              <a:t>školy.</a:t>
            </a:r>
          </a:p>
          <a:p>
            <a:pPr marL="0" indent="0">
              <a:buNone/>
            </a:pPr>
            <a:endParaRPr lang="cs-CZ" sz="1800" b="1" i="1" dirty="0"/>
          </a:p>
          <a:p>
            <a:pPr marL="0" indent="0">
              <a:buNone/>
            </a:pPr>
            <a:r>
              <a:rPr lang="cs-CZ" sz="4300" b="1" dirty="0" smtClean="0"/>
              <a:t>6</a:t>
            </a:r>
            <a:r>
              <a:rPr lang="cs-CZ" sz="4300" dirty="0" smtClean="0"/>
              <a:t> </a:t>
            </a:r>
            <a:r>
              <a:rPr lang="cs-CZ" sz="4300" dirty="0"/>
              <a:t>Modifikace mobilní aplikace pro návštěvníky NV zapojené VŠ</a:t>
            </a:r>
          </a:p>
          <a:p>
            <a:pPr marL="0" indent="0">
              <a:buNone/>
            </a:pPr>
            <a:r>
              <a:rPr lang="cs-CZ" sz="4300" b="1" i="1" dirty="0"/>
              <a:t>Výstupem je aplikace s názvem Noc vědců, která je dostupná například v </a:t>
            </a:r>
            <a:r>
              <a:rPr lang="cs-CZ" sz="4300" b="1" i="1" dirty="0" err="1"/>
              <a:t>Appstore</a:t>
            </a:r>
            <a:r>
              <a:rPr lang="cs-CZ" sz="4300" b="1" i="1" dirty="0"/>
              <a:t> (pro mobily značky Apple) i Google Play. </a:t>
            </a:r>
          </a:p>
        </p:txBody>
      </p:sp>
    </p:spTree>
    <p:extLst>
      <p:ext uri="{BB962C8B-B14F-4D97-AF65-F5344CB8AC3E}">
        <p14:creationId xmlns:p14="http://schemas.microsoft.com/office/powerpoint/2010/main" val="7186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96009" y="1628800"/>
            <a:ext cx="8219256" cy="5688632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cs-CZ" sz="4200" b="1" dirty="0" smtClean="0"/>
              <a:t>7</a:t>
            </a:r>
            <a:r>
              <a:rPr lang="cs-CZ" sz="4200" dirty="0" smtClean="0"/>
              <a:t> Realizace </a:t>
            </a:r>
            <a:r>
              <a:rPr lang="cs-CZ" sz="4200" dirty="0"/>
              <a:t>Noci vědců 2019 zapojené VŠ</a:t>
            </a:r>
          </a:p>
          <a:p>
            <a:pPr marL="0" indent="0">
              <a:buNone/>
            </a:pPr>
            <a:r>
              <a:rPr lang="cs-CZ" sz="4200" b="1" i="1" dirty="0"/>
              <a:t>Výstupem bylo uskutečnění akce, která je doložena výše.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lvl="0" indent="0">
              <a:buNone/>
            </a:pPr>
            <a:r>
              <a:rPr lang="cs-CZ" sz="4200" b="1" dirty="0"/>
              <a:t>8</a:t>
            </a:r>
            <a:r>
              <a:rPr lang="cs-CZ" sz="4200" dirty="0"/>
              <a:t> Realizované dotazníkové šetření zapojené VŠ a jeho vyhodnocení</a:t>
            </a:r>
          </a:p>
          <a:p>
            <a:pPr marL="0" indent="0">
              <a:buNone/>
            </a:pPr>
            <a:r>
              <a:rPr lang="cs-CZ" sz="4300" b="1" i="1" dirty="0"/>
              <a:t>Výstupem jsou výsledky z realizovaného dotazníkového šetření</a:t>
            </a:r>
            <a:r>
              <a:rPr lang="cs-CZ" sz="4300" b="1" i="1" dirty="0" smtClean="0"/>
              <a:t>.</a:t>
            </a:r>
          </a:p>
          <a:p>
            <a:pPr marL="0" indent="0">
              <a:buNone/>
            </a:pPr>
            <a:endParaRPr lang="cs-CZ" sz="4300" b="1" i="1" dirty="0"/>
          </a:p>
          <a:p>
            <a:pPr marL="0" lvl="0" indent="0">
              <a:buNone/>
            </a:pPr>
            <a:r>
              <a:rPr lang="cs-CZ" sz="4200" b="1" dirty="0"/>
              <a:t>9</a:t>
            </a:r>
            <a:r>
              <a:rPr lang="cs-CZ" sz="4200" dirty="0"/>
              <a:t> Účast na 2 konferencích k NV v ČR</a:t>
            </a:r>
          </a:p>
          <a:p>
            <a:pPr marL="0" indent="0">
              <a:buNone/>
            </a:pPr>
            <a:r>
              <a:rPr lang="cs-CZ" sz="4300" b="1" i="1" dirty="0"/>
              <a:t>Výstupem jsou zápisy z konferencí a informace, které vedly k úspěšnému dokončení projektu.</a:t>
            </a:r>
          </a:p>
          <a:p>
            <a:pPr marL="0" indent="0">
              <a:buNone/>
            </a:pPr>
            <a:r>
              <a:rPr lang="cs-CZ" sz="4200" dirty="0"/>
              <a:t> </a:t>
            </a:r>
          </a:p>
          <a:p>
            <a:pPr marL="0" lvl="0" indent="0">
              <a:buNone/>
            </a:pPr>
            <a:r>
              <a:rPr lang="cs-CZ" sz="4200" b="1" dirty="0"/>
              <a:t>10</a:t>
            </a:r>
            <a:r>
              <a:rPr lang="cs-CZ" sz="4200" dirty="0"/>
              <a:t> Vytvoření propagačních předmětů NV</a:t>
            </a:r>
          </a:p>
          <a:p>
            <a:pPr marL="0" indent="0">
              <a:buNone/>
            </a:pPr>
            <a:r>
              <a:rPr lang="cs-CZ" sz="4300" b="1" i="1" dirty="0"/>
              <a:t>Výstupem jsou propagační předměty jako například zápisník, pastelky, termo hrnek, metr, látková taška apod. </a:t>
            </a:r>
          </a:p>
          <a:p>
            <a:pPr marL="0" lvl="0" indent="0">
              <a:buNone/>
            </a:pPr>
            <a:endParaRPr lang="cs-CZ" sz="1800" b="1" dirty="0" smtClean="0"/>
          </a:p>
          <a:p>
            <a:pPr marL="0" lvl="0" indent="0">
              <a:buNone/>
            </a:pPr>
            <a:r>
              <a:rPr lang="cs-CZ" sz="4200" dirty="0"/>
              <a:t>11 Realizovaná školení nebo účast pracovníků na konferencích zvyšujících kompetence v oblasti popularizace vědy</a:t>
            </a:r>
          </a:p>
          <a:p>
            <a:pPr marL="0" indent="0">
              <a:buNone/>
            </a:pPr>
            <a:r>
              <a:rPr lang="cs-CZ" sz="4300" b="1" i="1" dirty="0"/>
              <a:t>Hlavní školení se věnovalo využití sociálních sítí pro propagaci. Dále se akademičtí pracovníci účastnili konferencí, kde se téma popularizace vědy částečně řešilo.</a:t>
            </a:r>
          </a:p>
          <a:p>
            <a:pPr marL="0" indent="0">
              <a:buNone/>
            </a:pPr>
            <a:r>
              <a:rPr lang="cs-CZ" sz="4200" dirty="0"/>
              <a:t> </a:t>
            </a:r>
          </a:p>
          <a:p>
            <a:pPr marL="0" lvl="0" indent="0">
              <a:buNone/>
            </a:pPr>
            <a:r>
              <a:rPr lang="cs-CZ" sz="4200" dirty="0" smtClean="0"/>
              <a:t>12  Vytvoření </a:t>
            </a:r>
            <a:r>
              <a:rPr lang="cs-CZ" sz="4200" dirty="0"/>
              <a:t>jednotné metodiky pro systematickou realizaci akce populárně-naučného a celostátního charakteru pro další aplikaci na zapojené VŠ v dalších letech</a:t>
            </a:r>
          </a:p>
          <a:p>
            <a:pPr marL="0" indent="0">
              <a:buNone/>
            </a:pPr>
            <a:r>
              <a:rPr lang="cs-CZ" sz="4300" b="1" i="1" dirty="0"/>
              <a:t>Výstupem je metodika (Metodika realizace vědecko-popularizační akce), která vychází ze zkušeností při realizaci akcí. Do připomínkování metodiky se zapojili všechny vysoké školy, které se účastnily projektu. Připomínkování bylo realizováno prostřednictvím komunikační platformy, vizte bod 1.</a:t>
            </a:r>
          </a:p>
        </p:txBody>
      </p:sp>
    </p:spTree>
    <p:extLst>
      <p:ext uri="{BB962C8B-B14F-4D97-AF65-F5344CB8AC3E}">
        <p14:creationId xmlns:p14="http://schemas.microsoft.com/office/powerpoint/2010/main" val="27012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83672"/>
              </p:ext>
            </p:extLst>
          </p:nvPr>
        </p:nvGraphicFramePr>
        <p:xfrm>
          <a:off x="1043608" y="1656663"/>
          <a:ext cx="7056784" cy="50557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249">
                  <a:extLst>
                    <a:ext uri="{9D8B030D-6E8A-4147-A177-3AD203B41FA5}">
                      <a16:colId xmlns:a16="http://schemas.microsoft.com/office/drawing/2014/main" val="3134009912"/>
                    </a:ext>
                  </a:extLst>
                </a:gridCol>
                <a:gridCol w="3292198">
                  <a:extLst>
                    <a:ext uri="{9D8B030D-6E8A-4147-A177-3AD203B41FA5}">
                      <a16:colId xmlns:a16="http://schemas.microsoft.com/office/drawing/2014/main" val="1192831669"/>
                    </a:ext>
                  </a:extLst>
                </a:gridCol>
                <a:gridCol w="1747395">
                  <a:extLst>
                    <a:ext uri="{9D8B030D-6E8A-4147-A177-3AD203B41FA5}">
                      <a16:colId xmlns:a16="http://schemas.microsoft.com/office/drawing/2014/main" val="2711391439"/>
                    </a:ext>
                  </a:extLst>
                </a:gridCol>
                <a:gridCol w="1276942">
                  <a:extLst>
                    <a:ext uri="{9D8B030D-6E8A-4147-A177-3AD203B41FA5}">
                      <a16:colId xmlns:a16="http://schemas.microsoft.com/office/drawing/2014/main" val="3503605213"/>
                    </a:ext>
                  </a:extLst>
                </a:gridCol>
              </a:tblGrid>
              <a:tr h="7772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Přidělená dotace na řešení projektu </a:t>
                      </a:r>
                      <a:r>
                        <a:rPr lang="cs-CZ" sz="1200" b="1" dirty="0" smtClean="0">
                          <a:effectLst/>
                        </a:rPr>
                        <a:t>- </a:t>
                      </a:r>
                      <a:r>
                        <a:rPr lang="cs-CZ" sz="1200" b="1" dirty="0">
                          <a:effectLst/>
                        </a:rPr>
                        <a:t>ukazatel 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(v tis. Kč)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Čerpání dotace      (v tis. Kč)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744529057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          1.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Kapitálové finanční prostředky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799171800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1.1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Dlouhodobý nehmotný majetek (SW, licence)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984343303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Samostatné věci movité (stroje, zařízení)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414421667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technické zhodnocení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628854966"/>
                  </a:ext>
                </a:extLst>
              </a:tr>
              <a:tr h="126574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712833"/>
                  </a:ext>
                </a:extLst>
              </a:tr>
              <a:tr h="1440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2.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Běžné finanční prostředky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510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510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4002086419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Osobní náklady: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092724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Mzdy (včetně pohyblivých složek)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10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507845636"/>
                  </a:ext>
                </a:extLst>
              </a:tr>
              <a:tr h="975252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(odměny z dohod o pracovní činnosti, dohod o provedení práce, popř. i některé odměny hrazené na základě nepojmenovaných smluv uzavřených podle zákona § 1746 odst. 2 č. 89/2012 Sb., občanský zákoník)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136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437302761"/>
                  </a:ext>
                </a:extLst>
              </a:tr>
              <a:tr h="78020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Odvody pojistného na veřejné zdravotní pojištění a pojistného na sociální zabezpečení a příspěvku na státní politiku zaměstnanosti a příděly do sociálního fondu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38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663297489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Ostatní: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095322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Materiální náklady (včetně drobného majetku)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190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872831264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160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160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676944698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Cestovní náhrady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920469827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Stipendia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328910859"/>
                  </a:ext>
                </a:extLst>
              </a:tr>
              <a:tr h="126574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979077"/>
                  </a:ext>
                </a:extLst>
              </a:tr>
              <a:tr h="15088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3.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Celkem běžné a kapitálové finanční prostředky 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510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510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718971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87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158248"/>
              </p:ext>
            </p:extLst>
          </p:nvPr>
        </p:nvGraphicFramePr>
        <p:xfrm>
          <a:off x="611560" y="1700659"/>
          <a:ext cx="7653535" cy="4899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23">
                  <a:extLst>
                    <a:ext uri="{9D8B030D-6E8A-4147-A177-3AD203B41FA5}">
                      <a16:colId xmlns:a16="http://schemas.microsoft.com/office/drawing/2014/main" val="720488677"/>
                    </a:ext>
                  </a:extLst>
                </a:gridCol>
                <a:gridCol w="5024970">
                  <a:extLst>
                    <a:ext uri="{9D8B030D-6E8A-4147-A177-3AD203B41FA5}">
                      <a16:colId xmlns:a16="http://schemas.microsoft.com/office/drawing/2014/main" val="1254592621"/>
                    </a:ext>
                  </a:extLst>
                </a:gridCol>
                <a:gridCol w="1423842">
                  <a:extLst>
                    <a:ext uri="{9D8B030D-6E8A-4147-A177-3AD203B41FA5}">
                      <a16:colId xmlns:a16="http://schemas.microsoft.com/office/drawing/2014/main" val="2070680724"/>
                    </a:ext>
                  </a:extLst>
                </a:gridCol>
              </a:tblGrid>
              <a:tr h="221857">
                <a:tc gridSpan="3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Bližší zdůvodnění čerpání v jednotlivých položkách 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325003"/>
                  </a:ext>
                </a:extLst>
              </a:tr>
              <a:tr h="6209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Číslo položky (viz </a:t>
                      </a:r>
                      <a:r>
                        <a:rPr lang="cs-CZ" sz="1300" b="1" dirty="0" smtClean="0">
                          <a:effectLst/>
                        </a:rPr>
                        <a:t>předchozí </a:t>
                      </a:r>
                      <a:r>
                        <a:rPr lang="cs-CZ" sz="1300" b="1" dirty="0">
                          <a:effectLst/>
                        </a:rPr>
                        <a:t>tab.)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Název výdaje a jeho zdůvodnění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Částka (v tis. Kč)</a:t>
                      </a:r>
                      <a:endParaRPr lang="cs-CZ" sz="13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167048"/>
                  </a:ext>
                </a:extLst>
              </a:tr>
              <a:tr h="573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Mzdy (včetně pohyblivých složek) – mimořádné odměny osob podílejících se na realizaci projektu nad rámec svých běžných pracovních úvazků za období 10/2019.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10,5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2.2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– </a:t>
                      </a:r>
                      <a:r>
                        <a:rPr lang="cs-CZ" sz="1200" dirty="0" smtClean="0">
                          <a:effectLst/>
                        </a:rPr>
                        <a:t>odměny </a:t>
                      </a:r>
                      <a:r>
                        <a:rPr lang="cs-CZ" sz="1200" dirty="0">
                          <a:effectLst/>
                        </a:rPr>
                        <a:t>z DPP </a:t>
                      </a:r>
                      <a:r>
                        <a:rPr lang="cs-CZ" sz="1200" dirty="0" smtClean="0">
                          <a:effectLst/>
                        </a:rPr>
                        <a:t>realizačního týmu</a:t>
                      </a:r>
                      <a:r>
                        <a:rPr lang="cs-CZ" sz="1200" baseline="0" dirty="0" smtClean="0">
                          <a:effectLst/>
                        </a:rPr>
                        <a:t> projektu</a:t>
                      </a:r>
                      <a:r>
                        <a:rPr lang="cs-CZ" sz="1200" dirty="0" smtClean="0">
                          <a:effectLst/>
                        </a:rPr>
                        <a:t> v</a:t>
                      </a:r>
                      <a:r>
                        <a:rPr lang="cs-CZ" sz="1200" dirty="0">
                          <a:effectLst/>
                        </a:rPr>
                        <a:t> období 1/2019 – 12/2019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135,7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0436811"/>
                  </a:ext>
                </a:extLst>
              </a:tr>
              <a:tr h="3821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Odvody pojistného na ZP, SP, FKSP a Zák. poj – zákonné odvody na straně zaměstnavatele spojené s položkou 2.1 rozpočtu za období 10/2019.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2.4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Materiální náklady (včetně drobného majetku) – drobné propagační předměty pro akci Noc vědců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189,94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0302067"/>
                  </a:ext>
                </a:extLst>
              </a:tr>
              <a:tr h="2995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2.5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Služby a náklady nevýrobní – </a:t>
                      </a:r>
                      <a:r>
                        <a:rPr lang="cs-CZ" sz="1200" dirty="0" smtClean="0">
                          <a:effectLst/>
                        </a:rPr>
                        <a:t>inzerce</a:t>
                      </a:r>
                      <a:r>
                        <a:rPr lang="cs-CZ" sz="1200" baseline="0" dirty="0" smtClean="0">
                          <a:effectLst/>
                        </a:rPr>
                        <a:t> v časopise Návštěvník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15,43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2350757"/>
                  </a:ext>
                </a:extLst>
              </a:tr>
              <a:tr h="29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2.5</a:t>
                      </a:r>
                      <a:endParaRPr lang="cs-CZ" sz="1200" b="1" i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Služby a náklady nevýrobní – propagace Noci vědců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54,54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2.5</a:t>
                      </a:r>
                      <a:endParaRPr lang="cs-CZ" sz="1200" b="1" i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Služby a náklady nevýrobní – publikace článku o akci Noc vědců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36,3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2.5</a:t>
                      </a:r>
                      <a:endParaRPr lang="cs-CZ" sz="1200" b="1" i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Služby a náklady nevýrobní – úhrada části inzerce 1/19 v periodiku s celorepublikovým dosahem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9,68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2.5</a:t>
                      </a:r>
                      <a:endParaRPr lang="cs-CZ" sz="1200" b="1" i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Služby a náklady nevýrobní – správa sociálních sítí a lokální propagace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24,2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2.5</a:t>
                      </a:r>
                      <a:endParaRPr lang="cs-CZ" sz="1200" b="1" i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Služby a náklady nevýrobní – příspěvek na tvorbu webu a aplikace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Cestovní náhrady -  na koordinační schůzky s partnery a organizátory v rámci ČR, konference v Praze a Kutné Hoře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9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568952" cy="46085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cs-CZ" sz="2800" b="1" dirty="0" smtClean="0"/>
              <a:t>6. Rozvoj </a:t>
            </a:r>
            <a:r>
              <a:rPr lang="cs-CZ" sz="2800" b="1" dirty="0"/>
              <a:t>celostátního portálu o vědě, výzkumu a vysokém školství – magazín </a:t>
            </a:r>
            <a:r>
              <a:rPr lang="cs-CZ" sz="2800" b="1" dirty="0" err="1" smtClean="0"/>
              <a:t>Universitas</a:t>
            </a:r>
            <a:endParaRPr lang="cs-CZ" sz="2800" b="1" dirty="0" smtClean="0"/>
          </a:p>
          <a:p>
            <a:pPr marL="0" indent="0">
              <a:buNone/>
              <a:defRPr/>
            </a:pPr>
            <a:endParaRPr lang="cs-CZ" sz="2200" b="1" dirty="0" smtClean="0"/>
          </a:p>
          <a:p>
            <a:pPr marL="0" indent="0" algn="just">
              <a:buNone/>
              <a:defRPr/>
            </a:pPr>
            <a:r>
              <a:rPr lang="cs-CZ" sz="2400" b="1" i="1" dirty="0"/>
              <a:t>Program: </a:t>
            </a:r>
            <a:endParaRPr lang="cs-CZ" sz="2400" b="1" i="1" dirty="0" smtClean="0"/>
          </a:p>
          <a:p>
            <a:pPr marL="0" indent="0" algn="just">
              <a:buNone/>
              <a:defRPr/>
            </a:pPr>
            <a:r>
              <a:rPr lang="cs-CZ" sz="2400" i="1" dirty="0" smtClean="0"/>
              <a:t>Sdílení </a:t>
            </a:r>
            <a:r>
              <a:rPr lang="cs-CZ" sz="2400" i="1" dirty="0"/>
              <a:t>kapacit a vytváření sítí vysokých škol v České republice</a:t>
            </a:r>
            <a:endParaRPr lang="cs-CZ" sz="2400" i="1" dirty="0" smtClean="0"/>
          </a:p>
          <a:p>
            <a:pPr marL="0" indent="0" algn="just">
              <a:buNone/>
              <a:defRPr/>
            </a:pPr>
            <a:r>
              <a:rPr lang="cs-CZ" sz="2400" b="1" i="1" dirty="0" smtClean="0"/>
              <a:t>Tematické zaměření</a:t>
            </a:r>
            <a:r>
              <a:rPr lang="cs-CZ" sz="2400" b="1" i="1" dirty="0"/>
              <a:t>: 	</a:t>
            </a:r>
            <a:endParaRPr lang="cs-CZ" sz="2400" b="1" i="1" dirty="0" smtClean="0"/>
          </a:p>
          <a:p>
            <a:pPr marL="0" indent="0" algn="just">
              <a:buNone/>
              <a:defRPr/>
            </a:pPr>
            <a:r>
              <a:rPr lang="cs-CZ" sz="2400" i="1" dirty="0" smtClean="0"/>
              <a:t>d</a:t>
            </a:r>
            <a:r>
              <a:rPr lang="cs-CZ" sz="2400" i="1" dirty="0"/>
              <a:t>) mezinárodní spolupráce veřejných vysokých škol a podpora marketingu a prezentace vysokých škol v České republice a v zahraničí, vč. budování infrastruktury pro najímání a péči o zahraniční studenty/zaměstnance; </a:t>
            </a:r>
          </a:p>
          <a:p>
            <a:pPr marL="0" indent="0" algn="just">
              <a:buNone/>
              <a:defRPr/>
            </a:pPr>
            <a:r>
              <a:rPr lang="cs-CZ" sz="2400" i="1" dirty="0"/>
              <a:t>e) pořádání festivalů, přehlídek, výstav a dalších obdobných akcí mající mimořádný charakter; </a:t>
            </a:r>
          </a:p>
          <a:p>
            <a:pPr marL="0" indent="0" algn="just">
              <a:buNone/>
              <a:defRPr/>
            </a:pPr>
            <a:r>
              <a:rPr lang="cs-CZ" sz="2400" i="1" dirty="0"/>
              <a:t>f)  posilování regionálního působení vysokých škol a zvyšování společenské odpovědnosti vysokých </a:t>
            </a:r>
            <a:r>
              <a:rPr lang="cs-CZ" sz="2400" i="1" dirty="0" smtClean="0"/>
              <a:t>škol</a:t>
            </a:r>
            <a:r>
              <a:rPr lang="cs-CZ" sz="2400" i="1" dirty="0"/>
              <a:t>.</a:t>
            </a:r>
          </a:p>
          <a:p>
            <a:pPr marL="0" indent="0">
              <a:buNone/>
              <a:defRPr/>
            </a:pPr>
            <a:endParaRPr lang="cs-CZ" sz="2400" b="1" dirty="0"/>
          </a:p>
          <a:p>
            <a:pPr>
              <a:buNone/>
            </a:pPr>
            <a:r>
              <a:rPr lang="cs-CZ" sz="2400" dirty="0"/>
              <a:t>	</a:t>
            </a:r>
            <a:r>
              <a:rPr lang="cs-CZ" sz="2400" b="1" dirty="0"/>
              <a:t>Rozpočet projektu:		</a:t>
            </a:r>
            <a:r>
              <a:rPr lang="cs-CZ" sz="2400" b="1" dirty="0" smtClean="0"/>
              <a:t>250 </a:t>
            </a:r>
            <a:r>
              <a:rPr lang="cs-CZ" sz="2400" b="1" dirty="0"/>
              <a:t>000,- Kč </a:t>
            </a:r>
          </a:p>
          <a:p>
            <a:pPr>
              <a:buNone/>
            </a:pPr>
            <a:r>
              <a:rPr lang="cs-CZ" sz="2400" dirty="0"/>
              <a:t>	Investiční prostředky:		</a:t>
            </a:r>
            <a:r>
              <a:rPr lang="cs-CZ" sz="2400" dirty="0" smtClean="0"/>
              <a:t>0,- </a:t>
            </a:r>
            <a:r>
              <a:rPr lang="cs-CZ" sz="2400" dirty="0"/>
              <a:t>Kč</a:t>
            </a:r>
          </a:p>
          <a:p>
            <a:pPr>
              <a:buNone/>
            </a:pPr>
            <a:r>
              <a:rPr lang="cs-CZ" sz="2400" dirty="0"/>
              <a:t>	Neinvestiční prostředky:	</a:t>
            </a:r>
            <a:r>
              <a:rPr lang="cs-CZ" sz="2400" dirty="0" smtClean="0"/>
              <a:t>	250 </a:t>
            </a:r>
            <a:r>
              <a:rPr lang="cs-CZ" sz="2400" dirty="0"/>
              <a:t>000,- </a:t>
            </a:r>
            <a:r>
              <a:rPr lang="cs-CZ" sz="2400" dirty="0" smtClean="0"/>
              <a:t>Kč</a:t>
            </a:r>
            <a:endParaRPr lang="cs-CZ" sz="2400" b="1" dirty="0"/>
          </a:p>
          <a:p>
            <a:pPr lvl="0">
              <a:buNone/>
            </a:pPr>
            <a:endParaRPr lang="cs-CZ" b="1" dirty="0"/>
          </a:p>
          <a:p>
            <a:endParaRPr lang="cs-CZ" b="1" dirty="0"/>
          </a:p>
          <a:p>
            <a:pPr lvl="0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49</a:t>
            </a:fld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</p:spTree>
    <p:extLst>
      <p:ext uri="{BB962C8B-B14F-4D97-AF65-F5344CB8AC3E}">
        <p14:creationId xmlns:p14="http://schemas.microsoft.com/office/powerpoint/2010/main" val="9322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5FDA1E4E-3B99-4583-A01B-78D3DB4E2E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333080"/>
              </p:ext>
            </p:extLst>
          </p:nvPr>
        </p:nvGraphicFramePr>
        <p:xfrm>
          <a:off x="251520" y="1925070"/>
          <a:ext cx="8582480" cy="4841961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941979">
                  <a:extLst>
                    <a:ext uri="{9D8B030D-6E8A-4147-A177-3AD203B41FA5}">
                      <a16:colId xmlns:a16="http://schemas.microsoft.com/office/drawing/2014/main" val="1840835523"/>
                    </a:ext>
                  </a:extLst>
                </a:gridCol>
                <a:gridCol w="1465302">
                  <a:extLst>
                    <a:ext uri="{9D8B030D-6E8A-4147-A177-3AD203B41FA5}">
                      <a16:colId xmlns:a16="http://schemas.microsoft.com/office/drawing/2014/main" val="4122041624"/>
                    </a:ext>
                  </a:extLst>
                </a:gridCol>
                <a:gridCol w="907091">
                  <a:extLst>
                    <a:ext uri="{9D8B030D-6E8A-4147-A177-3AD203B41FA5}">
                      <a16:colId xmlns:a16="http://schemas.microsoft.com/office/drawing/2014/main" val="1337267108"/>
                    </a:ext>
                  </a:extLst>
                </a:gridCol>
                <a:gridCol w="1046644">
                  <a:extLst>
                    <a:ext uri="{9D8B030D-6E8A-4147-A177-3AD203B41FA5}">
                      <a16:colId xmlns:a16="http://schemas.microsoft.com/office/drawing/2014/main" val="4025461839"/>
                    </a:ext>
                  </a:extLst>
                </a:gridCol>
                <a:gridCol w="1255973">
                  <a:extLst>
                    <a:ext uri="{9D8B030D-6E8A-4147-A177-3AD203B41FA5}">
                      <a16:colId xmlns:a16="http://schemas.microsoft.com/office/drawing/2014/main" val="2645927176"/>
                    </a:ext>
                  </a:extLst>
                </a:gridCol>
                <a:gridCol w="2965491">
                  <a:extLst>
                    <a:ext uri="{9D8B030D-6E8A-4147-A177-3AD203B41FA5}">
                      <a16:colId xmlns:a16="http://schemas.microsoft.com/office/drawing/2014/main" val="211295371"/>
                    </a:ext>
                  </a:extLst>
                </a:gridCol>
              </a:tblGrid>
              <a:tr h="4568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Dílčí IP VŠTE </a:t>
                      </a:r>
                      <a:r>
                        <a:rPr lang="cs-CZ" sz="1000" dirty="0" smtClean="0">
                          <a:effectLst/>
                        </a:rPr>
                        <a:t>2019 </a:t>
                      </a:r>
                      <a:r>
                        <a:rPr lang="cs-CZ" sz="1000" dirty="0">
                          <a:effectLst/>
                        </a:rPr>
                        <a:t>- </a:t>
                      </a:r>
                      <a:r>
                        <a:rPr lang="cs-CZ" sz="1000" dirty="0" smtClean="0">
                          <a:effectLst/>
                        </a:rPr>
                        <a:t>2020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Měřitelný ukazatel výkonu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Výchozí hodnoty k roku </a:t>
                      </a:r>
                      <a:r>
                        <a:rPr lang="cs-CZ" sz="1000" dirty="0" smtClean="0">
                          <a:effectLst/>
                        </a:rPr>
                        <a:t>2018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Cílové hodnoty k </a:t>
                      </a:r>
                      <a:r>
                        <a:rPr lang="cs-CZ" sz="1000" dirty="0" smtClean="0">
                          <a:effectLst/>
                        </a:rPr>
                        <a:t>roku</a:t>
                      </a:r>
                      <a:r>
                        <a:rPr lang="cs-CZ" sz="1000" baseline="0" dirty="0" smtClean="0">
                          <a:effectLst/>
                        </a:rPr>
                        <a:t> 31. 12. 2020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Průběžný stav plnění k</a:t>
                      </a:r>
                      <a:r>
                        <a:rPr lang="cs-CZ" sz="1000" dirty="0">
                          <a:effectLst/>
                        </a:rPr>
                        <a:t>  31. 12. </a:t>
                      </a:r>
                      <a:r>
                        <a:rPr lang="cs-CZ" sz="1000" dirty="0" smtClean="0">
                          <a:effectLst/>
                        </a:rPr>
                        <a:t>2019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Komentář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2111266439"/>
                  </a:ext>
                </a:extLst>
              </a:tr>
              <a:tr h="526907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</a:rPr>
                        <a:t>Serverové řešení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Technická specifikace pro realizaci nákupu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V průběhu roku</a:t>
                      </a:r>
                      <a:r>
                        <a:rPr lang="cs-CZ" sz="900" baseline="0" dirty="0" smtClean="0">
                          <a:effectLst/>
                        </a:rPr>
                        <a:t> 2019 byla připravena technická specifikace.</a:t>
                      </a:r>
                      <a:endParaRPr lang="cs-CZ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4042734324"/>
                  </a:ext>
                </a:extLst>
              </a:tr>
              <a:tr h="3357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Poptávkové řízení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V roce 2019 bylo</a:t>
                      </a:r>
                      <a:r>
                        <a:rPr lang="cs-CZ" sz="900" baseline="0" dirty="0" smtClean="0">
                          <a:effectLst/>
                        </a:rPr>
                        <a:t> realizováno poptávkové řízení.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536726991"/>
                  </a:ext>
                </a:extLst>
              </a:tr>
              <a:tr h="4906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Uzavřená smlouva s dodavatelem plnění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Následně byla uzavřena smlouva</a:t>
                      </a:r>
                      <a:r>
                        <a:rPr lang="cs-CZ" sz="900" baseline="0" dirty="0" smtClean="0">
                          <a:effectLst/>
                        </a:rPr>
                        <a:t> s dodavatelem.</a:t>
                      </a:r>
                      <a:endParaRPr lang="cs-CZ" sz="1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798563546"/>
                  </a:ext>
                </a:extLst>
              </a:tr>
              <a:tr h="55165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Instalace a odzkoušení funkčnosti serverových prvků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Výsledkem je instalovaný systém Dell </a:t>
                      </a: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Edge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R740 zabezpečující vyšší výkon serveru v hlavní administrativně správní budově kampusu.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094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Centrum odborné </a:t>
                      </a:r>
                      <a:r>
                        <a:rPr lang="cs-CZ" sz="1050" dirty="0" smtClean="0">
                          <a:effectLst/>
                        </a:rPr>
                        <a:t>přípravy VŠTE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Technická specifikace pro zadávací řízení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souladu s plánem došlo v roce 2019 k přípravě technické specifikace.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3730312246"/>
                  </a:ext>
                </a:extLst>
              </a:tr>
              <a:tr h="3443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Zadávací řízení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roce 2019 realizace zadávacího řízení.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275188327"/>
                  </a:ext>
                </a:extLst>
              </a:tr>
              <a:tr h="41322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Uzavřená smlouva s dodavatelem plnění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Následovalo uzavření smlouvy s dodavatelem.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65274362"/>
                  </a:ext>
                </a:extLst>
              </a:tr>
              <a:tr h="413223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Instalace zařízení a odzkoušení funkčnosti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Výsledkem je instalace a odzkoušená </a:t>
                      </a: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čtyřosá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frézka.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223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Zřízené konstrukční centrum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Realizovány přípravné práce na vytvoření konstrukčního centra COP.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3223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Vytvořené volitelné předměty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Uskutečnila se první jednání pro potřeby vytipování volitelných předmětů.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9087D25A-35AA-4840-8D5E-A8FD6FF41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2752" y="1539648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A – naplnění ukazatelů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6B09723B-9282-4214-A037-644F5B6B5C0B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</a:t>
            </a:r>
            <a:r>
              <a:rPr lang="cs-CZ" sz="2400" b="1" kern="0" dirty="0" smtClean="0">
                <a:solidFill>
                  <a:sysClr val="windowText" lastClr="000000"/>
                </a:solidFill>
              </a:rPr>
              <a:t>2019</a:t>
            </a:r>
            <a:endParaRPr lang="cs-CZ" sz="24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39837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b="1" dirty="0" smtClean="0"/>
              <a:t>6. </a:t>
            </a:r>
            <a:r>
              <a:rPr lang="cs-CZ" sz="2000" b="1" dirty="0"/>
              <a:t>Rozvoj celostátního portálu o vědě, výzkumu a vysokém školství – magazín </a:t>
            </a:r>
            <a:r>
              <a:rPr lang="cs-CZ" sz="2000" b="1" dirty="0" err="1"/>
              <a:t>Universitas</a:t>
            </a:r>
            <a:r>
              <a:rPr lang="cs-CZ" sz="2000" b="1" dirty="0" smtClean="0"/>
              <a:t> </a:t>
            </a:r>
          </a:p>
          <a:p>
            <a:pPr marL="0" indent="0" algn="just">
              <a:buNone/>
            </a:pPr>
            <a:r>
              <a:rPr lang="cs-CZ" sz="2000" b="1" dirty="0"/>
              <a:t>Koordinátor projektu: </a:t>
            </a:r>
            <a:r>
              <a:rPr lang="cs-CZ" sz="2000" dirty="0"/>
              <a:t>Masarykova univerzita</a:t>
            </a:r>
            <a:endParaRPr lang="cs-CZ" sz="2000" b="1" dirty="0"/>
          </a:p>
          <a:p>
            <a:pPr marL="0" indent="0" algn="just">
              <a:buNone/>
            </a:pPr>
            <a:r>
              <a:rPr lang="cs-CZ" sz="2000" b="1" dirty="0"/>
              <a:t>Partneři projektu:</a:t>
            </a:r>
            <a:r>
              <a:rPr lang="cs-CZ" sz="2000" dirty="0"/>
              <a:t> Univerzita Pardubice, Vysoká škola chemicko-technologická v Praze, Veterinární a farmaceutická univerzita Brno,  Akademie výtvarných umění v Praze, Česká zemědělská univerzita v Praze, České vysoké učení technické v Praze, Jihočeská univerzita v Českých Budějovicích, Mendelova univerzita v Brně, Slezská univerzita v Opavě, Technická univerzita v Liberci, Univerzita Hradec Králové, Vysoká škola technická a ekonomická v Českých Budějovicích, Vysoká škola polytechnická Jihlava, Vysoká škola ekonomická v Praze, Univerzita </a:t>
            </a:r>
            <a:r>
              <a:rPr lang="cs-CZ" sz="2000" dirty="0" err="1"/>
              <a:t>J.E.Purkyně</a:t>
            </a:r>
            <a:r>
              <a:rPr lang="cs-CZ" sz="2000" dirty="0"/>
              <a:t> v Ústí nad Labem, Univerzita Karlova, Západočeská univerzita v Plzni, Česká zemědělská univerzita v Praze, Univerzita Palackého v Olomouci, Vysoké učení technické v Brně, Univerzita Tomáše Bati ve Zlíně, Vysoká škola báňská – Technická univerzita Ostrava, Vysoká škola uměleckoprůmyslová, Janáčkova akademie múzických umění v Brně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9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1"/>
            <a:ext cx="8208912" cy="540060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3500" b="1" dirty="0"/>
              <a:t>Realizace </a:t>
            </a:r>
            <a:r>
              <a:rPr lang="cs-CZ" sz="3500" b="1" dirty="0" smtClean="0"/>
              <a:t>projektu měla nastaveno </a:t>
            </a:r>
            <a:r>
              <a:rPr lang="cs-CZ" sz="3500" b="1" dirty="0"/>
              <a:t>celkem 7</a:t>
            </a:r>
            <a:r>
              <a:rPr lang="cs-CZ" sz="3500" b="1" dirty="0" smtClean="0"/>
              <a:t> cílů:</a:t>
            </a:r>
            <a:endParaRPr lang="cs-CZ" sz="3500" b="1" dirty="0"/>
          </a:p>
          <a:p>
            <a:pPr marL="0" lvl="0" indent="0">
              <a:buNone/>
            </a:pPr>
            <a:r>
              <a:rPr lang="cs-CZ" sz="2900" b="1" dirty="0" smtClean="0"/>
              <a:t>1</a:t>
            </a:r>
            <a:r>
              <a:rPr lang="cs-CZ" sz="2900" dirty="0" smtClean="0"/>
              <a:t> </a:t>
            </a:r>
            <a:r>
              <a:rPr lang="cs-CZ" sz="3600" dirty="0"/>
              <a:t>Podílet se na zpracování unikátního anglického obsahu speciálně zaměřeného na zahraniční pracovníky vysokých škol formou tipů a námětů</a:t>
            </a:r>
          </a:p>
          <a:p>
            <a:pPr marL="0" indent="0" algn="just">
              <a:buNone/>
            </a:pPr>
            <a:r>
              <a:rPr lang="cs-CZ" sz="3600" b="1" i="1" dirty="0"/>
              <a:t>Cíl byl naplněn v plném rozsahu. </a:t>
            </a:r>
            <a:endParaRPr lang="cs-CZ" sz="3600" b="1" i="1" dirty="0" smtClean="0"/>
          </a:p>
          <a:p>
            <a:pPr marL="0" indent="0" algn="just">
              <a:buNone/>
            </a:pPr>
            <a:endParaRPr lang="cs-CZ" sz="2200" b="1" i="1" dirty="0"/>
          </a:p>
          <a:p>
            <a:pPr marL="0" indent="0">
              <a:buNone/>
            </a:pPr>
            <a:r>
              <a:rPr lang="cs-CZ" sz="3500" dirty="0"/>
              <a:t>2 Zapojit se formou konzultací a připomínek, příp. později i obsahu do vytvoření agregovaného systému pro sdílení aktuálních událostí a akcí, informací a zajímavostí</a:t>
            </a:r>
          </a:p>
          <a:p>
            <a:pPr marL="0" indent="0" algn="just">
              <a:buNone/>
            </a:pPr>
            <a:r>
              <a:rPr lang="cs-CZ" sz="3600" b="1" i="1" dirty="0"/>
              <a:t>Cíl byl naplněn v plném rozsahu. </a:t>
            </a:r>
            <a:endParaRPr lang="cs-CZ" sz="3600" b="1" i="1" dirty="0" smtClean="0"/>
          </a:p>
          <a:p>
            <a:pPr marL="0" indent="0" algn="just">
              <a:buNone/>
            </a:pPr>
            <a:endParaRPr lang="cs-CZ" sz="2200" b="1" i="1" dirty="0"/>
          </a:p>
          <a:p>
            <a:pPr marL="0" lvl="0" indent="0">
              <a:buNone/>
            </a:pPr>
            <a:r>
              <a:rPr lang="cs-CZ" sz="3500" dirty="0"/>
              <a:t>3 Podílet se na přípravě obsahu </a:t>
            </a:r>
            <a:r>
              <a:rPr lang="cs-CZ" sz="3500" dirty="0" smtClean="0"/>
              <a:t>pravidelně </a:t>
            </a:r>
            <a:r>
              <a:rPr lang="cs-CZ" sz="3500" dirty="0"/>
              <a:t>aktualizovaného webového portálu a elektronického časopisu ve formě </a:t>
            </a:r>
            <a:r>
              <a:rPr lang="cs-CZ" sz="3500" dirty="0" err="1"/>
              <a:t>newsletteru</a:t>
            </a:r>
            <a:endParaRPr lang="cs-CZ" sz="3500" dirty="0"/>
          </a:p>
          <a:p>
            <a:pPr marL="0" indent="0" algn="just">
              <a:buNone/>
            </a:pPr>
            <a:r>
              <a:rPr lang="cs-CZ" sz="3600" b="1" i="1" dirty="0"/>
              <a:t>Cíl byl naplněn v plném rozsahu. </a:t>
            </a:r>
            <a:endParaRPr lang="cs-CZ" sz="3600" b="1" i="1" dirty="0" smtClean="0"/>
          </a:p>
          <a:p>
            <a:pPr marL="0" indent="0" algn="just">
              <a:buNone/>
            </a:pPr>
            <a:endParaRPr lang="cs-CZ" sz="1800" b="1" i="1" dirty="0"/>
          </a:p>
          <a:p>
            <a:pPr marL="0" lvl="0" indent="0">
              <a:buNone/>
            </a:pPr>
            <a:r>
              <a:rPr lang="cs-CZ" sz="3500" dirty="0"/>
              <a:t>4 Podílet se na přípravě elektronického časopisu </a:t>
            </a:r>
            <a:r>
              <a:rPr lang="cs-CZ" sz="3500" dirty="0" err="1"/>
              <a:t>Universitas</a:t>
            </a:r>
            <a:r>
              <a:rPr lang="cs-CZ" sz="3500" dirty="0"/>
              <a:t> v angličtině přímo zacíleného na zahraniční pracovníky vysokých škol ve formě tipů a námětů</a:t>
            </a:r>
          </a:p>
          <a:p>
            <a:pPr marL="0" indent="0" algn="just">
              <a:buNone/>
            </a:pPr>
            <a:r>
              <a:rPr lang="cs-CZ" sz="3600" b="1" i="1" dirty="0"/>
              <a:t>Cíl byl naplněn v plném rozsahu</a:t>
            </a:r>
            <a:r>
              <a:rPr lang="cs-CZ" sz="3600" b="1" i="1" dirty="0" smtClean="0"/>
              <a:t>.</a:t>
            </a:r>
          </a:p>
          <a:p>
            <a:pPr marL="0" indent="0" algn="just">
              <a:buNone/>
            </a:pPr>
            <a:endParaRPr lang="cs-CZ" sz="1800" b="1" i="1" dirty="0"/>
          </a:p>
          <a:p>
            <a:pPr marL="0" indent="0">
              <a:buNone/>
            </a:pPr>
            <a:r>
              <a:rPr lang="cs-CZ" sz="3500" dirty="0"/>
              <a:t>5 Účastnit se společných setkávání a konzultací</a:t>
            </a:r>
          </a:p>
          <a:p>
            <a:pPr marL="0" indent="0" algn="just">
              <a:buNone/>
            </a:pPr>
            <a:r>
              <a:rPr lang="cs-CZ" sz="3600" b="1" i="1" dirty="0"/>
              <a:t>Cíl byl naplněn </a:t>
            </a:r>
            <a:r>
              <a:rPr lang="cs-CZ" sz="3600" b="1" i="1" dirty="0" smtClean="0"/>
              <a:t>částečně. </a:t>
            </a:r>
            <a:r>
              <a:rPr lang="cs-CZ" sz="3500" b="1" i="1" dirty="0"/>
              <a:t>Z</a:t>
            </a:r>
            <a:r>
              <a:rPr lang="cs-CZ" sz="3600" b="1" i="1" dirty="0"/>
              <a:t> důvodu zahraniční cesty nebylo možné se zúčastnit všech jednání. </a:t>
            </a:r>
            <a:endParaRPr lang="cs-CZ" sz="3600" b="1" i="1" dirty="0" smtClean="0"/>
          </a:p>
          <a:p>
            <a:pPr marL="0" indent="0" algn="just">
              <a:buNone/>
            </a:pPr>
            <a:endParaRPr lang="cs-CZ" sz="1800" b="1" i="1" dirty="0"/>
          </a:p>
          <a:p>
            <a:pPr marL="0" indent="0">
              <a:buNone/>
            </a:pPr>
            <a:r>
              <a:rPr lang="cs-CZ" sz="3500" dirty="0"/>
              <a:t>6 Podílet se na zvýšení využití potenciálu sociálních sítí k propagaci a cílenému promování priorit českého vysokého školství</a:t>
            </a:r>
          </a:p>
          <a:p>
            <a:pPr marL="0" indent="0" algn="just">
              <a:buNone/>
            </a:pPr>
            <a:r>
              <a:rPr lang="cs-CZ" sz="3600" b="1" i="1" dirty="0"/>
              <a:t>Cíl byl naplněn v plném rozsahu. </a:t>
            </a:r>
            <a:endParaRPr lang="cs-CZ" sz="3600" b="1" i="1" dirty="0" smtClean="0"/>
          </a:p>
          <a:p>
            <a:pPr marL="0" indent="0" algn="just">
              <a:buNone/>
            </a:pPr>
            <a:endParaRPr lang="cs-CZ" sz="1800" b="1" i="1" dirty="0"/>
          </a:p>
          <a:p>
            <a:pPr marL="0" lvl="0" indent="0">
              <a:buNone/>
            </a:pPr>
            <a:r>
              <a:rPr lang="cs-CZ" sz="3400" dirty="0"/>
              <a:t>7 Pravidelně sdílet zkušenosti, konzultovat ve společném online prostoru</a:t>
            </a:r>
          </a:p>
          <a:p>
            <a:pPr marL="0" indent="0" algn="just">
              <a:buNone/>
            </a:pPr>
            <a:r>
              <a:rPr lang="cs-CZ" sz="3600" b="1" i="1" dirty="0"/>
              <a:t>Cíl byl naplněn v plném rozsahu. </a:t>
            </a:r>
          </a:p>
        </p:txBody>
      </p:sp>
    </p:spTree>
    <p:extLst>
      <p:ext uri="{BB962C8B-B14F-4D97-AF65-F5344CB8AC3E}">
        <p14:creationId xmlns:p14="http://schemas.microsoft.com/office/powerpoint/2010/main" val="60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96009" y="1556792"/>
            <a:ext cx="8219256" cy="655272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4300" b="1" dirty="0"/>
              <a:t>Z výše uvedených cílů vyplynulo celkem 8</a:t>
            </a:r>
            <a:r>
              <a:rPr lang="cs-CZ" sz="4300" b="1" dirty="0" smtClean="0"/>
              <a:t> </a:t>
            </a:r>
            <a:r>
              <a:rPr lang="cs-CZ" sz="4300" b="1" dirty="0"/>
              <a:t>kontrolovatelných výstupů</a:t>
            </a:r>
            <a:r>
              <a:rPr lang="cs-CZ" sz="4300" b="1" dirty="0" smtClean="0"/>
              <a:t>:</a:t>
            </a:r>
          </a:p>
          <a:p>
            <a:pPr marL="0" lvl="0" indent="0">
              <a:buNone/>
            </a:pPr>
            <a:r>
              <a:rPr lang="cs-CZ" sz="4300" b="1" dirty="0"/>
              <a:t>1</a:t>
            </a:r>
            <a:r>
              <a:rPr lang="cs-CZ" sz="4300" dirty="0"/>
              <a:t> Unikátní anglický obsah speciálně zaměřený na zahraniční pracovníky vysokých škol</a:t>
            </a:r>
          </a:p>
          <a:p>
            <a:pPr marL="0" indent="0">
              <a:buNone/>
            </a:pPr>
            <a:r>
              <a:rPr lang="cs-CZ" sz="4300" b="1" i="1" dirty="0"/>
              <a:t>Výstupem je článek zobrazený výše a rovněž podíl na některých dílčích článcích.</a:t>
            </a:r>
          </a:p>
          <a:p>
            <a:pPr marL="0" indent="0">
              <a:buNone/>
            </a:pPr>
            <a:endParaRPr lang="cs-CZ" sz="2000" dirty="0"/>
          </a:p>
          <a:p>
            <a:pPr marL="0" lvl="0" indent="0">
              <a:buNone/>
            </a:pPr>
            <a:r>
              <a:rPr lang="cs-CZ" sz="4300" b="1" dirty="0"/>
              <a:t>2</a:t>
            </a:r>
            <a:r>
              <a:rPr lang="cs-CZ" sz="4300" dirty="0"/>
              <a:t> Agregovaný sdílený systém, který nabídne speciální platformu pro sdílení aktuálních událostí, informací ze zapojených VŠ</a:t>
            </a:r>
          </a:p>
          <a:p>
            <a:pPr marL="0" indent="0">
              <a:buNone/>
            </a:pPr>
            <a:r>
              <a:rPr lang="cs-CZ" sz="4300" b="1" i="1" dirty="0"/>
              <a:t>Výstupem je článek, který byl zobrazen výše. Rovněž jsou výstupem i informace sdílené na výše uvedené platformě v podobě </a:t>
            </a:r>
            <a:r>
              <a:rPr lang="cs-CZ" sz="4300" b="1" i="1" dirty="0" err="1"/>
              <a:t>sharepointového</a:t>
            </a:r>
            <a:r>
              <a:rPr lang="cs-CZ" sz="4300" b="1" i="1" dirty="0"/>
              <a:t> serveru.</a:t>
            </a:r>
          </a:p>
          <a:p>
            <a:pPr marL="0" lvl="0" indent="0">
              <a:buNone/>
            </a:pPr>
            <a:endParaRPr lang="cs-CZ" sz="2000" b="1" dirty="0" smtClean="0"/>
          </a:p>
          <a:p>
            <a:pPr marL="0" lvl="0" indent="0">
              <a:buNone/>
            </a:pPr>
            <a:r>
              <a:rPr lang="cs-CZ" sz="4300" b="1" dirty="0" smtClean="0"/>
              <a:t>3</a:t>
            </a:r>
            <a:r>
              <a:rPr lang="cs-CZ" sz="4300" dirty="0" smtClean="0"/>
              <a:t> </a:t>
            </a:r>
            <a:r>
              <a:rPr lang="cs-CZ" sz="4300" dirty="0"/>
              <a:t>Častěji aktualizovaný webový portál, který bude nejméně jednou týdně přinášet články, rozbory, komentáře nebo aktuality z oblasti vědy, výzkumu, vzdělávání a vysokého školství     </a:t>
            </a:r>
          </a:p>
          <a:p>
            <a:pPr marL="0" indent="0">
              <a:buNone/>
            </a:pPr>
            <a:r>
              <a:rPr lang="cs-CZ" sz="4300" b="1" i="1" dirty="0"/>
              <a:t>Výstupem je samotný web </a:t>
            </a:r>
            <a:r>
              <a:rPr lang="cs-CZ" sz="4300" b="1" i="1" dirty="0" err="1"/>
              <a:t>Universitas</a:t>
            </a:r>
            <a:r>
              <a:rPr lang="cs-CZ" sz="4300" b="1" i="1" dirty="0"/>
              <a:t>, který byl pravidelně aktualizován, a byly na něm zveřejňované noviny z vědeckého prostředí vysokých škol. VŠTE se do této činnosti zapojila vlastními články, překlady, připomínkami, doplněním některých textů, fotografiemi a dalšími náměty.</a:t>
            </a:r>
          </a:p>
          <a:p>
            <a:pPr marL="0" lvl="0" indent="0">
              <a:buNone/>
            </a:pPr>
            <a:endParaRPr lang="cs-CZ" sz="2000" b="1" dirty="0" smtClean="0"/>
          </a:p>
          <a:p>
            <a:pPr marL="0" lvl="0" indent="0">
              <a:buNone/>
            </a:pPr>
            <a:r>
              <a:rPr lang="cs-CZ" sz="4300" b="1" dirty="0"/>
              <a:t>4 </a:t>
            </a:r>
            <a:r>
              <a:rPr lang="cs-CZ" sz="4300" dirty="0"/>
              <a:t>Připomínky a konzultace, případně později i texty pro nový elektronický časopis </a:t>
            </a:r>
            <a:r>
              <a:rPr lang="cs-CZ" sz="4300" dirty="0" err="1"/>
              <a:t>Universitas</a:t>
            </a:r>
            <a:r>
              <a:rPr lang="cs-CZ" sz="4300" dirty="0"/>
              <a:t> v angličtině zacílený na zahraniční pracovníky</a:t>
            </a:r>
          </a:p>
          <a:p>
            <a:pPr marL="0" indent="0">
              <a:buNone/>
            </a:pPr>
            <a:r>
              <a:rPr lang="cs-CZ" sz="4400" b="1" i="1" dirty="0"/>
              <a:t>Výstupem je samotný časopis, který byl rozeslán na odběratele. V rámci časopisu, byly zapracovány náměty, které byly diskutovány při osobních, elektronických nebo telefonických jednáních.</a:t>
            </a:r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pPr marL="0" lvl="0" indent="0">
              <a:buNone/>
            </a:pPr>
            <a:r>
              <a:rPr lang="cs-CZ" sz="4300" b="1" dirty="0"/>
              <a:t>5</a:t>
            </a:r>
            <a:r>
              <a:rPr lang="cs-CZ" sz="4300" dirty="0"/>
              <a:t> Společná setkání členů týmů jednotlivých partnerských škol </a:t>
            </a:r>
          </a:p>
          <a:p>
            <a:pPr marL="0" indent="0">
              <a:buNone/>
            </a:pPr>
            <a:r>
              <a:rPr lang="cs-CZ" sz="4400" b="1" i="1" dirty="0"/>
              <a:t>Výstupem jsou jednotlivá jednání, která postupně vytvářela hlavní témata časopisu, nové rubriky a rovněž plnila jednotlivé dílčí cíle.</a:t>
            </a:r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pPr marL="0" lvl="0" indent="0">
              <a:buNone/>
            </a:pPr>
            <a:r>
              <a:rPr lang="cs-CZ" sz="4300" b="1" dirty="0"/>
              <a:t>6</a:t>
            </a:r>
            <a:r>
              <a:rPr lang="cs-CZ" sz="4300" dirty="0"/>
              <a:t> Pravidelné diskuse, konzultace a sdílení zkušenosti ve společně vytvořeném online prostoru</a:t>
            </a:r>
          </a:p>
          <a:p>
            <a:pPr marL="0" indent="0">
              <a:buNone/>
            </a:pPr>
            <a:r>
              <a:rPr lang="cs-CZ" sz="4400" b="1" i="1" dirty="0"/>
              <a:t>Výstupem </a:t>
            </a:r>
            <a:r>
              <a:rPr lang="cs-CZ" sz="4400" b="1" i="1" dirty="0" smtClean="0"/>
              <a:t>jsou témata </a:t>
            </a:r>
            <a:r>
              <a:rPr lang="cs-CZ" sz="4400" b="1" i="1" dirty="0"/>
              <a:t>a náměty, které byly zapracovány a na základě kterých vzniky nové rubriky, články. D</a:t>
            </a:r>
            <a:r>
              <a:rPr lang="cs-CZ" sz="4400" b="1" i="1" dirty="0" smtClean="0"/>
              <a:t>ošlo </a:t>
            </a:r>
            <a:r>
              <a:rPr lang="cs-CZ" sz="4400" b="1" i="1" dirty="0"/>
              <a:t>ke zlepšení propagace výsledků výzkumu a zlepšení diseminace k zájmové skupině odborných čtenářů. </a:t>
            </a:r>
          </a:p>
          <a:p>
            <a:pPr marL="0" indent="0">
              <a:buNone/>
            </a:pPr>
            <a:r>
              <a:rPr lang="cs-CZ" sz="43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017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lvl="0" indent="0">
              <a:buNone/>
            </a:pPr>
            <a:r>
              <a:rPr lang="cs-CZ" b="1" dirty="0"/>
              <a:t>7 </a:t>
            </a:r>
            <a:r>
              <a:rPr lang="cs-CZ" dirty="0"/>
              <a:t>Účast na Výročním setkání spolupracovníků ze zapojených partnerských škol a redakční rady složené ze zástupců partnerských škol a dalších odborníků </a:t>
            </a:r>
          </a:p>
          <a:p>
            <a:pPr marL="0" indent="0">
              <a:buNone/>
            </a:pPr>
            <a:r>
              <a:rPr lang="cs-CZ" b="1" i="1" dirty="0"/>
              <a:t>Výstupem je evaluace dosavadního řešení projektu a diskuze nad udržitelností projektu v následujících letech. Výsledky diskuze vyústili k podání nového projektu v roce 2020, do kterého se škola aktivně zapojila.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lvl="0" indent="0">
              <a:buNone/>
            </a:pPr>
            <a:r>
              <a:rPr lang="cs-CZ" b="1" dirty="0"/>
              <a:t>8 </a:t>
            </a:r>
            <a:r>
              <a:rPr lang="cs-CZ" dirty="0"/>
              <a:t>Zvýšení využití potenciálu sociálních sítí, dále profilů a stránek k propagaci a cílenému promování priorit českého vysokého školství</a:t>
            </a:r>
          </a:p>
          <a:p>
            <a:pPr marL="0" indent="0">
              <a:buNone/>
            </a:pPr>
            <a:r>
              <a:rPr lang="cs-CZ" b="1" i="1" dirty="0"/>
              <a:t>Výstupem jsou sdílené příspěvky na sociálních sítích. Jak bylo výše popsáno, sdílení je i po skončení projektu zajímavé pro vysokou školu, neboť čtenáři profilu jeví o tyto příspěvky zájem. Z těchto důvodů probíhá sdílení obsahu zajímavých příspěvků i v dalším roce.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53</a:t>
            </a:fld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</p:spTree>
    <p:extLst>
      <p:ext uri="{BB962C8B-B14F-4D97-AF65-F5344CB8AC3E}">
        <p14:creationId xmlns:p14="http://schemas.microsoft.com/office/powerpoint/2010/main" val="305603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C64C0-E78B-4E98-A001-456E8CA8F4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854087"/>
              </p:ext>
            </p:extLst>
          </p:nvPr>
        </p:nvGraphicFramePr>
        <p:xfrm>
          <a:off x="1043608" y="1656663"/>
          <a:ext cx="7056784" cy="50557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249">
                  <a:extLst>
                    <a:ext uri="{9D8B030D-6E8A-4147-A177-3AD203B41FA5}">
                      <a16:colId xmlns:a16="http://schemas.microsoft.com/office/drawing/2014/main" val="3134009912"/>
                    </a:ext>
                  </a:extLst>
                </a:gridCol>
                <a:gridCol w="3292198">
                  <a:extLst>
                    <a:ext uri="{9D8B030D-6E8A-4147-A177-3AD203B41FA5}">
                      <a16:colId xmlns:a16="http://schemas.microsoft.com/office/drawing/2014/main" val="1192831669"/>
                    </a:ext>
                  </a:extLst>
                </a:gridCol>
                <a:gridCol w="1747395">
                  <a:extLst>
                    <a:ext uri="{9D8B030D-6E8A-4147-A177-3AD203B41FA5}">
                      <a16:colId xmlns:a16="http://schemas.microsoft.com/office/drawing/2014/main" val="2711391439"/>
                    </a:ext>
                  </a:extLst>
                </a:gridCol>
                <a:gridCol w="1276942">
                  <a:extLst>
                    <a:ext uri="{9D8B030D-6E8A-4147-A177-3AD203B41FA5}">
                      <a16:colId xmlns:a16="http://schemas.microsoft.com/office/drawing/2014/main" val="3503605213"/>
                    </a:ext>
                  </a:extLst>
                </a:gridCol>
              </a:tblGrid>
              <a:tr h="7772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Přidělená dotace na řešení projektu </a:t>
                      </a:r>
                      <a:r>
                        <a:rPr lang="cs-CZ" sz="1200" b="1" dirty="0" smtClean="0">
                          <a:effectLst/>
                        </a:rPr>
                        <a:t>- </a:t>
                      </a:r>
                      <a:r>
                        <a:rPr lang="cs-CZ" sz="1200" b="1" dirty="0">
                          <a:effectLst/>
                        </a:rPr>
                        <a:t>ukazatel 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(v tis. Kč)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Čerpání dotace      (v tis. Kč)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744529057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          1.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Kapitálové finanční prostředky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799171800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1.1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Dlouhodobý nehmotný majetek (SW, licence)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984343303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Samostatné věci movité (stroje, zařízení)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414421667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1.3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technické zhodnocení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628854966"/>
                  </a:ext>
                </a:extLst>
              </a:tr>
              <a:tr h="126574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712833"/>
                  </a:ext>
                </a:extLst>
              </a:tr>
              <a:tr h="14407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2.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Běžné finanční prostředky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250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250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4002086419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Osobní náklady: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092724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Mzdy (včetně pohyblivých složek)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16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507845636"/>
                  </a:ext>
                </a:extLst>
              </a:tr>
              <a:tr h="975252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(odměny z dohod o pracovní činnosti, dohod o provedení práce, popř. i některé odměny hrazené na základě nepojmenovaných smluv uzavřených podle zákona § 1746 odst. 2 č. 89/2012 Sb., občanský zákoník)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138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2437302761"/>
                  </a:ext>
                </a:extLst>
              </a:tr>
              <a:tr h="78020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Odvody pojistného na veřejné zdravotní pojištění a pojistného na sociální zabezpečení a příspěvku na státní politiku zaměstnanosti a příděly do sociálního fondu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663297489"/>
                  </a:ext>
                </a:extLst>
              </a:tr>
              <a:tr h="132321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Ostatní: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095322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Materiální náklady (včetně drobného majetku)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872831264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 a náklady nevýrobní 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676944698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Cestovní náhrady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0" dirty="0" smtClean="0">
                          <a:effectLst/>
                          <a:latin typeface="+mn-lt"/>
                          <a:ea typeface="+mn-ea"/>
                        </a:rPr>
                        <a:t>15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+mn-lt"/>
                          <a:ea typeface="+mn-ea"/>
                        </a:rPr>
                        <a:t>15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1920469827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>
                          <a:effectLst/>
                        </a:rPr>
                        <a:t>2.7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Stipendia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3328910859"/>
                  </a:ext>
                </a:extLst>
              </a:tr>
              <a:tr h="126574">
                <a:tc gridSpan="4"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979077"/>
                  </a:ext>
                </a:extLst>
              </a:tr>
              <a:tr h="150880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933450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3.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Celkem běžné a kapitálové finanční prostředky 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250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  <a:latin typeface="+mn-lt"/>
                          <a:ea typeface="+mn-ea"/>
                        </a:rPr>
                        <a:t>250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348" marR="51348" marT="0" marB="0" anchor="ctr"/>
                </a:tc>
                <a:extLst>
                  <a:ext uri="{0D108BD9-81ED-4DB2-BD59-A6C34878D82A}">
                    <a16:rowId xmlns:a16="http://schemas.microsoft.com/office/drawing/2014/main" val="718971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46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55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17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23528" y="11868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Čerpání rozpočtu projektu</a:t>
            </a:r>
          </a:p>
          <a:p>
            <a:pPr marL="0" indent="0">
              <a:buNone/>
            </a:pPr>
            <a:endParaRPr lang="cs-CZ" sz="4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70998"/>
              </p:ext>
            </p:extLst>
          </p:nvPr>
        </p:nvGraphicFramePr>
        <p:xfrm>
          <a:off x="549896" y="2039669"/>
          <a:ext cx="7776863" cy="3877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768">
                  <a:extLst>
                    <a:ext uri="{9D8B030D-6E8A-4147-A177-3AD203B41FA5}">
                      <a16:colId xmlns:a16="http://schemas.microsoft.com/office/drawing/2014/main" val="1804394927"/>
                    </a:ext>
                  </a:extLst>
                </a:gridCol>
                <a:gridCol w="5332839">
                  <a:extLst>
                    <a:ext uri="{9D8B030D-6E8A-4147-A177-3AD203B41FA5}">
                      <a16:colId xmlns:a16="http://schemas.microsoft.com/office/drawing/2014/main" val="1114125246"/>
                    </a:ext>
                  </a:extLst>
                </a:gridCol>
                <a:gridCol w="1446256">
                  <a:extLst>
                    <a:ext uri="{9D8B030D-6E8A-4147-A177-3AD203B41FA5}">
                      <a16:colId xmlns:a16="http://schemas.microsoft.com/office/drawing/2014/main" val="2430763515"/>
                    </a:ext>
                  </a:extLst>
                </a:gridCol>
              </a:tblGrid>
              <a:tr h="330677">
                <a:tc gridSpan="3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Bližší zdůvodnění čerpání v jednotlivých </a:t>
                      </a:r>
                      <a:r>
                        <a:rPr lang="cs-CZ" sz="1400" b="1" dirty="0" smtClean="0">
                          <a:effectLst/>
                        </a:rPr>
                        <a:t>položkách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689664"/>
                  </a:ext>
                </a:extLst>
              </a:tr>
              <a:tr h="8933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Číslo položky (viz před- </a:t>
                      </a:r>
                      <a:r>
                        <a:rPr lang="cs-CZ" sz="1300" b="1" dirty="0" err="1">
                          <a:effectLst/>
                        </a:rPr>
                        <a:t>chozí</a:t>
                      </a:r>
                      <a:r>
                        <a:rPr lang="cs-CZ" sz="1300" b="1" dirty="0">
                          <a:effectLst/>
                        </a:rPr>
                        <a:t> tab.)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Název výdaje a jeho zdůvodnění</a:t>
                      </a:r>
                      <a:endParaRPr lang="cs-CZ" sz="13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300" b="1">
                          <a:effectLst/>
                        </a:rPr>
                        <a:t>Částka (v tis. Kč)</a:t>
                      </a:r>
                      <a:endParaRPr lang="cs-CZ" sz="13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3461375"/>
                  </a:ext>
                </a:extLst>
              </a:tr>
              <a:tr h="441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2.1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Mzdy (včetně pohyblivých složek) – mimořádné odměny osob podílejících se na realizaci projektu nad rámec svých běžných pracovních úvazků za období 10/2019.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280928"/>
                  </a:ext>
                </a:extLst>
              </a:tr>
              <a:tr h="441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2.2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osobní náklady – odměny z DPP realizačního týmu projektu v období 1/2019 – 12/2019.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873541"/>
                  </a:ext>
                </a:extLst>
              </a:tr>
              <a:tr h="441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2.3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Odvody pojistného na ZP, SP, FKSP a Zák. poj – zákonné odvody na straně zaměstnavatele spojené s položkou 2.1 rozpočtu za období 10/2019.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5775652"/>
                  </a:ext>
                </a:extLst>
              </a:tr>
              <a:tr h="330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Služby a náklady nevýrobní – příprava podkladů pro publikaci článků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9468968"/>
                  </a:ext>
                </a:extLst>
              </a:tr>
              <a:tr h="330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2.5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Služby a náklady nevýrobní – reklamní služby, propagace webu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7088373"/>
                  </a:ext>
                </a:extLst>
              </a:tr>
              <a:tr h="667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2.6</a:t>
                      </a:r>
                      <a:endParaRPr lang="cs-CZ" sz="1200" b="1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Cestovní náhrady – cestovné realizačního týmu a dalších zaměstnanců VŠTE spojené s realizací projektu. Realizovány cesty na projektová setkání a za účelem zajištění stanovených projektových cílů a výstupů.</a:t>
                      </a:r>
                      <a:endParaRPr lang="cs-CZ" sz="12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2722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2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56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95936" y="1196752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Centralizované rozvojové projekty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Závěrečné </a:t>
            </a:r>
            <a:r>
              <a:rPr lang="cs-CZ" b="1" dirty="0" smtClean="0"/>
              <a:t>shrnutí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sz="2000" dirty="0" smtClean="0"/>
              <a:t>Všech 6 projektů bylo realizováno </a:t>
            </a:r>
            <a:r>
              <a:rPr lang="cs-CZ" sz="2000" dirty="0"/>
              <a:t>v souladu s </a:t>
            </a:r>
            <a:r>
              <a:rPr lang="cs-CZ" sz="2000" dirty="0" smtClean="0"/>
              <a:t>žádostí.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Formuláře pro závěrečnou zprávu byly ve všech případech konzultovány s vedoucími partnery a po jejich odsouhlasení předloženy k souhrnnému odevzdání za projekt dle pravidel vyhlášení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1077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5813" y="2643188"/>
            <a:ext cx="7772400" cy="1500187"/>
          </a:xfrm>
        </p:spPr>
        <p:txBody>
          <a:bodyPr/>
          <a:lstStyle/>
          <a:p>
            <a:pPr algn="ctr">
              <a:defRPr/>
            </a:pPr>
            <a:r>
              <a:rPr lang="cs-CZ" sz="4400" b="1" dirty="0">
                <a:solidFill>
                  <a:schemeClr val="tx1"/>
                </a:solidFill>
              </a:rPr>
              <a:t>Děkuji Vám za pozornost.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5E86D-744D-4B98-8D4C-E05924FEE1C1}" type="slidenum">
              <a:rPr lang="cs-CZ" smtClean="0"/>
              <a:pPr>
                <a:defRPr/>
              </a:pPr>
              <a:t>57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5FDA1E4E-3B99-4583-A01B-78D3DB4E2E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467739"/>
              </p:ext>
            </p:extLst>
          </p:nvPr>
        </p:nvGraphicFramePr>
        <p:xfrm>
          <a:off x="323528" y="1905147"/>
          <a:ext cx="8568952" cy="4800283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940495">
                  <a:extLst>
                    <a:ext uri="{9D8B030D-6E8A-4147-A177-3AD203B41FA5}">
                      <a16:colId xmlns:a16="http://schemas.microsoft.com/office/drawing/2014/main" val="1840835523"/>
                    </a:ext>
                  </a:extLst>
                </a:gridCol>
                <a:gridCol w="1575812">
                  <a:extLst>
                    <a:ext uri="{9D8B030D-6E8A-4147-A177-3AD203B41FA5}">
                      <a16:colId xmlns:a16="http://schemas.microsoft.com/office/drawing/2014/main" val="4122041624"/>
                    </a:ext>
                  </a:extLst>
                </a:gridCol>
                <a:gridCol w="1006521">
                  <a:extLst>
                    <a:ext uri="{9D8B030D-6E8A-4147-A177-3AD203B41FA5}">
                      <a16:colId xmlns:a16="http://schemas.microsoft.com/office/drawing/2014/main" val="1337267108"/>
                    </a:ext>
                  </a:extLst>
                </a:gridCol>
                <a:gridCol w="1150313">
                  <a:extLst>
                    <a:ext uri="{9D8B030D-6E8A-4147-A177-3AD203B41FA5}">
                      <a16:colId xmlns:a16="http://schemas.microsoft.com/office/drawing/2014/main" val="4025461839"/>
                    </a:ext>
                  </a:extLst>
                </a:gridCol>
                <a:gridCol w="1294103">
                  <a:extLst>
                    <a:ext uri="{9D8B030D-6E8A-4147-A177-3AD203B41FA5}">
                      <a16:colId xmlns:a16="http://schemas.microsoft.com/office/drawing/2014/main" val="2645927176"/>
                    </a:ext>
                  </a:extLst>
                </a:gridCol>
                <a:gridCol w="2601708">
                  <a:extLst>
                    <a:ext uri="{9D8B030D-6E8A-4147-A177-3AD203B41FA5}">
                      <a16:colId xmlns:a16="http://schemas.microsoft.com/office/drawing/2014/main" val="211295371"/>
                    </a:ext>
                  </a:extLst>
                </a:gridCol>
              </a:tblGrid>
              <a:tr h="406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Dílčí IP VŠTE </a:t>
                      </a:r>
                      <a:r>
                        <a:rPr lang="cs-CZ" sz="1000" dirty="0" smtClean="0">
                          <a:effectLst/>
                        </a:rPr>
                        <a:t>2019 </a:t>
                      </a:r>
                      <a:r>
                        <a:rPr lang="cs-CZ" sz="1000" dirty="0">
                          <a:effectLst/>
                        </a:rPr>
                        <a:t>- </a:t>
                      </a:r>
                      <a:r>
                        <a:rPr lang="cs-CZ" sz="1000" dirty="0" smtClean="0">
                          <a:effectLst/>
                        </a:rPr>
                        <a:t>2020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Měřitelný ukazatel výkonu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Výchozí hodnoty k roku </a:t>
                      </a:r>
                      <a:r>
                        <a:rPr lang="cs-CZ" sz="1000" dirty="0" smtClean="0">
                          <a:effectLst/>
                        </a:rPr>
                        <a:t>2018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Cílové hodnoty k </a:t>
                      </a:r>
                      <a:r>
                        <a:rPr lang="cs-CZ" sz="1000" dirty="0" smtClean="0">
                          <a:effectLst/>
                        </a:rPr>
                        <a:t>roku</a:t>
                      </a:r>
                      <a:r>
                        <a:rPr lang="cs-CZ" sz="1000" baseline="0" dirty="0" smtClean="0">
                          <a:effectLst/>
                        </a:rPr>
                        <a:t> 31. 12. 2020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Průběžný stav plnění k</a:t>
                      </a:r>
                      <a:r>
                        <a:rPr lang="cs-CZ" sz="1000" dirty="0">
                          <a:effectLst/>
                        </a:rPr>
                        <a:t>  31. 12. </a:t>
                      </a:r>
                      <a:r>
                        <a:rPr lang="cs-CZ" sz="1000" dirty="0" smtClean="0">
                          <a:effectLst/>
                        </a:rPr>
                        <a:t>2019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Komentář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2111266439"/>
                  </a:ext>
                </a:extLst>
              </a:tr>
              <a:tr h="213805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Nástavba patra budov A </a:t>
                      </a:r>
                      <a:r>
                        <a:rPr lang="cs-CZ" sz="105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cs-CZ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endParaRPr lang="cs-CZ" sz="105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Projektová dokumentace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 rowSpan="6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souladu s cíli pro rok 2019 byla dodavatelem vypracována projektová dokumentace pro stavební řízení nástavby 3. NP budov A </a:t>
                      </a: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 v kampusu Okružní.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4042734324"/>
                  </a:ext>
                </a:extLst>
              </a:tr>
              <a:tr h="1813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Stavební povolení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536726991"/>
                  </a:ext>
                </a:extLst>
              </a:tr>
              <a:tr h="3471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Projektová dokumentace pro provádění stavby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798563546"/>
                  </a:ext>
                </a:extLst>
              </a:tr>
              <a:tr h="34716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Realizace zadávacího řízení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16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Uzavřená smlouva s dodavatelem plnění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84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Zahájení stavebních prací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782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</a:rPr>
                        <a:t>Laboratoře logistiky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Technická specifikace pro realizaci nákupu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Dovybavení laboratoří logistiky bylo realizováno v budově Centrálních sdružených laboratoří v kampusu Okružní. 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3730312246"/>
                  </a:ext>
                </a:extLst>
              </a:tr>
              <a:tr h="2891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Poptávkové řízení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900" dirty="0" smtClean="0">
                          <a:effectLst/>
                        </a:rPr>
                        <a:t>V roce 2019 bylo</a:t>
                      </a:r>
                      <a:r>
                        <a:rPr lang="cs-CZ" sz="900" baseline="0" dirty="0" smtClean="0">
                          <a:effectLst/>
                        </a:rPr>
                        <a:t> realizováno poptávkové řízení.</a:t>
                      </a:r>
                      <a:endParaRPr lang="cs-CZ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275188327"/>
                  </a:ext>
                </a:extLst>
              </a:tr>
              <a:tr h="3471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Uzavřená smlouva s dodavatelem plnění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Následovalo uzavření smlouvy s dodavatelem.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65274362"/>
                  </a:ext>
                </a:extLst>
              </a:tr>
              <a:tr h="1199582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Instalace PC stanic včetně periferií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Díky realizaci projektu došlo pro potřeby výuky průmyslu 4.0 k vybavení místnosti H207 24 kusy výkonnějších PC stanic včetně nezbytných periferií: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PC  - Dell </a:t>
                      </a: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Preecision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3430 SFF,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  - Dell P2419,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rack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Synology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došlo tak k materiálně technickému vybavení laboratoří logistiky dostatečným výpočetním výkonem.</a:t>
                      </a: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63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Odzkoušení funkčnosti ve výuce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Využití</a:t>
                      </a:r>
                      <a:r>
                        <a:rPr lang="cs-CZ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 praxi.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9087D25A-35AA-4840-8D5E-A8FD6FF41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2752" y="1539648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A – naplnění ukazatelů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6B09723B-9282-4214-A037-644F5B6B5C0B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</a:t>
            </a:r>
            <a:r>
              <a:rPr lang="cs-CZ" sz="2400" b="1" kern="0" dirty="0" smtClean="0">
                <a:solidFill>
                  <a:sysClr val="windowText" lastClr="000000"/>
                </a:solidFill>
              </a:rPr>
              <a:t>2019</a:t>
            </a:r>
            <a:endParaRPr lang="cs-CZ" sz="24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66048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5FDA1E4E-3B99-4583-A01B-78D3DB4E2E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704120"/>
              </p:ext>
            </p:extLst>
          </p:nvPr>
        </p:nvGraphicFramePr>
        <p:xfrm>
          <a:off x="465340" y="1921345"/>
          <a:ext cx="8283124" cy="3723444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912224">
                  <a:extLst>
                    <a:ext uri="{9D8B030D-6E8A-4147-A177-3AD203B41FA5}">
                      <a16:colId xmlns:a16="http://schemas.microsoft.com/office/drawing/2014/main" val="1840835523"/>
                    </a:ext>
                  </a:extLst>
                </a:gridCol>
                <a:gridCol w="1419016">
                  <a:extLst>
                    <a:ext uri="{9D8B030D-6E8A-4147-A177-3AD203B41FA5}">
                      <a16:colId xmlns:a16="http://schemas.microsoft.com/office/drawing/2014/main" val="4122041624"/>
                    </a:ext>
                  </a:extLst>
                </a:gridCol>
                <a:gridCol w="878438">
                  <a:extLst>
                    <a:ext uri="{9D8B030D-6E8A-4147-A177-3AD203B41FA5}">
                      <a16:colId xmlns:a16="http://schemas.microsoft.com/office/drawing/2014/main" val="1337267108"/>
                    </a:ext>
                  </a:extLst>
                </a:gridCol>
                <a:gridCol w="1013583">
                  <a:extLst>
                    <a:ext uri="{9D8B030D-6E8A-4147-A177-3AD203B41FA5}">
                      <a16:colId xmlns:a16="http://schemas.microsoft.com/office/drawing/2014/main" val="4025461839"/>
                    </a:ext>
                  </a:extLst>
                </a:gridCol>
                <a:gridCol w="1216298">
                  <a:extLst>
                    <a:ext uri="{9D8B030D-6E8A-4147-A177-3AD203B41FA5}">
                      <a16:colId xmlns:a16="http://schemas.microsoft.com/office/drawing/2014/main" val="2645927176"/>
                    </a:ext>
                  </a:extLst>
                </a:gridCol>
                <a:gridCol w="2843565">
                  <a:extLst>
                    <a:ext uri="{9D8B030D-6E8A-4147-A177-3AD203B41FA5}">
                      <a16:colId xmlns:a16="http://schemas.microsoft.com/office/drawing/2014/main" val="211295371"/>
                    </a:ext>
                  </a:extLst>
                </a:gridCol>
              </a:tblGrid>
              <a:tr h="467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Dílčí IP VŠTE </a:t>
                      </a:r>
                      <a:r>
                        <a:rPr lang="cs-CZ" sz="1000" dirty="0" smtClean="0">
                          <a:effectLst/>
                        </a:rPr>
                        <a:t>2019 </a:t>
                      </a:r>
                      <a:r>
                        <a:rPr lang="cs-CZ" sz="1000" dirty="0">
                          <a:effectLst/>
                        </a:rPr>
                        <a:t>- </a:t>
                      </a:r>
                      <a:r>
                        <a:rPr lang="cs-CZ" sz="1000" dirty="0" smtClean="0">
                          <a:effectLst/>
                        </a:rPr>
                        <a:t>2020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Měřitelný ukazatel výkonu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Výchozí hodnoty k roku </a:t>
                      </a:r>
                      <a:r>
                        <a:rPr lang="cs-CZ" sz="1000" dirty="0" smtClean="0">
                          <a:effectLst/>
                        </a:rPr>
                        <a:t>2018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Cílové hodnoty k </a:t>
                      </a:r>
                      <a:r>
                        <a:rPr lang="cs-CZ" sz="1000" dirty="0" smtClean="0">
                          <a:effectLst/>
                        </a:rPr>
                        <a:t>roku</a:t>
                      </a:r>
                      <a:r>
                        <a:rPr lang="cs-CZ" sz="1000" baseline="0" dirty="0" smtClean="0">
                          <a:effectLst/>
                        </a:rPr>
                        <a:t> 31. 12. 2020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Průběžný stav plnění k</a:t>
                      </a:r>
                      <a:r>
                        <a:rPr lang="cs-CZ" sz="1000" dirty="0">
                          <a:effectLst/>
                        </a:rPr>
                        <a:t>  31. 12. </a:t>
                      </a:r>
                      <a:r>
                        <a:rPr lang="cs-CZ" sz="1000" dirty="0" smtClean="0">
                          <a:effectLst/>
                        </a:rPr>
                        <a:t>2019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Komentář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2111266439"/>
                  </a:ext>
                </a:extLst>
              </a:tr>
              <a:tr h="538731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Kariérní centrum VŠTE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Směrnice o činnosti centra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Směrnice o činnosti KC byla v průběhu roku 2019 vytvořena a připomínkována s ohledem na pilotní provoz centra, účinnosti nabyde v roce 2020.</a:t>
                      </a: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4042734324"/>
                  </a:ext>
                </a:extLst>
              </a:tr>
              <a:tr h="3763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Materiálně technické vybavení centra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souladu se stanovenými cíli bylo vytvořeno a materiálně - technicky a personálně zajištěno KC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cs-CZ" sz="9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referent pro vztahy se středními školami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referent pro absolventy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referent pro zahraniční vztahy</a:t>
                      </a: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536726991"/>
                  </a:ext>
                </a:extLst>
              </a:tr>
              <a:tr h="4851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Zřízené pracovní pozice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798563546"/>
                  </a:ext>
                </a:extLst>
              </a:tr>
              <a:tr h="56403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Realizované akce pro studenty SŠ a VŠ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roce 2019 byly pro studenty VŠTE realizovány následující akce: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Základy asertivní komunikace a </a:t>
                      </a: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promotion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- 17. 10. 2019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Požadavky zaměstnavatelů na kompetence a dovednosti absolventa, aneb Co musí absolvent splňovat z pohledu zaměstnavatele? - 24. 10. 2019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912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Navázané spolupráce s aplikační sférou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3730312246"/>
                  </a:ext>
                </a:extLst>
              </a:tr>
              <a:tr h="3763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Navázané spolupráce se zahraničními institucemi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Došlo</a:t>
                      </a:r>
                      <a:r>
                        <a:rPr lang="cs-CZ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 n</a:t>
                      </a: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avázání spolupráce se zahraniční institucí 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Harbin Institute of Technology, China. 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275188327"/>
                  </a:ext>
                </a:extLst>
              </a:tr>
              <a:tr h="4224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Správa klubu absolventů</a:t>
                      </a:r>
                      <a:endParaRPr lang="cs-CZ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KC také zaštítilo zahájení činnosti Klubu absolventů.</a:t>
                      </a:r>
                      <a:endParaRPr lang="cs-CZ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65274362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9087D25A-35AA-4840-8D5E-A8FD6FF41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2752" y="1539648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A – naplnění ukazatelů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6B09723B-9282-4214-A037-644F5B6B5C0B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</a:t>
            </a:r>
            <a:r>
              <a:rPr lang="cs-CZ" sz="2400" b="1" kern="0" dirty="0" smtClean="0">
                <a:solidFill>
                  <a:sysClr val="windowText" lastClr="000000"/>
                </a:solidFill>
              </a:rPr>
              <a:t>2019</a:t>
            </a:r>
            <a:endParaRPr lang="cs-CZ" sz="24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66015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4B22F6-52AF-484A-9905-E2DDD81A3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422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Vnitřní soutěž (IGS)</a:t>
            </a:r>
          </a:p>
          <a:p>
            <a:pPr marL="0" indent="0">
              <a:buNone/>
            </a:pPr>
            <a:r>
              <a:rPr lang="cs-CZ" sz="1500" b="1" dirty="0"/>
              <a:t>Specifikace dílčích cílů roku </a:t>
            </a:r>
            <a:r>
              <a:rPr lang="cs-CZ" sz="1500" b="1" dirty="0" smtClean="0"/>
              <a:t>2019</a:t>
            </a:r>
            <a:endParaRPr lang="cs-CZ" sz="1500" b="1" dirty="0"/>
          </a:p>
          <a:p>
            <a:r>
              <a:rPr lang="cs-CZ" sz="1500" dirty="0"/>
              <a:t>Cílem pro období </a:t>
            </a:r>
            <a:r>
              <a:rPr lang="cs-CZ" sz="1500" dirty="0" smtClean="0"/>
              <a:t>2019 </a:t>
            </a:r>
            <a:r>
              <a:rPr lang="cs-CZ" sz="1500" dirty="0"/>
              <a:t>bylo vyhlásit interní soutěž s alokací cca </a:t>
            </a:r>
            <a:r>
              <a:rPr lang="cs-CZ" sz="1500" dirty="0" smtClean="0"/>
              <a:t>1 752 </a:t>
            </a:r>
            <a:r>
              <a:rPr lang="cs-CZ" sz="1500" dirty="0"/>
              <a:t>tis. Kč. S maximální dobou </a:t>
            </a:r>
            <a:r>
              <a:rPr lang="cs-CZ" sz="1500" dirty="0" smtClean="0"/>
              <a:t>trvání </a:t>
            </a:r>
            <a:r>
              <a:rPr lang="cs-CZ" sz="1500" dirty="0"/>
              <a:t>projektů jeden rok. Tento cíl byl naplněn. V průběhu realizace projektů byl rozpočet IGS dodatečně navýšen o </a:t>
            </a:r>
            <a:r>
              <a:rPr lang="cs-CZ" sz="1500" dirty="0" smtClean="0"/>
              <a:t>55 </a:t>
            </a:r>
            <a:r>
              <a:rPr lang="cs-CZ" sz="1500" dirty="0"/>
              <a:t>tis. Kč na celkových </a:t>
            </a:r>
            <a:r>
              <a:rPr lang="cs-CZ" sz="1500" dirty="0" smtClean="0"/>
              <a:t>1 807 </a:t>
            </a:r>
            <a:r>
              <a:rPr lang="cs-CZ" sz="1500" dirty="0"/>
              <a:t>tis. Kč.</a:t>
            </a:r>
          </a:p>
          <a:p>
            <a:pPr lvl="1"/>
            <a:r>
              <a:rPr lang="cs-CZ" sz="1500" dirty="0"/>
              <a:t>Celkem bylo podáno </a:t>
            </a:r>
            <a:r>
              <a:rPr lang="cs-CZ" sz="1500" b="1" dirty="0" smtClean="0"/>
              <a:t>29</a:t>
            </a:r>
            <a:r>
              <a:rPr lang="cs-CZ" sz="1500" dirty="0" smtClean="0"/>
              <a:t> </a:t>
            </a:r>
            <a:r>
              <a:rPr lang="cs-CZ" sz="1500" dirty="0"/>
              <a:t>projektových žádostí.</a:t>
            </a:r>
          </a:p>
          <a:p>
            <a:pPr lvl="1"/>
            <a:r>
              <a:rPr lang="cs-CZ" sz="1500" dirty="0"/>
              <a:t>Podpořeno bylo </a:t>
            </a:r>
            <a:r>
              <a:rPr lang="cs-CZ" sz="1500" b="1" dirty="0" smtClean="0"/>
              <a:t>23</a:t>
            </a:r>
            <a:r>
              <a:rPr lang="cs-CZ" sz="1500" dirty="0" smtClean="0"/>
              <a:t> </a:t>
            </a:r>
            <a:r>
              <a:rPr lang="cs-CZ" sz="1500" dirty="0"/>
              <a:t>projektů.</a:t>
            </a:r>
          </a:p>
          <a:p>
            <a:pPr lvl="1"/>
            <a:r>
              <a:rPr lang="cs-CZ" sz="1500" dirty="0"/>
              <a:t>Úspěšně realizováno bylo </a:t>
            </a:r>
            <a:r>
              <a:rPr lang="cs-CZ" sz="1500" b="1" dirty="0" smtClean="0"/>
              <a:t>21 </a:t>
            </a:r>
            <a:r>
              <a:rPr lang="cs-CZ" sz="1500" dirty="0"/>
              <a:t>projektů.</a:t>
            </a:r>
            <a:endParaRPr lang="cs-CZ" sz="1500" b="1" i="1" dirty="0"/>
          </a:p>
          <a:p>
            <a:pPr marL="0" indent="0">
              <a:buNone/>
            </a:pPr>
            <a:endParaRPr lang="cs-CZ" sz="4000" dirty="0"/>
          </a:p>
          <a:p>
            <a:pPr>
              <a:buNone/>
            </a:pPr>
            <a:r>
              <a:rPr lang="cs-CZ" sz="1800" b="1" dirty="0" smtClean="0">
                <a:solidFill>
                  <a:srgbClr val="C00000"/>
                </a:solidFill>
              </a:rPr>
              <a:t>Rozpočet projektu na rok 2019:</a:t>
            </a:r>
            <a:r>
              <a:rPr lang="cs-CZ" sz="1800" b="1" dirty="0">
                <a:solidFill>
                  <a:srgbClr val="C00000"/>
                </a:solidFill>
              </a:rPr>
              <a:t>	</a:t>
            </a:r>
            <a:r>
              <a:rPr lang="cs-CZ" sz="1800" b="1" dirty="0" smtClean="0">
                <a:solidFill>
                  <a:srgbClr val="C00000"/>
                </a:solidFill>
              </a:rPr>
              <a:t>    </a:t>
            </a:r>
            <a:r>
              <a:rPr lang="cs-CZ" sz="1800" b="1" dirty="0" smtClean="0"/>
              <a:t>1 751 544,- Kč</a:t>
            </a:r>
            <a:endParaRPr lang="cs-CZ" sz="1800" b="1" dirty="0"/>
          </a:p>
          <a:p>
            <a:pPr>
              <a:buNone/>
            </a:pPr>
            <a:r>
              <a:rPr lang="cs-CZ" sz="1800" b="1" dirty="0">
                <a:solidFill>
                  <a:srgbClr val="C00000"/>
                </a:solidFill>
              </a:rPr>
              <a:t>	Neinvestiční prostředky:</a:t>
            </a:r>
            <a:r>
              <a:rPr lang="cs-CZ" sz="1800" b="1" dirty="0"/>
              <a:t>	 </a:t>
            </a:r>
            <a:r>
              <a:rPr lang="cs-CZ" sz="1800" b="1" dirty="0" smtClean="0"/>
              <a:t>	    1 807 035,09,- Kč </a:t>
            </a:r>
            <a:r>
              <a:rPr lang="cs-CZ" sz="1200" b="1" dirty="0" smtClean="0"/>
              <a:t>(dodatečné navýšení o 55 491,09 Kč)</a:t>
            </a:r>
            <a:endParaRPr lang="cs-CZ" sz="12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7A46D8E-1CC4-48AB-8110-1CC43E6D0274}"/>
              </a:ext>
            </a:extLst>
          </p:cNvPr>
          <p:cNvSpPr txBox="1">
            <a:spLocks/>
          </p:cNvSpPr>
          <p:nvPr/>
        </p:nvSpPr>
        <p:spPr>
          <a:xfrm>
            <a:off x="4002752" y="1539648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B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924B279F-F6C9-403C-8A16-01C4EA173D76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</a:t>
            </a:r>
            <a:r>
              <a:rPr lang="cs-CZ" sz="2400" b="1" kern="0" dirty="0" smtClean="0">
                <a:solidFill>
                  <a:sysClr val="windowText" lastClr="000000"/>
                </a:solidFill>
              </a:rPr>
              <a:t>2019</a:t>
            </a:r>
            <a:endParaRPr lang="cs-CZ" sz="24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96168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9FF3BEE4-55EE-407E-8D62-2AD0DF89A5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19221"/>
              </p:ext>
            </p:extLst>
          </p:nvPr>
        </p:nvGraphicFramePr>
        <p:xfrm>
          <a:off x="143508" y="2348880"/>
          <a:ext cx="8856984" cy="422390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38166">
                  <a:extLst>
                    <a:ext uri="{9D8B030D-6E8A-4147-A177-3AD203B41FA5}">
                      <a16:colId xmlns:a16="http://schemas.microsoft.com/office/drawing/2014/main" val="2420881517"/>
                    </a:ext>
                  </a:extLst>
                </a:gridCol>
                <a:gridCol w="6918818">
                  <a:extLst>
                    <a:ext uri="{9D8B030D-6E8A-4147-A177-3AD203B41FA5}">
                      <a16:colId xmlns:a16="http://schemas.microsoft.com/office/drawing/2014/main" val="4266010153"/>
                    </a:ext>
                  </a:extLst>
                </a:gridCol>
              </a:tblGrid>
              <a:tr h="217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Hlavní řešitel</a:t>
                      </a:r>
                      <a:endParaRPr lang="cs-CZ" sz="16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6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extLst>
                  <a:ext uri="{0D108BD9-81ED-4DB2-BD59-A6C34878D82A}">
                    <a16:rowId xmlns:a16="http://schemas.microsoft.com/office/drawing/2014/main" val="3576604066"/>
                  </a:ext>
                </a:extLst>
              </a:tr>
              <a:tr h="3185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prof. </a:t>
                      </a:r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r>
                        <a:rPr lang="cs-CZ" sz="11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Váchal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CSc.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Příprava virtuální laboratoře pro výuku studijního programu Ekonomika podniku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072111"/>
                  </a:ext>
                </a:extLst>
              </a:tr>
              <a:tr h="4889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Lukáš Polanecký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SW </a:t>
                      </a:r>
                      <a:r>
                        <a:rPr lang="cs-CZ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Minitab</a:t>
                      </a:r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jako nástroj pro inovaci pedagogické činnosti vybraných předmětů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52246506"/>
                  </a:ext>
                </a:extLst>
              </a:tr>
              <a:tr h="3185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Petra</a:t>
                      </a:r>
                      <a:r>
                        <a:rPr lang="cs-CZ" sz="11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1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Martíšková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Ph.D.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Využití SW pro zpracování zkouškových testů v rámci pedagogické činnosti Katedry cestovního ruchu a marketingu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40220384"/>
                  </a:ext>
                </a:extLst>
              </a:tr>
              <a:tr h="33078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Mgr. Libuše </a:t>
                      </a:r>
                      <a:r>
                        <a:rPr lang="cs-CZ" sz="11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Turinská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Přípravné jazykové kurzy pro budoucí studenty VŠTE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63080897"/>
                  </a:ext>
                </a:extLst>
              </a:tr>
              <a:tr h="3185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Marek Vokoun, Ph.D.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Inovace předmětu Řízení inovací v kontextu internetu věcí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5539199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doc. Ing. Eva </a:t>
                      </a:r>
                      <a:r>
                        <a:rPr lang="cs-CZ" sz="11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Ružinská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, MBA, PhD.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Koncepce udržitelnosti v podnikové ekonomice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0218000"/>
                  </a:ext>
                </a:extLst>
              </a:tr>
              <a:tr h="4342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cs-CZ" sz="11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Iveta </a:t>
                      </a:r>
                      <a:r>
                        <a:rPr lang="cs-CZ" sz="11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Kmecová</a:t>
                      </a:r>
                      <a:r>
                        <a:rPr lang="cs-CZ" sz="11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, Ph.D.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Psychologicko-podnikatelské kompetence studentů VŠTE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1379096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Martin Dědič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Podpora pedagogické práce akademických pracovníků KST v oblasti zpracování dat z laserového 3D skeneru a fotogrammetrického zaměření staveb 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5439901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Jan Plachý,</a:t>
                      </a:r>
                      <a:r>
                        <a:rPr lang="cs-CZ" sz="11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Ph.D.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Podpora výuky předmětu izolační materiály (IZM)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3347350"/>
                  </a:ext>
                </a:extLst>
              </a:tr>
              <a:tr h="4444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Ing.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Jan Plachý, </a:t>
                      </a:r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Ph.D.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Podpora výuky předmětu izolační materiály (POS3)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51724484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RNDr. Ivo </a:t>
                      </a:r>
                      <a:r>
                        <a:rPr lang="cs-CZ" sz="11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Opršal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, Ph.D.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EEG BF laboratoř VŠTE - Trénink špičkových výkonů</a:t>
                      </a:r>
                      <a:endParaRPr lang="cs-CZ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9576339"/>
                  </a:ext>
                </a:extLst>
              </a:tr>
            </a:tbl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FAAA3661-57D4-4F0E-ACDB-9D7B2E3C2070}"/>
              </a:ext>
            </a:extLst>
          </p:cNvPr>
          <p:cNvSpPr txBox="1">
            <a:spLocks/>
          </p:cNvSpPr>
          <p:nvPr/>
        </p:nvSpPr>
        <p:spPr>
          <a:xfrm>
            <a:off x="35496" y="1873424"/>
            <a:ext cx="8229600" cy="58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cs-CZ" sz="2400" b="1" dirty="0">
                <a:solidFill>
                  <a:srgbClr val="C00000"/>
                </a:solidFill>
              </a:rPr>
              <a:t>Seznam realizovaných projektů IGS </a:t>
            </a:r>
            <a:r>
              <a:rPr lang="cs-CZ" sz="2400" b="1" dirty="0" smtClean="0">
                <a:solidFill>
                  <a:srgbClr val="C00000"/>
                </a:solidFill>
              </a:rPr>
              <a:t>2019</a:t>
            </a:r>
            <a:endParaRPr lang="cs-CZ" sz="24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C4223533-F7A2-4C36-91FB-3BF5D2E43D64}"/>
              </a:ext>
            </a:extLst>
          </p:cNvPr>
          <p:cNvSpPr txBox="1">
            <a:spLocks/>
          </p:cNvSpPr>
          <p:nvPr/>
        </p:nvSpPr>
        <p:spPr>
          <a:xfrm>
            <a:off x="4002752" y="1539648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B - naplnění ukazatelů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B1152755-7CD0-4C3F-9B47-A0AA8900A6E8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</a:t>
            </a:r>
            <a:r>
              <a:rPr lang="cs-CZ" sz="2400" b="1" kern="0" dirty="0" smtClean="0">
                <a:solidFill>
                  <a:sysClr val="windowText" lastClr="000000"/>
                </a:solidFill>
              </a:rPr>
              <a:t>2019</a:t>
            </a:r>
            <a:endParaRPr lang="cs-CZ" sz="24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28305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6879</TotalTime>
  <Words>4459</Words>
  <Application>Microsoft Office PowerPoint</Application>
  <PresentationFormat>Předvádění na obrazovce (4:3)</PresentationFormat>
  <Paragraphs>1335</Paragraphs>
  <Slides>57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2" baseType="lpstr">
      <vt:lpstr>Arial</vt:lpstr>
      <vt:lpstr>Calibri</vt:lpstr>
      <vt:lpstr>Cambria</vt:lpstr>
      <vt:lpstr>Times New Roman</vt:lpstr>
      <vt:lpstr>Motiv sady Office</vt:lpstr>
      <vt:lpstr>Prezentace aplikace PowerPoint</vt:lpstr>
      <vt:lpstr>  Obsah</vt:lpstr>
      <vt:lpstr> Dílčí části IP 2019</vt:lpstr>
      <vt:lpstr>  Část A</vt:lpstr>
      <vt:lpstr>  Část A – naplnění ukazatelů</vt:lpstr>
      <vt:lpstr>  Část A – naplnění ukazatelů</vt:lpstr>
      <vt:lpstr>  Část A – naplnění ukazatelů</vt:lpstr>
      <vt:lpstr>Prezentace aplikace PowerPoint</vt:lpstr>
      <vt:lpstr>Prezentace aplikace PowerPoint</vt:lpstr>
      <vt:lpstr>Prezentace aplikace PowerPoint</vt:lpstr>
      <vt:lpstr>Prezentace aplikace PowerPoint</vt:lpstr>
      <vt:lpstr>  Rozpočet a jeho čerpání v roce 2019</vt:lpstr>
      <vt:lpstr>Prezentace aplikace PowerPoint</vt:lpstr>
      <vt:lpstr>Centralizované rozvojové projekty řešené v roce 2019</vt:lpstr>
      <vt:lpstr>  Obsah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Centralizované rozvojové projekty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vancurovai</dc:creator>
  <cp:lastModifiedBy>Kopicová Liliana</cp:lastModifiedBy>
  <cp:revision>538</cp:revision>
  <dcterms:created xsi:type="dcterms:W3CDTF">2008-12-03T13:07:28Z</dcterms:created>
  <dcterms:modified xsi:type="dcterms:W3CDTF">2020-04-27T08:45:52Z</dcterms:modified>
</cp:coreProperties>
</file>