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4"/>
  </p:notesMasterIdLst>
  <p:sldIdLst>
    <p:sldId id="256" r:id="rId2"/>
    <p:sldId id="467" r:id="rId3"/>
    <p:sldId id="380" r:id="rId4"/>
    <p:sldId id="465" r:id="rId5"/>
    <p:sldId id="463" r:id="rId6"/>
    <p:sldId id="466" r:id="rId7"/>
    <p:sldId id="464" r:id="rId8"/>
    <p:sldId id="294" r:id="rId9"/>
    <p:sldId id="446" r:id="rId10"/>
    <p:sldId id="447" r:id="rId11"/>
    <p:sldId id="448" r:id="rId12"/>
    <p:sldId id="449" r:id="rId13"/>
    <p:sldId id="450" r:id="rId14"/>
    <p:sldId id="452" r:id="rId15"/>
    <p:sldId id="453" r:id="rId16"/>
    <p:sldId id="461" r:id="rId17"/>
    <p:sldId id="454" r:id="rId18"/>
    <p:sldId id="455" r:id="rId19"/>
    <p:sldId id="456" r:id="rId20"/>
    <p:sldId id="457" r:id="rId21"/>
    <p:sldId id="295" r:id="rId22"/>
    <p:sldId id="293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 Vyhlidalová" initials="NV" lastIdx="8" clrIdx="0">
    <p:extLst>
      <p:ext uri="{19B8F6BF-5375-455C-9EA6-DF929625EA0E}">
        <p15:presenceInfo xmlns:p15="http://schemas.microsoft.com/office/powerpoint/2012/main" userId="S::28324@mail.vstecb.cz::9979568b-02d2-4384-9ccc-d93282d2d5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08.10.2021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8. 10. 2021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F137D-C1E5-4E61-8C97-07C6EB870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90672"/>
            <a:ext cx="6858000" cy="1655762"/>
          </a:xfrm>
        </p:spPr>
        <p:txBody>
          <a:bodyPr/>
          <a:lstStyle/>
          <a:p>
            <a:r>
              <a:rPr lang="cs-CZ" sz="4100" dirty="0">
                <a:solidFill>
                  <a:srgbClr val="98141B"/>
                </a:solidFill>
              </a:rPr>
              <a:t>TVORBA A EVIDENCE SEPARÁTŮ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9753" y="333790"/>
            <a:ext cx="9090025" cy="1233488"/>
          </a:xfrm>
        </p:spPr>
        <p:txBody>
          <a:bodyPr/>
          <a:lstStyle/>
          <a:p>
            <a:r>
              <a:rPr lang="cs-CZ" altLang="cs-CZ" sz="3600" dirty="0">
                <a:solidFill>
                  <a:srgbClr val="98141B"/>
                </a:solidFill>
              </a:rPr>
              <a:t>Opět úvodní stránka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8648319B-E65C-4786-8755-F43A022D2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" y="1375477"/>
            <a:ext cx="8907456" cy="5013403"/>
          </a:xfrm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677" y="457200"/>
            <a:ext cx="9090025" cy="1233488"/>
          </a:xfrm>
        </p:spPr>
        <p:txBody>
          <a:bodyPr/>
          <a:lstStyle/>
          <a:p>
            <a:r>
              <a:rPr lang="cs-CZ" dirty="0" err="1">
                <a:solidFill>
                  <a:srgbClr val="98141B"/>
                </a:solidFill>
              </a:rPr>
              <a:t>Products</a:t>
            </a:r>
            <a:endParaRPr lang="cs-CZ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E06619B4-BC83-41E7-AA57-EEE382F95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402502"/>
            <a:ext cx="8791321" cy="4987070"/>
          </a:xfrm>
        </p:spPr>
      </p:pic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E4C03C1D-5401-447B-A294-42CFBA10A89C}"/>
              </a:ext>
            </a:extLst>
          </p:cNvPr>
          <p:cNvSpPr/>
          <p:nvPr/>
        </p:nvSpPr>
        <p:spPr>
          <a:xfrm>
            <a:off x="8012243" y="1181763"/>
            <a:ext cx="925382" cy="87938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FDBA7EF-1CD4-42CF-A3D0-907938C25056}"/>
              </a:ext>
            </a:extLst>
          </p:cNvPr>
          <p:cNvSpPr/>
          <p:nvPr/>
        </p:nvSpPr>
        <p:spPr>
          <a:xfrm>
            <a:off x="7180289" y="2604331"/>
            <a:ext cx="1570070" cy="318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9595" y="303571"/>
            <a:ext cx="9090025" cy="1233488"/>
          </a:xfrm>
        </p:spPr>
        <p:txBody>
          <a:bodyPr/>
          <a:lstStyle/>
          <a:p>
            <a:r>
              <a:rPr lang="cs-CZ" sz="2800" dirty="0" err="1">
                <a:solidFill>
                  <a:srgbClr val="98141B"/>
                </a:solidFill>
              </a:rPr>
              <a:t>Journal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Citation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Reports</a:t>
            </a:r>
            <a:endParaRPr lang="cs-CZ" sz="2800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10" name="Textové pole 2">
            <a:extLst>
              <a:ext uri="{FF2B5EF4-FFF2-40B4-BE49-F238E27FC236}">
                <a16:creationId xmlns:a16="http://schemas.microsoft.com/office/drawing/2014/main" id="{FAC4A68F-318A-4190-98C9-A2EABD10D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545" y="1831467"/>
            <a:ext cx="3132455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 pole 2">
            <a:extLst>
              <a:ext uri="{FF2B5EF4-FFF2-40B4-BE49-F238E27FC236}">
                <a16:creationId xmlns:a16="http://schemas.microsoft.com/office/drawing/2014/main" id="{3D2A2CAE-FB5C-4F98-A979-61F369F4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545" y="2342366"/>
            <a:ext cx="4340860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 pole 2">
            <a:extLst>
              <a:ext uri="{FF2B5EF4-FFF2-40B4-BE49-F238E27FC236}">
                <a16:creationId xmlns:a16="http://schemas.microsoft.com/office/drawing/2014/main" id="{3C52B1F0-BBB7-415D-8F0C-EABE96DA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2" y="2840360"/>
            <a:ext cx="4714875" cy="3013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D6DB6A-219E-4853-9CFA-FAD2FF27A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235075"/>
            <a:ext cx="8674278" cy="5204130"/>
          </a:xfrm>
        </p:spPr>
      </p:pic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CCE0670E-DDC5-4782-9B18-2358EDB7C628}"/>
              </a:ext>
            </a:extLst>
          </p:cNvPr>
          <p:cNvSpPr/>
          <p:nvPr/>
        </p:nvSpPr>
        <p:spPr>
          <a:xfrm>
            <a:off x="3147284" y="3680946"/>
            <a:ext cx="925382" cy="87938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3E3F0FB-9742-4A25-9465-A728BC57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35" y="304799"/>
            <a:ext cx="7886700" cy="1325563"/>
          </a:xfrm>
        </p:spPr>
        <p:txBody>
          <a:bodyPr/>
          <a:lstStyle/>
          <a:p>
            <a:r>
              <a:rPr lang="cs-CZ" sz="2800" dirty="0" err="1">
                <a:solidFill>
                  <a:srgbClr val="98141B"/>
                </a:solidFill>
              </a:rPr>
              <a:t>Journal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Citation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Reports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100" dirty="0"/>
          </a:p>
          <a:p>
            <a:pPr lvl="0"/>
            <a:endParaRPr lang="cs-CZ" sz="2100" dirty="0"/>
          </a:p>
          <a:p>
            <a:endParaRPr lang="cs-CZ" sz="21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836166-54F7-4E1C-90E2-5C60FBC80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4" y="1294282"/>
            <a:ext cx="8687511" cy="5077943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112ACEF-FB3C-48FB-A3EB-F4FBBC67E4C6}"/>
              </a:ext>
            </a:extLst>
          </p:cNvPr>
          <p:cNvSpPr/>
          <p:nvPr/>
        </p:nvSpPr>
        <p:spPr>
          <a:xfrm>
            <a:off x="2053653" y="3110248"/>
            <a:ext cx="1570070" cy="318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4703" y="327025"/>
            <a:ext cx="9090025" cy="1233488"/>
          </a:xfrm>
        </p:spPr>
        <p:txBody>
          <a:bodyPr/>
          <a:lstStyle/>
          <a:p>
            <a:r>
              <a:rPr lang="cs-CZ" sz="2800" dirty="0" err="1">
                <a:solidFill>
                  <a:srgbClr val="98141B"/>
                </a:solidFill>
              </a:rPr>
              <a:t>Journal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Citation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Reports</a:t>
            </a:r>
            <a:endParaRPr lang="cs-CZ" altLang="cs-CZ" sz="28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51B316-289C-4942-9B40-0548A8D0E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2" y="1398666"/>
            <a:ext cx="8739236" cy="5016202"/>
          </a:xfrm>
          <a:prstGeom prst="rect">
            <a:avLst/>
          </a:prstGeom>
        </p:spPr>
      </p:pic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75E184C-EEC8-40B0-BB0C-D83FE399CC5E}"/>
              </a:ext>
            </a:extLst>
          </p:cNvPr>
          <p:cNvSpPr/>
          <p:nvPr/>
        </p:nvSpPr>
        <p:spPr>
          <a:xfrm>
            <a:off x="2076138" y="3259268"/>
            <a:ext cx="1570070" cy="318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2296" y="331787"/>
            <a:ext cx="9090025" cy="1233488"/>
          </a:xfrm>
        </p:spPr>
        <p:txBody>
          <a:bodyPr/>
          <a:lstStyle/>
          <a:p>
            <a:r>
              <a:rPr lang="cs-CZ" sz="2800" dirty="0" err="1">
                <a:solidFill>
                  <a:srgbClr val="98141B"/>
                </a:solidFill>
              </a:rPr>
              <a:t>Journal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Citation</a:t>
            </a:r>
            <a:r>
              <a:rPr lang="cs-CZ" sz="2800" dirty="0">
                <a:solidFill>
                  <a:srgbClr val="98141B"/>
                </a:solidFill>
              </a:rPr>
              <a:t> </a:t>
            </a:r>
            <a:r>
              <a:rPr lang="cs-CZ" sz="2800" dirty="0" err="1">
                <a:solidFill>
                  <a:srgbClr val="98141B"/>
                </a:solidFill>
              </a:rPr>
              <a:t>Reports</a:t>
            </a:r>
            <a:endParaRPr lang="cs-CZ" sz="2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C2C88A2A-8C26-4D8D-9D2B-A262DAF33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384908"/>
            <a:ext cx="8784006" cy="5032747"/>
          </a:xfr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6321D12-6B36-47E2-83B5-EB16335A225A}"/>
              </a:ext>
            </a:extLst>
          </p:cNvPr>
          <p:cNvSpPr/>
          <p:nvPr/>
        </p:nvSpPr>
        <p:spPr>
          <a:xfrm>
            <a:off x="2128604" y="3438828"/>
            <a:ext cx="1570070" cy="165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5990262-8BB9-4476-8808-63A0D8BD8E16}"/>
              </a:ext>
            </a:extLst>
          </p:cNvPr>
          <p:cNvSpPr/>
          <p:nvPr/>
        </p:nvSpPr>
        <p:spPr>
          <a:xfrm>
            <a:off x="2018677" y="5791260"/>
            <a:ext cx="1570070" cy="165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87DC307-C2AC-4451-A178-B4EDFAAC4F0C}"/>
              </a:ext>
            </a:extLst>
          </p:cNvPr>
          <p:cNvSpPr/>
          <p:nvPr/>
        </p:nvSpPr>
        <p:spPr>
          <a:xfrm>
            <a:off x="3385280" y="2717404"/>
            <a:ext cx="3472719" cy="1659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7963E1-1241-4256-A633-1736FDE6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2391436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8141B"/>
                </a:solidFill>
              </a:rPr>
              <a:t>Vyhledávání hodnocení ve SCOPUS dle SJR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89039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7345" y="550002"/>
            <a:ext cx="9090025" cy="1233488"/>
          </a:xfrm>
        </p:spPr>
        <p:txBody>
          <a:bodyPr/>
          <a:lstStyle/>
          <a:p>
            <a:r>
              <a:rPr lang="cs-CZ" sz="2800" b="1" dirty="0">
                <a:solidFill>
                  <a:srgbClr val="98141B"/>
                </a:solidFill>
              </a:rPr>
              <a:t>https://www.scimagojr.com/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58597700-5712-4A5E-A06D-B45D2198A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8" y="1603869"/>
            <a:ext cx="8140268" cy="4594825"/>
          </a:xfr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73F4862-3831-4150-AC57-8484861D6353}"/>
              </a:ext>
            </a:extLst>
          </p:cNvPr>
          <p:cNvSpPr/>
          <p:nvPr/>
        </p:nvSpPr>
        <p:spPr>
          <a:xfrm>
            <a:off x="3672589" y="2611407"/>
            <a:ext cx="1873771" cy="31875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B03C19-19B9-46C7-B0B3-500FECC4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9" y="1664112"/>
            <a:ext cx="8379502" cy="4171766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F8027A5-1924-4B96-8073-98420A3203E4}"/>
              </a:ext>
            </a:extLst>
          </p:cNvPr>
          <p:cNvSpPr/>
          <p:nvPr/>
        </p:nvSpPr>
        <p:spPr>
          <a:xfrm>
            <a:off x="2353454" y="2537105"/>
            <a:ext cx="4242218" cy="525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578FE69C-402F-4312-9D9B-B17BE4C57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609922"/>
            <a:ext cx="8769375" cy="4710592"/>
          </a:xfr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86005E1A-8ED5-4BCE-84F1-94DB82D36AA6}"/>
              </a:ext>
            </a:extLst>
          </p:cNvPr>
          <p:cNvSpPr/>
          <p:nvPr/>
        </p:nvSpPr>
        <p:spPr>
          <a:xfrm>
            <a:off x="7066483" y="4133088"/>
            <a:ext cx="424282" cy="158739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7963E1-1241-4256-A633-1736FDE6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158" y="493910"/>
            <a:ext cx="7772400" cy="918578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98141B"/>
                </a:solidFill>
              </a:rPr>
              <a:t>Program schůzky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F3689A8F-15A4-4321-BDA6-E9C4C1857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76592"/>
            <a:ext cx="6858000" cy="2104815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98141B"/>
                </a:solidFill>
              </a:rPr>
              <a:t>Náležitosti separátu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98141B"/>
                </a:solidFill>
              </a:rPr>
              <a:t>Hodnocení dle AIS/SJR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98141B"/>
                </a:solidFill>
              </a:rPr>
              <a:t>Výpočet podílu autorů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5011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256E4-D910-4A79-8D62-78D03DA3D885}"/>
              </a:ext>
            </a:extLst>
          </p:cNvPr>
          <p:cNvSpPr txBox="1"/>
          <p:nvPr/>
        </p:nvSpPr>
        <p:spPr>
          <a:xfrm>
            <a:off x="461706" y="1690688"/>
            <a:ext cx="579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sp>
        <p:nvSpPr>
          <p:cNvPr id="11" name="Textové pole 2">
            <a:extLst>
              <a:ext uri="{FF2B5EF4-FFF2-40B4-BE49-F238E27FC236}">
                <a16:creationId xmlns:a16="http://schemas.microsoft.com/office/drawing/2014/main" id="{571E20CD-AF72-493B-835D-F2537006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329" y="1998379"/>
            <a:ext cx="713740" cy="41549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08366F-E7F6-4AB7-BE69-8A68FDE5661F}"/>
              </a:ext>
            </a:extLst>
          </p:cNvPr>
          <p:cNvSpPr txBox="1"/>
          <p:nvPr/>
        </p:nvSpPr>
        <p:spPr>
          <a:xfrm>
            <a:off x="398206" y="2721568"/>
            <a:ext cx="735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2FC160-C21B-41A3-85E9-4DD4ACEBB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839087"/>
            <a:ext cx="8745794" cy="3950525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1850452F-B582-4F40-8444-D27C7F663BBA}"/>
              </a:ext>
            </a:extLst>
          </p:cNvPr>
          <p:cNvSpPr/>
          <p:nvPr/>
        </p:nvSpPr>
        <p:spPr>
          <a:xfrm>
            <a:off x="6690329" y="1992124"/>
            <a:ext cx="658009" cy="13104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497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325AF-AFCF-4FE7-88F5-DC6D9B02B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5166"/>
            <a:ext cx="7772400" cy="2387600"/>
          </a:xfrm>
        </p:spPr>
        <p:txBody>
          <a:bodyPr/>
          <a:lstStyle/>
          <a:p>
            <a:r>
              <a:rPr lang="cs-CZ" b="1" dirty="0">
                <a:solidFill>
                  <a:srgbClr val="98141B"/>
                </a:solidFill>
              </a:rPr>
              <a:t>Prostor pro dotazy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98141B"/>
                </a:solidFill>
              </a:rPr>
              <a:t>Děkuji za pozornost</a:t>
            </a:r>
            <a:br>
              <a:rPr lang="sk-SK" sz="3600" b="1" dirty="0">
                <a:solidFill>
                  <a:srgbClr val="9814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rgbClr val="98141B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>
                <a:solidFill>
                  <a:srgbClr val="98141B"/>
                </a:solidFill>
              </a:rPr>
              <a:t>www.VSTECB.cz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14C22D9-23B5-4253-BCAB-470D0CCC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8141B"/>
                </a:solidFill>
              </a:rPr>
              <a:t>		Náležitosti separátu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4713A1E4-F57E-4670-915F-B44E387A4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8" y="1673849"/>
            <a:ext cx="6614737" cy="4291807"/>
          </a:xfrm>
        </p:spPr>
      </p:pic>
      <p:sp>
        <p:nvSpPr>
          <p:cNvPr id="47" name="Šipka: doprava 46">
            <a:extLst>
              <a:ext uri="{FF2B5EF4-FFF2-40B4-BE49-F238E27FC236}">
                <a16:creationId xmlns:a16="http://schemas.microsoft.com/office/drawing/2014/main" id="{7524A6D3-2197-4079-B0B5-8DA93A51009A}"/>
              </a:ext>
            </a:extLst>
          </p:cNvPr>
          <p:cNvSpPr/>
          <p:nvPr/>
        </p:nvSpPr>
        <p:spPr>
          <a:xfrm>
            <a:off x="374754" y="1469673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Předvyplněno</a:t>
            </a:r>
          </a:p>
        </p:txBody>
      </p:sp>
      <p:sp>
        <p:nvSpPr>
          <p:cNvPr id="66" name="Šipka: doprava 65">
            <a:extLst>
              <a:ext uri="{FF2B5EF4-FFF2-40B4-BE49-F238E27FC236}">
                <a16:creationId xmlns:a16="http://schemas.microsoft.com/office/drawing/2014/main" id="{F094EB75-0D3B-4BE8-97D8-E9455D4BB3C6}"/>
              </a:ext>
            </a:extLst>
          </p:cNvPr>
          <p:cNvSpPr/>
          <p:nvPr/>
        </p:nvSpPr>
        <p:spPr>
          <a:xfrm>
            <a:off x="374754" y="1580181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Autoři za VŠTE + podíl dle tabulky přepočtu</a:t>
            </a:r>
          </a:p>
        </p:txBody>
      </p:sp>
      <p:sp>
        <p:nvSpPr>
          <p:cNvPr id="67" name="Šipka: doprava 66">
            <a:extLst>
              <a:ext uri="{FF2B5EF4-FFF2-40B4-BE49-F238E27FC236}">
                <a16:creationId xmlns:a16="http://schemas.microsoft.com/office/drawing/2014/main" id="{9F94F6F7-E3B5-41DF-A1AB-A0FCCE83F190}"/>
              </a:ext>
            </a:extLst>
          </p:cNvPr>
          <p:cNvSpPr/>
          <p:nvPr/>
        </p:nvSpPr>
        <p:spPr>
          <a:xfrm>
            <a:off x="374754" y="1762170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Ano/Ne</a:t>
            </a:r>
          </a:p>
        </p:txBody>
      </p:sp>
      <p:sp>
        <p:nvSpPr>
          <p:cNvPr id="68" name="Šipka: doprava 67">
            <a:extLst>
              <a:ext uri="{FF2B5EF4-FFF2-40B4-BE49-F238E27FC236}">
                <a16:creationId xmlns:a16="http://schemas.microsoft.com/office/drawing/2014/main" id="{50DC254F-3E2E-496D-8A06-04ED6BCEAEA2}"/>
              </a:ext>
            </a:extLst>
          </p:cNvPr>
          <p:cNvSpPr/>
          <p:nvPr/>
        </p:nvSpPr>
        <p:spPr>
          <a:xfrm>
            <a:off x="374754" y="2029613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Aktivita ETMS dle aktuálního číselníku</a:t>
            </a:r>
          </a:p>
        </p:txBody>
      </p:sp>
      <p:sp>
        <p:nvSpPr>
          <p:cNvPr id="69" name="Šipka: doprava 68">
            <a:extLst>
              <a:ext uri="{FF2B5EF4-FFF2-40B4-BE49-F238E27FC236}">
                <a16:creationId xmlns:a16="http://schemas.microsoft.com/office/drawing/2014/main" id="{9F48EF50-8716-4557-A8B0-AF8968AD85F2}"/>
              </a:ext>
            </a:extLst>
          </p:cNvPr>
          <p:cNvSpPr/>
          <p:nvPr/>
        </p:nvSpPr>
        <p:spPr>
          <a:xfrm>
            <a:off x="374754" y="2756695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Celá jména</a:t>
            </a:r>
          </a:p>
        </p:txBody>
      </p:sp>
      <p:sp>
        <p:nvSpPr>
          <p:cNvPr id="70" name="Šipka: doprava 69">
            <a:extLst>
              <a:ext uri="{FF2B5EF4-FFF2-40B4-BE49-F238E27FC236}">
                <a16:creationId xmlns:a16="http://schemas.microsoft.com/office/drawing/2014/main" id="{1CE2D104-C829-4A76-A63D-C3E477EE7B4C}"/>
              </a:ext>
            </a:extLst>
          </p:cNvPr>
          <p:cNvSpPr/>
          <p:nvPr/>
        </p:nvSpPr>
        <p:spPr>
          <a:xfrm>
            <a:off x="374754" y="2981840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Název pracoviště </a:t>
            </a:r>
          </a:p>
        </p:txBody>
      </p:sp>
      <p:sp>
        <p:nvSpPr>
          <p:cNvPr id="71" name="Šipka: doprava 70">
            <a:extLst>
              <a:ext uri="{FF2B5EF4-FFF2-40B4-BE49-F238E27FC236}">
                <a16:creationId xmlns:a16="http://schemas.microsoft.com/office/drawing/2014/main" id="{4E6E37C8-0D10-41BB-B478-DCC9F1A5AB7F}"/>
              </a:ext>
            </a:extLst>
          </p:cNvPr>
          <p:cNvSpPr/>
          <p:nvPr/>
        </p:nvSpPr>
        <p:spPr>
          <a:xfrm>
            <a:off x="374754" y="3181711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Název zapisujte ve formě, v jaké je uveden v prameni</a:t>
            </a:r>
          </a:p>
        </p:txBody>
      </p:sp>
      <p:sp>
        <p:nvSpPr>
          <p:cNvPr id="72" name="Šipka: doprava 71">
            <a:extLst>
              <a:ext uri="{FF2B5EF4-FFF2-40B4-BE49-F238E27FC236}">
                <a16:creationId xmlns:a16="http://schemas.microsoft.com/office/drawing/2014/main" id="{ABD381F1-F018-4E04-9BE9-51C456FD2395}"/>
              </a:ext>
            </a:extLst>
          </p:cNvPr>
          <p:cNvSpPr/>
          <p:nvPr/>
        </p:nvSpPr>
        <p:spPr>
          <a:xfrm>
            <a:off x="374754" y="3366136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Pokud originál není v ČJ</a:t>
            </a:r>
          </a:p>
        </p:txBody>
      </p:sp>
      <p:sp>
        <p:nvSpPr>
          <p:cNvPr id="73" name="Šipka: doprava 72">
            <a:extLst>
              <a:ext uri="{FF2B5EF4-FFF2-40B4-BE49-F238E27FC236}">
                <a16:creationId xmlns:a16="http://schemas.microsoft.com/office/drawing/2014/main" id="{C20A9756-5E0C-4E4A-B59C-157B242C847B}"/>
              </a:ext>
            </a:extLst>
          </p:cNvPr>
          <p:cNvSpPr/>
          <p:nvPr/>
        </p:nvSpPr>
        <p:spPr>
          <a:xfrm>
            <a:off x="374754" y="3490460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Pokud originál není v AJ</a:t>
            </a:r>
          </a:p>
        </p:txBody>
      </p:sp>
      <p:sp>
        <p:nvSpPr>
          <p:cNvPr id="74" name="Šipka: doprava 73">
            <a:extLst>
              <a:ext uri="{FF2B5EF4-FFF2-40B4-BE49-F238E27FC236}">
                <a16:creationId xmlns:a16="http://schemas.microsoft.com/office/drawing/2014/main" id="{9216EAD4-EF21-4EDA-998B-D8139B9A529C}"/>
              </a:ext>
            </a:extLst>
          </p:cNvPr>
          <p:cNvSpPr/>
          <p:nvPr/>
        </p:nvSpPr>
        <p:spPr>
          <a:xfrm>
            <a:off x="393633" y="3672937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Celý přesný název</a:t>
            </a:r>
          </a:p>
        </p:txBody>
      </p:sp>
      <p:sp>
        <p:nvSpPr>
          <p:cNvPr id="75" name="Šipka: doprava 74">
            <a:extLst>
              <a:ext uri="{FF2B5EF4-FFF2-40B4-BE49-F238E27FC236}">
                <a16:creationId xmlns:a16="http://schemas.microsoft.com/office/drawing/2014/main" id="{5202C2D0-B938-4C16-9DD6-68AE7432C1DA}"/>
              </a:ext>
            </a:extLst>
          </p:cNvPr>
          <p:cNvSpPr/>
          <p:nvPr/>
        </p:nvSpPr>
        <p:spPr>
          <a:xfrm>
            <a:off x="393633" y="3847997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Pouze číslo, bez „ISSN“, nevynechat pomlčky pokud jsou</a:t>
            </a:r>
          </a:p>
        </p:txBody>
      </p:sp>
      <p:sp>
        <p:nvSpPr>
          <p:cNvPr id="76" name="Šipka: doprava 75">
            <a:extLst>
              <a:ext uri="{FF2B5EF4-FFF2-40B4-BE49-F238E27FC236}">
                <a16:creationId xmlns:a16="http://schemas.microsoft.com/office/drawing/2014/main" id="{F6A953B7-A037-47AD-9D28-1585FEE04266}"/>
              </a:ext>
            </a:extLst>
          </p:cNvPr>
          <p:cNvSpPr/>
          <p:nvPr/>
        </p:nvSpPr>
        <p:spPr>
          <a:xfrm>
            <a:off x="412512" y="4006222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Název města (státu) v jazyce originálu</a:t>
            </a:r>
          </a:p>
        </p:txBody>
      </p:sp>
      <p:sp>
        <p:nvSpPr>
          <p:cNvPr id="77" name="Šipka: doprava 76">
            <a:extLst>
              <a:ext uri="{FF2B5EF4-FFF2-40B4-BE49-F238E27FC236}">
                <a16:creationId xmlns:a16="http://schemas.microsoft.com/office/drawing/2014/main" id="{85D0EF7D-1CA0-4D34-A90E-5218303CD289}"/>
              </a:ext>
            </a:extLst>
          </p:cNvPr>
          <p:cNvSpPr/>
          <p:nvPr/>
        </p:nvSpPr>
        <p:spPr>
          <a:xfrm>
            <a:off x="403073" y="4148661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„a spol.“, „a synové“, „Inc.“ vynecháváme. </a:t>
            </a:r>
            <a:r>
              <a:rPr lang="cs-CZ" sz="800" b="1" dirty="0" err="1"/>
              <a:t>Press</a:t>
            </a:r>
            <a:r>
              <a:rPr lang="cs-CZ" sz="800" dirty="0"/>
              <a:t> se nevynechává.</a:t>
            </a:r>
          </a:p>
        </p:txBody>
      </p:sp>
      <p:sp>
        <p:nvSpPr>
          <p:cNvPr id="78" name="Šipka: doprava 77">
            <a:extLst>
              <a:ext uri="{FF2B5EF4-FFF2-40B4-BE49-F238E27FC236}">
                <a16:creationId xmlns:a16="http://schemas.microsoft.com/office/drawing/2014/main" id="{FF11F56E-2B91-4760-BD5E-8E248C26E4A8}"/>
              </a:ext>
            </a:extLst>
          </p:cNvPr>
          <p:cNvSpPr/>
          <p:nvPr/>
        </p:nvSpPr>
        <p:spPr>
          <a:xfrm>
            <a:off x="393632" y="4307366"/>
            <a:ext cx="1840184" cy="7007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Označeno jako </a:t>
            </a:r>
            <a:r>
              <a:rPr lang="cs-CZ" sz="800" i="1" dirty="0" err="1"/>
              <a:t>Volume</a:t>
            </a:r>
            <a:r>
              <a:rPr lang="cs-CZ" sz="800" dirty="0"/>
              <a:t>. Pokud není – </a:t>
            </a:r>
            <a:r>
              <a:rPr lang="cs-CZ" sz="800" b="1" i="1" dirty="0"/>
              <a:t>Neuveden</a:t>
            </a:r>
            <a:r>
              <a:rPr lang="cs-CZ" sz="800" dirty="0"/>
              <a:t>.</a:t>
            </a:r>
          </a:p>
        </p:txBody>
      </p:sp>
      <p:sp>
        <p:nvSpPr>
          <p:cNvPr id="79" name="Šipka: doprava 78">
            <a:extLst>
              <a:ext uri="{FF2B5EF4-FFF2-40B4-BE49-F238E27FC236}">
                <a16:creationId xmlns:a16="http://schemas.microsoft.com/office/drawing/2014/main" id="{76222CCF-4255-4D3F-8873-3CAE5882171F}"/>
              </a:ext>
            </a:extLst>
          </p:cNvPr>
          <p:cNvSpPr/>
          <p:nvPr/>
        </p:nvSpPr>
        <p:spPr>
          <a:xfrm>
            <a:off x="401410" y="4481661"/>
            <a:ext cx="1840184" cy="7947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Označeno jako </a:t>
            </a:r>
            <a:r>
              <a:rPr lang="cs-CZ" sz="800" i="1" dirty="0" err="1"/>
              <a:t>Issue</a:t>
            </a:r>
            <a:r>
              <a:rPr lang="cs-CZ" sz="800" dirty="0"/>
              <a:t>. Pokud není – název měsíce, roční období, datum ročníku.</a:t>
            </a:r>
          </a:p>
        </p:txBody>
      </p:sp>
      <p:sp>
        <p:nvSpPr>
          <p:cNvPr id="80" name="Šipka: doprava 79">
            <a:extLst>
              <a:ext uri="{FF2B5EF4-FFF2-40B4-BE49-F238E27FC236}">
                <a16:creationId xmlns:a16="http://schemas.microsoft.com/office/drawing/2014/main" id="{0E26627A-D328-4FE8-B249-5E2243604CAC}"/>
              </a:ext>
            </a:extLst>
          </p:cNvPr>
          <p:cNvSpPr/>
          <p:nvPr/>
        </p:nvSpPr>
        <p:spPr>
          <a:xfrm>
            <a:off x="391970" y="4591028"/>
            <a:ext cx="1859063" cy="9296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800" dirty="0"/>
          </a:p>
          <a:p>
            <a:pPr algn="ctr"/>
            <a:r>
              <a:rPr lang="cs-CZ" sz="800" dirty="0"/>
              <a:t>Ve tvaru: počáteční strana, rozdělovník, konečná strana. Případně </a:t>
            </a:r>
            <a:r>
              <a:rPr lang="cs-CZ" sz="800" b="1" dirty="0"/>
              <a:t>nestránkováno</a:t>
            </a:r>
            <a:r>
              <a:rPr lang="cs-CZ" sz="800" dirty="0"/>
              <a:t>.</a:t>
            </a:r>
          </a:p>
          <a:p>
            <a:pPr algn="ctr"/>
            <a:endParaRPr lang="cs-CZ" sz="800" dirty="0"/>
          </a:p>
        </p:txBody>
      </p:sp>
      <p:sp>
        <p:nvSpPr>
          <p:cNvPr id="81" name="Šipka: doprava 80">
            <a:extLst>
              <a:ext uri="{FF2B5EF4-FFF2-40B4-BE49-F238E27FC236}">
                <a16:creationId xmlns:a16="http://schemas.microsoft.com/office/drawing/2014/main" id="{91F3B271-2FE3-43A7-9F8D-69488D2B080F}"/>
              </a:ext>
            </a:extLst>
          </p:cNvPr>
          <p:cNvSpPr/>
          <p:nvPr/>
        </p:nvSpPr>
        <p:spPr>
          <a:xfrm>
            <a:off x="412512" y="4939461"/>
            <a:ext cx="1840184" cy="7947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Pouze v případě projektu z CEP</a:t>
            </a:r>
          </a:p>
        </p:txBody>
      </p:sp>
      <p:sp>
        <p:nvSpPr>
          <p:cNvPr id="82" name="Šipka: doprava 81">
            <a:extLst>
              <a:ext uri="{FF2B5EF4-FFF2-40B4-BE49-F238E27FC236}">
                <a16:creationId xmlns:a16="http://schemas.microsoft.com/office/drawing/2014/main" id="{860B7C4D-6070-451F-B295-FE7F1E95E1FF}"/>
              </a:ext>
            </a:extLst>
          </p:cNvPr>
          <p:cNvSpPr/>
          <p:nvPr/>
        </p:nvSpPr>
        <p:spPr>
          <a:xfrm>
            <a:off x="401410" y="5333264"/>
            <a:ext cx="1840184" cy="7947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c) Jiné veřejné zdroje</a:t>
            </a:r>
          </a:p>
          <a:p>
            <a:pPr algn="ctr"/>
            <a:r>
              <a:rPr lang="cs-CZ" sz="800" dirty="0"/>
              <a:t>d) Neveřejné zdroje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14C22D9-23B5-4253-BCAB-470D0CCC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8141B"/>
                </a:solidFill>
              </a:rPr>
              <a:t>		Náležitosti separátu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688FCE8-E495-43F8-A4D7-FBF4044A8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51" y="1816767"/>
            <a:ext cx="6562191" cy="3736575"/>
          </a:xfrm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76D9A30-DE29-4AB8-986E-933C54AF3EF1}"/>
              </a:ext>
            </a:extLst>
          </p:cNvPr>
          <p:cNvSpPr/>
          <p:nvPr/>
        </p:nvSpPr>
        <p:spPr>
          <a:xfrm>
            <a:off x="720725" y="1988822"/>
            <a:ext cx="1485443" cy="77453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Musí být delší než název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0E479C0A-5498-4C11-A1C6-CC7FB71A348B}"/>
              </a:ext>
            </a:extLst>
          </p:cNvPr>
          <p:cNvSpPr/>
          <p:nvPr/>
        </p:nvSpPr>
        <p:spPr>
          <a:xfrm>
            <a:off x="753008" y="3871862"/>
            <a:ext cx="1485443" cy="77453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Pouze pokud anotace v originále není v AJ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1733FD91-BBC6-4FBA-BC05-51359CFAA296}"/>
              </a:ext>
            </a:extLst>
          </p:cNvPr>
          <p:cNvSpPr/>
          <p:nvPr/>
        </p:nvSpPr>
        <p:spPr>
          <a:xfrm>
            <a:off x="755193" y="4684448"/>
            <a:ext cx="1485443" cy="60660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Obor pro RIV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E0DBB39-2E55-4D87-82FC-A710D976062D}"/>
              </a:ext>
            </a:extLst>
          </p:cNvPr>
          <p:cNvSpPr/>
          <p:nvPr/>
        </p:nvSpPr>
        <p:spPr>
          <a:xfrm>
            <a:off x="755193" y="4763558"/>
            <a:ext cx="1485443" cy="86457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Kód vyučovaného předmětu, k němuž se výsledek vztahuje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D38B3305-CB0A-46C5-996E-B6EBFDFD7066}"/>
              </a:ext>
            </a:extLst>
          </p:cNvPr>
          <p:cNvSpPr/>
          <p:nvPr/>
        </p:nvSpPr>
        <p:spPr>
          <a:xfrm>
            <a:off x="753008" y="4866536"/>
            <a:ext cx="1485443" cy="10072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800" dirty="0"/>
              <a:t>Odkaz na domovskou stránku výsledku/plný text výsledku</a:t>
            </a:r>
          </a:p>
        </p:txBody>
      </p:sp>
    </p:spTree>
    <p:extLst>
      <p:ext uri="{BB962C8B-B14F-4D97-AF65-F5344CB8AC3E}">
        <p14:creationId xmlns:p14="http://schemas.microsoft.com/office/powerpoint/2010/main" val="426051305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7963E1-1241-4256-A633-1736FDE6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331787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8141B"/>
                </a:solidFill>
              </a:rPr>
              <a:t>Výpočet podílů bodů do ETMS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1FE462DF-650B-41C8-B1AB-88CD8964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7350"/>
            <a:ext cx="4110016" cy="4351338"/>
          </a:xfr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35E360DA-A808-4F53-BF97-CACDA644EB77}"/>
              </a:ext>
            </a:extLst>
          </p:cNvPr>
          <p:cNvSpPr/>
          <p:nvPr/>
        </p:nvSpPr>
        <p:spPr>
          <a:xfrm>
            <a:off x="1660551" y="1978615"/>
            <a:ext cx="2677363" cy="1236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 z ČR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70BA30AD-15C6-44F2-A5AE-367D28989FDA}"/>
              </a:ext>
            </a:extLst>
          </p:cNvPr>
          <p:cNvSpPr/>
          <p:nvPr/>
        </p:nvSpPr>
        <p:spPr>
          <a:xfrm>
            <a:off x="1660551" y="3654916"/>
            <a:ext cx="2677363" cy="1236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 ze zahraničí</a:t>
            </a:r>
          </a:p>
        </p:txBody>
      </p:sp>
    </p:spTree>
    <p:extLst>
      <p:ext uri="{BB962C8B-B14F-4D97-AF65-F5344CB8AC3E}">
        <p14:creationId xmlns:p14="http://schemas.microsoft.com/office/powerpoint/2010/main" val="274458827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7963E1-1241-4256-A633-1736FDE6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327818"/>
            <a:ext cx="7886700" cy="1325563"/>
          </a:xfrm>
        </p:spPr>
        <p:txBody>
          <a:bodyPr/>
          <a:lstStyle/>
          <a:p>
            <a:pPr algn="ctr"/>
            <a:r>
              <a:rPr lang="cs-CZ" sz="3500" dirty="0">
                <a:solidFill>
                  <a:srgbClr val="98141B"/>
                </a:solidFill>
              </a:rPr>
              <a:t>Výpočet podílů bodů do ETMS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169742E-607C-47F6-B0B3-354076E6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581" y="1534452"/>
            <a:ext cx="3868340" cy="480743"/>
          </a:xfrm>
        </p:spPr>
        <p:txBody>
          <a:bodyPr/>
          <a:lstStyle/>
          <a:p>
            <a:pPr algn="ctr"/>
            <a:endParaRPr lang="cs-CZ" b="0" dirty="0">
              <a:solidFill>
                <a:srgbClr val="98141B"/>
              </a:solidFill>
            </a:endParaRP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1FE462DF-650B-41C8-B1AB-88CD89640F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1" y="2143354"/>
            <a:ext cx="3865387" cy="4092346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376817F-9E49-49A8-AEDB-612C6CA9F6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143354"/>
            <a:ext cx="3971355" cy="4092346"/>
          </a:xfrm>
        </p:spPr>
      </p:pic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DCCF1F8-63ED-44DC-ADF6-C4B63672FF8E}"/>
              </a:ext>
            </a:extLst>
          </p:cNvPr>
          <p:cNvSpPr/>
          <p:nvPr/>
        </p:nvSpPr>
        <p:spPr>
          <a:xfrm>
            <a:off x="335581" y="1534452"/>
            <a:ext cx="3865387" cy="48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Jeden autor z VŠTE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47B2057B-8565-45B6-B2B1-EFC4ABF57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7563" y="1576388"/>
            <a:ext cx="3886200" cy="471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0" dirty="0"/>
              <a:t>Více autorů z VŠTE</a:t>
            </a:r>
          </a:p>
        </p:txBody>
      </p:sp>
    </p:spTree>
    <p:extLst>
      <p:ext uri="{BB962C8B-B14F-4D97-AF65-F5344CB8AC3E}">
        <p14:creationId xmlns:p14="http://schemas.microsoft.com/office/powerpoint/2010/main" val="7769083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67963E1-1241-4256-A633-1736FDE6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2391436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8141B"/>
                </a:solidFill>
              </a:rPr>
              <a:t>Vyhledávání hodnocení ve WOS dle AIS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0401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4938" y="386605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https://www.webofscience.com/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83674B9-6CCC-4831-AFBD-2196FA030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1332976"/>
            <a:ext cx="8725183" cy="5138419"/>
          </a:xfr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D20B369-7AA6-4DC9-BC02-A40DD7555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7" y="1393266"/>
            <a:ext cx="8417585" cy="4828031"/>
          </a:xfrm>
        </p:spPr>
      </p:pic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2FD53470-87A0-4680-A90F-9E3FE4CC53B1}"/>
              </a:ext>
            </a:extLst>
          </p:cNvPr>
          <p:cNvSpPr/>
          <p:nvPr/>
        </p:nvSpPr>
        <p:spPr>
          <a:xfrm>
            <a:off x="6815025" y="1120227"/>
            <a:ext cx="1082648" cy="1028701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7142</TotalTime>
  <Words>556</Words>
  <Application>Microsoft Office PowerPoint</Application>
  <PresentationFormat>Předvádění na obrazovce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Motiv Office</vt:lpstr>
      <vt:lpstr> </vt:lpstr>
      <vt:lpstr>Program schůzky</vt:lpstr>
      <vt:lpstr>  Náležitosti separátu</vt:lpstr>
      <vt:lpstr>  Náležitosti separátu</vt:lpstr>
      <vt:lpstr>Výpočet podílů bodů do ETMS</vt:lpstr>
      <vt:lpstr>Výpočet podílů bodů do ETMS</vt:lpstr>
      <vt:lpstr>Vyhledávání hodnocení ve WOS dle AIS</vt:lpstr>
      <vt:lpstr>https://www.webofscience.com/</vt:lpstr>
      <vt:lpstr>Prezentace aplikace PowerPoint</vt:lpstr>
      <vt:lpstr>Opět úvodní stránka</vt:lpstr>
      <vt:lpstr>Products</vt:lpstr>
      <vt:lpstr>Journal Citation Reports</vt:lpstr>
      <vt:lpstr>Journal Citation Reports</vt:lpstr>
      <vt:lpstr>Journal Citation Reports</vt:lpstr>
      <vt:lpstr>Journal Citation Reports</vt:lpstr>
      <vt:lpstr>Vyhledávání hodnocení ve SCOPUS dle SJR</vt:lpstr>
      <vt:lpstr>https://www.scimagojr.com/</vt:lpstr>
      <vt:lpstr>Prezentace aplikace PowerPoint</vt:lpstr>
      <vt:lpstr>Prezentace aplikace PowerPoint</vt:lpstr>
      <vt:lpstr>Prezentace aplikace PowerPoint</vt:lpstr>
      <vt:lpstr>Prostor pro dotazy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Nikola Vyhlidalová</cp:lastModifiedBy>
  <cp:revision>273</cp:revision>
  <dcterms:created xsi:type="dcterms:W3CDTF">2015-10-09T09:08:26Z</dcterms:created>
  <dcterms:modified xsi:type="dcterms:W3CDTF">2021-10-08T11:11:27Z</dcterms:modified>
</cp:coreProperties>
</file>