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2"/>
  </p:notesMasterIdLst>
  <p:sldIdLst>
    <p:sldId id="256" r:id="rId2"/>
    <p:sldId id="294" r:id="rId3"/>
    <p:sldId id="467" r:id="rId4"/>
    <p:sldId id="468" r:id="rId5"/>
    <p:sldId id="470" r:id="rId6"/>
    <p:sldId id="471" r:id="rId7"/>
    <p:sldId id="472" r:id="rId8"/>
    <p:sldId id="473" r:id="rId9"/>
    <p:sldId id="474" r:id="rId10"/>
    <p:sldId id="293" r:id="rId1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 Vyhlidalová" initials="NV" lastIdx="8" clrIdx="0">
    <p:extLst>
      <p:ext uri="{19B8F6BF-5375-455C-9EA6-DF929625EA0E}">
        <p15:presenceInfo xmlns:p15="http://schemas.microsoft.com/office/powerpoint/2012/main" userId="S::28324@mail.vstecb.cz::9979568b-02d2-4384-9ccc-d93282d2d5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07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Gryc" userId="4cb3adc4-4c39-4654-8559-719ca26ee55b" providerId="ADAL" clId="{9372DA75-A0D0-4FB6-AA4E-498154DF09DB}"/>
    <pc:docChg chg="undo custSel modSld">
      <pc:chgData name="Karel Gryc" userId="4cb3adc4-4c39-4654-8559-719ca26ee55b" providerId="ADAL" clId="{9372DA75-A0D0-4FB6-AA4E-498154DF09DB}" dt="2022-01-19T08:48:24.771" v="271" actId="113"/>
      <pc:docMkLst>
        <pc:docMk/>
      </pc:docMkLst>
      <pc:sldChg chg="modSp mod">
        <pc:chgData name="Karel Gryc" userId="4cb3adc4-4c39-4654-8559-719ca26ee55b" providerId="ADAL" clId="{9372DA75-A0D0-4FB6-AA4E-498154DF09DB}" dt="2022-01-19T08:48:24.771" v="271" actId="113"/>
        <pc:sldMkLst>
          <pc:docMk/>
          <pc:sldMk cId="1046434177" sldId="476"/>
        </pc:sldMkLst>
        <pc:spChg chg="mod">
          <ac:chgData name="Karel Gryc" userId="4cb3adc4-4c39-4654-8559-719ca26ee55b" providerId="ADAL" clId="{9372DA75-A0D0-4FB6-AA4E-498154DF09DB}" dt="2022-01-19T08:48:24.771" v="271" actId="113"/>
          <ac:spMkLst>
            <pc:docMk/>
            <pc:sldMk cId="1046434177" sldId="476"/>
            <ac:spMk id="5" creationId="{FB3C7FAE-A4D4-455F-B414-73E5D62A80CD}"/>
          </ac:spMkLst>
        </pc:spChg>
      </pc:sldChg>
    </pc:docChg>
  </pc:docChgLst>
  <pc:docChgLst>
    <pc:chgData name="Karel Gryc" userId="4cb3adc4-4c39-4654-8559-719ca26ee55b" providerId="ADAL" clId="{F5F30D80-46C7-40B5-968F-B3BAFC9D4918}"/>
    <pc:docChg chg="custSel modSld">
      <pc:chgData name="Karel Gryc" userId="4cb3adc4-4c39-4654-8559-719ca26ee55b" providerId="ADAL" clId="{F5F30D80-46C7-40B5-968F-B3BAFC9D4918}" dt="2022-07-12T07:27:33.357" v="466" actId="207"/>
      <pc:docMkLst>
        <pc:docMk/>
      </pc:docMkLst>
      <pc:sldChg chg="modSp mod">
        <pc:chgData name="Karel Gryc" userId="4cb3adc4-4c39-4654-8559-719ca26ee55b" providerId="ADAL" clId="{F5F30D80-46C7-40B5-968F-B3BAFC9D4918}" dt="2022-07-12T07:27:33.357" v="466" actId="207"/>
        <pc:sldMkLst>
          <pc:docMk/>
          <pc:sldMk cId="2886907291" sldId="294"/>
        </pc:sldMkLst>
        <pc:spChg chg="mod">
          <ac:chgData name="Karel Gryc" userId="4cb3adc4-4c39-4654-8559-719ca26ee55b" providerId="ADAL" clId="{F5F30D80-46C7-40B5-968F-B3BAFC9D4918}" dt="2022-07-12T07:27:33.357" v="466" actId="207"/>
          <ac:spMkLst>
            <pc:docMk/>
            <pc:sldMk cId="2886907291" sldId="294"/>
            <ac:spMk id="5" creationId="{FB3C7FAE-A4D4-455F-B414-73E5D62A80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12.07.2022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12. 7. 2022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12. 7. 2022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12. 7. 2022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12. 7. 2022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12. 7. 2022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12. 7. 2022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12. 7. 2022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12. 7. 2022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12. 7. 2022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12. 7. 2022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12. 7. 2022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12. 7. 2022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magoj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cr.clarivate.com/jcr/home?app=jcr&amp;Init=Yes&amp;authCode=null&amp;SrcApp=IC2L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F137D-C1E5-4E61-8C97-07C6EB870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390672"/>
            <a:ext cx="6858000" cy="1655762"/>
          </a:xfrm>
        </p:spPr>
        <p:txBody>
          <a:bodyPr/>
          <a:lstStyle/>
          <a:p>
            <a:r>
              <a:rPr lang="cs-CZ" sz="4100" dirty="0">
                <a:solidFill>
                  <a:srgbClr val="98141B"/>
                </a:solidFill>
              </a:rPr>
              <a:t>Hodnocení výstupu – manuál – aktualizace červenec 2022</a:t>
            </a: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103462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www.VSTECB.cz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2400" b="1" dirty="0">
              <a:solidFill>
                <a:srgbClr val="98141B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979988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>
                <a:solidFill>
                  <a:srgbClr val="98141B"/>
                </a:solidFill>
              </a:rPr>
              <a:t>www.VSTECB.cz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E7717CF-A9F9-45D1-8E3A-39D3C897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A33641-6F1F-428C-91BB-7FB48851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3C7FAE-A4D4-455F-B414-73E5D62A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Návod na vyhledání aktualizovaného hodnocení odborných periodik dle oborů.</a:t>
            </a:r>
          </a:p>
          <a:p>
            <a:r>
              <a:rPr lang="cs-CZ" sz="2000" dirty="0"/>
              <a:t>Aktuální návod však umožňuje vyhledávat pouze kvartily, tedy nejvyšší možné hodnocení Q1.</a:t>
            </a:r>
            <a:endParaRPr lang="en-US" sz="2000" dirty="0"/>
          </a:p>
          <a:p>
            <a:r>
              <a:rPr lang="en-US" sz="2000" dirty="0"/>
              <a:t>Pro </a:t>
            </a:r>
            <a:r>
              <a:rPr lang="cs-CZ" sz="2000" dirty="0"/>
              <a:t>určení D1 (1. decilu) je nutné dopočítat, zda se v daném oboru periodikum nachází v 1. deseti procentech.</a:t>
            </a:r>
          </a:p>
          <a:p>
            <a:pPr lvl="1"/>
            <a:r>
              <a:rPr lang="cs-CZ" sz="1600" dirty="0"/>
              <a:t>Např. v daném oboru je sledováno 321 periodik a Vámi hledané periodikum je do 32 místa (</a:t>
            </a:r>
            <a:r>
              <a:rPr lang="cs-CZ" sz="1600" b="1" dirty="0">
                <a:solidFill>
                  <a:srgbClr val="FF0000"/>
                </a:solidFill>
              </a:rPr>
              <a:t>při uspořádání pořadí dle AIS, resp. SJR</a:t>
            </a:r>
            <a:r>
              <a:rPr lang="cs-CZ" sz="1600" dirty="0"/>
              <a:t>). Pak se jedná o 1. decil. Pokud je v tomtéž oboru Vámi hledané periodikum 33, pak se již jedná „pouze“ o Q1.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0B3EA85-3C05-4139-AB7F-B9B92EEA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975" y="471841"/>
            <a:ext cx="7886700" cy="1325563"/>
          </a:xfrm>
        </p:spPr>
        <p:txBody>
          <a:bodyPr/>
          <a:lstStyle/>
          <a:p>
            <a:r>
              <a:rPr lang="cs-CZ" sz="2800" b="1" dirty="0">
                <a:solidFill>
                  <a:srgbClr val="98141B"/>
                </a:solidFill>
              </a:rPr>
              <a:t>Co je obsahem</a:t>
            </a:r>
          </a:p>
        </p:txBody>
      </p:sp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524668"/>
            <a:ext cx="9090025" cy="1233488"/>
          </a:xfrm>
        </p:spPr>
        <p:txBody>
          <a:bodyPr/>
          <a:lstStyle/>
          <a:p>
            <a:pPr lvl="0"/>
            <a:r>
              <a:rPr lang="cs-CZ" sz="2800" b="1" dirty="0">
                <a:solidFill>
                  <a:srgbClr val="98141B"/>
                </a:solidFill>
              </a:rPr>
              <a:t>1. SJR hodnocení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E7717CF-A9F9-45D1-8E3A-39D3C897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A33641-6F1F-428C-91BB-7FB48851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3C7FAE-A4D4-455F-B414-73E5D62A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Zjistíme na následující webové stránce:</a:t>
            </a:r>
          </a:p>
          <a:p>
            <a:r>
              <a:rPr lang="cs-CZ" sz="2000" dirty="0">
                <a:hlinkClick r:id="rId3"/>
              </a:rPr>
              <a:t>https://www.scimagojr.com/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01549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524668"/>
            <a:ext cx="9090025" cy="1233488"/>
          </a:xfrm>
        </p:spPr>
        <p:txBody>
          <a:bodyPr/>
          <a:lstStyle/>
          <a:p>
            <a:pPr lvl="0"/>
            <a:r>
              <a:rPr lang="cs-CZ" sz="2800" b="1" dirty="0">
                <a:solidFill>
                  <a:srgbClr val="98141B"/>
                </a:solidFill>
              </a:rPr>
              <a:t>1. SJR hodnocení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E7717CF-A9F9-45D1-8E3A-39D3C897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A33641-6F1F-428C-91BB-7FB48851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3C7FAE-A4D4-455F-B414-73E5D62A8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6744"/>
            <a:ext cx="4145235" cy="2736072"/>
          </a:xfrm>
        </p:spPr>
        <p:txBody>
          <a:bodyPr/>
          <a:lstStyle/>
          <a:p>
            <a:r>
              <a:rPr lang="cs-CZ" sz="1200" dirty="0"/>
              <a:t>Do vyhledávání napíšeme název periodika, nebo ISSN, </a:t>
            </a:r>
            <a:br>
              <a:rPr lang="cs-CZ" sz="1200" dirty="0"/>
            </a:br>
            <a:r>
              <a:rPr lang="cs-CZ" sz="1200" dirty="0"/>
              <a:t>pro které chceme najít hodnocení. </a:t>
            </a:r>
            <a:br>
              <a:rPr lang="cs-CZ" sz="1200" dirty="0"/>
            </a:br>
            <a:r>
              <a:rPr lang="cs-CZ" sz="1200" dirty="0"/>
              <a:t>V našem případě </a:t>
            </a:r>
            <a:r>
              <a:rPr lang="cs-CZ" sz="1200" dirty="0" err="1"/>
              <a:t>Chemistry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Materials</a:t>
            </a:r>
            <a:r>
              <a:rPr lang="cs-CZ" sz="1200" dirty="0"/>
              <a:t>.</a:t>
            </a:r>
          </a:p>
          <a:p>
            <a:r>
              <a:rPr lang="cs-CZ" sz="1200" dirty="0"/>
              <a:t>V dolní části stránky nalezneme tabulku s výslednými kvartily, v našem případě ve všech letech Q1. </a:t>
            </a:r>
            <a:br>
              <a:rPr lang="cs-CZ" sz="1200" dirty="0"/>
            </a:br>
            <a:r>
              <a:rPr lang="cs-CZ" sz="1200" dirty="0"/>
              <a:t>Nově lze již dohledat i hodnocení z roku 2021.</a:t>
            </a:r>
          </a:p>
          <a:p>
            <a:r>
              <a:rPr lang="cs-CZ" sz="1200" dirty="0"/>
              <a:t>Tabulka bohužel nepracuje s decily, bere v potaz max Q1.</a:t>
            </a:r>
          </a:p>
          <a:p>
            <a:r>
              <a:rPr lang="cs-CZ" sz="1200" dirty="0"/>
              <a:t>Případné zařazení do decilu lze ověřit pouze prací s </a:t>
            </a:r>
            <a:r>
              <a:rPr lang="cs-CZ" sz="1200" dirty="0" err="1"/>
              <a:t>bibliometrickými</a:t>
            </a:r>
            <a:r>
              <a:rPr lang="cs-CZ" sz="1200" dirty="0"/>
              <a:t> údaji, viz předchozí manuál 2021:</a:t>
            </a:r>
          </a:p>
          <a:p>
            <a:r>
              <a:rPr lang="cs-CZ" sz="1200" dirty="0"/>
              <a:t>https://is.vstecb.cz/auth/do/vste/prorektor_pro_tvurci_cinnost/seminare_a_podklady_k_tc/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E0B35AC-346A-4034-A9C2-3D87BA27E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154" y="1313232"/>
            <a:ext cx="5055069" cy="4590117"/>
          </a:xfrm>
          <a:prstGeom prst="rect">
            <a:avLst/>
          </a:prstGeom>
        </p:spPr>
      </p:pic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0992122E-678A-4825-9A30-A2C651A437D1}"/>
              </a:ext>
            </a:extLst>
          </p:cNvPr>
          <p:cNvSpPr/>
          <p:nvPr/>
        </p:nvSpPr>
        <p:spPr>
          <a:xfrm>
            <a:off x="7944307" y="4991018"/>
            <a:ext cx="1082916" cy="799746"/>
          </a:xfrm>
          <a:prstGeom prst="roundRect">
            <a:avLst/>
          </a:prstGeom>
          <a:noFill/>
          <a:ln w="38100">
            <a:solidFill>
              <a:srgbClr val="9814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84738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524668"/>
            <a:ext cx="9090025" cy="1233488"/>
          </a:xfrm>
        </p:spPr>
        <p:txBody>
          <a:bodyPr/>
          <a:lstStyle/>
          <a:p>
            <a:pPr lvl="0"/>
            <a:r>
              <a:rPr lang="cs-CZ" sz="2800" b="1" dirty="0">
                <a:solidFill>
                  <a:srgbClr val="98141B"/>
                </a:solidFill>
              </a:rPr>
              <a:t>2. AIS hodnocení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E7717CF-A9F9-45D1-8E3A-39D3C897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A33641-6F1F-428C-91BB-7FB48851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3C7FAE-A4D4-455F-B414-73E5D62A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Zjistíme na následující webové stránce:</a:t>
            </a:r>
          </a:p>
          <a:p>
            <a:r>
              <a:rPr lang="cs-CZ" sz="2000" dirty="0">
                <a:hlinkClick r:id="rId3"/>
              </a:rPr>
              <a:t>https://jcr.clarivate.com/jcr/home?app=jcr&amp;Init=Yes&amp;authCode=null&amp;SrcApp=IC2LS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8156736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524668"/>
            <a:ext cx="9090025" cy="1233488"/>
          </a:xfrm>
        </p:spPr>
        <p:txBody>
          <a:bodyPr/>
          <a:lstStyle/>
          <a:p>
            <a:pPr lvl="0"/>
            <a:r>
              <a:rPr lang="cs-CZ" sz="2800" b="1" dirty="0">
                <a:solidFill>
                  <a:srgbClr val="98141B"/>
                </a:solidFill>
              </a:rPr>
              <a:t>2. AIS hodnocení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E7717CF-A9F9-45D1-8E3A-39D3C897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A33641-6F1F-428C-91BB-7FB48851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3C7FAE-A4D4-455F-B414-73E5D62A8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34" y="1451716"/>
            <a:ext cx="2354035" cy="394089"/>
          </a:xfrm>
        </p:spPr>
        <p:txBody>
          <a:bodyPr/>
          <a:lstStyle/>
          <a:p>
            <a:r>
              <a:rPr lang="cs-CZ" sz="1200" dirty="0"/>
              <a:t>Klikneme na </a:t>
            </a:r>
            <a:r>
              <a:rPr lang="cs-CZ" sz="1200" dirty="0" err="1"/>
              <a:t>Browse</a:t>
            </a:r>
            <a:r>
              <a:rPr lang="cs-CZ" sz="1200" dirty="0"/>
              <a:t> </a:t>
            </a:r>
            <a:r>
              <a:rPr lang="cs-CZ" sz="1200" dirty="0" err="1"/>
              <a:t>categories</a:t>
            </a:r>
            <a:endParaRPr lang="cs-CZ" sz="1200" dirty="0"/>
          </a:p>
          <a:p>
            <a:endParaRPr lang="cs-CZ" dirty="0"/>
          </a:p>
        </p:txBody>
      </p:sp>
      <p:sp>
        <p:nvSpPr>
          <p:cNvPr id="13" name="Zástupný obsah 4">
            <a:extLst>
              <a:ext uri="{FF2B5EF4-FFF2-40B4-BE49-F238E27FC236}">
                <a16:creationId xmlns:a16="http://schemas.microsoft.com/office/drawing/2014/main" id="{61B10917-2BD8-45BE-9E77-9CF7A795C109}"/>
              </a:ext>
            </a:extLst>
          </p:cNvPr>
          <p:cNvSpPr txBox="1">
            <a:spLocks/>
          </p:cNvSpPr>
          <p:nvPr/>
        </p:nvSpPr>
        <p:spPr bwMode="auto">
          <a:xfrm>
            <a:off x="4572000" y="1359697"/>
            <a:ext cx="3842657" cy="6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1200" dirty="0"/>
              <a:t>Dále najdeme obor, který rámcově odpovídá hledanému oboru k hodnocení, v našem případě </a:t>
            </a:r>
            <a:r>
              <a:rPr lang="cs-CZ" sz="1200" dirty="0" err="1"/>
              <a:t>Chemistry</a:t>
            </a:r>
            <a:r>
              <a:rPr lang="cs-CZ" sz="1200" dirty="0"/>
              <a:t>.</a:t>
            </a:r>
          </a:p>
          <a:p>
            <a:pPr eaLnBrk="1" hangingPunct="1"/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CA54C3-F012-47DD-98C0-B0DB97CA0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34" y="1974797"/>
            <a:ext cx="4296166" cy="4069610"/>
          </a:xfrm>
          <a:prstGeom prst="rect">
            <a:avLst/>
          </a:prstGeom>
        </p:spPr>
      </p:pic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0992122E-678A-4825-9A30-A2C651A437D1}"/>
              </a:ext>
            </a:extLst>
          </p:cNvPr>
          <p:cNvSpPr/>
          <p:nvPr/>
        </p:nvSpPr>
        <p:spPr>
          <a:xfrm>
            <a:off x="2070554" y="4533503"/>
            <a:ext cx="1037938" cy="8287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5BD7340-6514-4A5A-9354-22F9B27E0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631" y="2205902"/>
            <a:ext cx="4133535" cy="3607400"/>
          </a:xfrm>
          <a:prstGeom prst="rect">
            <a:avLst/>
          </a:prstGeom>
        </p:spPr>
      </p:pic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FE5CE2C0-9B20-4300-A013-AFD31923D167}"/>
              </a:ext>
            </a:extLst>
          </p:cNvPr>
          <p:cNvSpPr/>
          <p:nvPr/>
        </p:nvSpPr>
        <p:spPr>
          <a:xfrm>
            <a:off x="4842018" y="4984574"/>
            <a:ext cx="1037938" cy="8287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62361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524668"/>
            <a:ext cx="9090025" cy="1233488"/>
          </a:xfrm>
        </p:spPr>
        <p:txBody>
          <a:bodyPr/>
          <a:lstStyle/>
          <a:p>
            <a:pPr lvl="0"/>
            <a:r>
              <a:rPr lang="cs-CZ" sz="2800" b="1" dirty="0">
                <a:solidFill>
                  <a:srgbClr val="98141B"/>
                </a:solidFill>
              </a:rPr>
              <a:t>2. AIS hodnocení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E7717CF-A9F9-45D1-8E3A-39D3C897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A33641-6F1F-428C-91BB-7FB48851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3C7FAE-A4D4-455F-B414-73E5D62A8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34" y="1451717"/>
            <a:ext cx="8282035" cy="483330"/>
          </a:xfrm>
        </p:spPr>
        <p:txBody>
          <a:bodyPr/>
          <a:lstStyle/>
          <a:p>
            <a:r>
              <a:rPr lang="cs-CZ" sz="1200" dirty="0"/>
              <a:t>Nabídne se nám seznam podoborů, které do oboru spadají. Vybereme tedy námi hledanou fyzikální chemii.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BECDCD3-4DC4-4868-AEEE-8963F2453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81" y="2042518"/>
            <a:ext cx="7971739" cy="3875028"/>
          </a:xfrm>
          <a:prstGeom prst="rect">
            <a:avLst/>
          </a:prstGeom>
        </p:spPr>
      </p:pic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0992122E-678A-4825-9A30-A2C651A437D1}"/>
              </a:ext>
            </a:extLst>
          </p:cNvPr>
          <p:cNvSpPr/>
          <p:nvPr/>
        </p:nvSpPr>
        <p:spPr>
          <a:xfrm>
            <a:off x="6321853" y="3663383"/>
            <a:ext cx="2080867" cy="15914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88823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524668"/>
            <a:ext cx="9090025" cy="1233488"/>
          </a:xfrm>
        </p:spPr>
        <p:txBody>
          <a:bodyPr/>
          <a:lstStyle/>
          <a:p>
            <a:pPr lvl="0"/>
            <a:r>
              <a:rPr lang="cs-CZ" sz="2800" b="1" dirty="0">
                <a:solidFill>
                  <a:srgbClr val="98141B"/>
                </a:solidFill>
              </a:rPr>
              <a:t>2. AIS hodnocení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E7717CF-A9F9-45D1-8E3A-39D3C897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A33641-6F1F-428C-91BB-7FB48851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3C7FAE-A4D4-455F-B414-73E5D62A8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05" y="1474925"/>
            <a:ext cx="8282035" cy="593359"/>
          </a:xfrm>
        </p:spPr>
        <p:txBody>
          <a:bodyPr/>
          <a:lstStyle/>
          <a:p>
            <a:r>
              <a:rPr lang="cs-CZ" sz="1200" dirty="0"/>
              <a:t>Dále se nám nabízí seznam periodik, které jsou v tomto oboru hodnoceny. Dříve než budeme dohledávat naše periodikum, rozklikneme si „</a:t>
            </a:r>
            <a:r>
              <a:rPr lang="cs-CZ" sz="1200" dirty="0" err="1"/>
              <a:t>Customize</a:t>
            </a:r>
            <a:r>
              <a:rPr lang="cs-CZ" sz="1200" dirty="0"/>
              <a:t>“  vpravo nahoře a zaškrtneme nové políčko </a:t>
            </a:r>
            <a:r>
              <a:rPr lang="cs-CZ" sz="1200" b="1" dirty="0"/>
              <a:t>AIS </a:t>
            </a:r>
            <a:r>
              <a:rPr lang="cs-CZ" sz="1200" b="1" dirty="0" err="1"/>
              <a:t>Quartile</a:t>
            </a:r>
            <a:r>
              <a:rPr lang="cs-CZ" sz="1200" dirty="0"/>
              <a:t>, které nám vygeneruje zařazení periodik do kvartilů.</a:t>
            </a:r>
          </a:p>
          <a:p>
            <a:endParaRPr lang="cs-CZ" dirty="0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0992122E-678A-4825-9A30-A2C651A437D1}"/>
              </a:ext>
            </a:extLst>
          </p:cNvPr>
          <p:cNvSpPr/>
          <p:nvPr/>
        </p:nvSpPr>
        <p:spPr>
          <a:xfrm>
            <a:off x="4991101" y="3688400"/>
            <a:ext cx="1422054" cy="25524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308B77D-99D0-47E1-A909-6A4699177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561" y="1998006"/>
            <a:ext cx="5554608" cy="42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0722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524668"/>
            <a:ext cx="9090025" cy="1233488"/>
          </a:xfrm>
        </p:spPr>
        <p:txBody>
          <a:bodyPr/>
          <a:lstStyle/>
          <a:p>
            <a:pPr lvl="0"/>
            <a:r>
              <a:rPr lang="cs-CZ" sz="2800" b="1" dirty="0">
                <a:solidFill>
                  <a:srgbClr val="98141B"/>
                </a:solidFill>
              </a:rPr>
              <a:t>2. AIS hodnocení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E7717CF-A9F9-45D1-8E3A-39D3C897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A33641-6F1F-428C-91BB-7FB48851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3C7FAE-A4D4-455F-B414-73E5D62A8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00" y="1430190"/>
            <a:ext cx="8282035" cy="1357068"/>
          </a:xfrm>
        </p:spPr>
        <p:txBody>
          <a:bodyPr/>
          <a:lstStyle/>
          <a:p>
            <a:r>
              <a:rPr lang="cs-CZ" sz="1200" dirty="0"/>
              <a:t>Zobrazí se nám seznam periodik, které jsou v tomto oboru hodnocené. Můžeme si je pro snazší vyhledávání seřadit abecedně, kliknutím na „</a:t>
            </a:r>
            <a:r>
              <a:rPr lang="cs-CZ" sz="1200" dirty="0" err="1"/>
              <a:t>Journal</a:t>
            </a:r>
            <a:r>
              <a:rPr lang="cs-CZ" sz="1200" dirty="0"/>
              <a:t> </a:t>
            </a:r>
            <a:r>
              <a:rPr lang="cs-CZ" sz="1200" dirty="0" err="1"/>
              <a:t>name</a:t>
            </a:r>
            <a:r>
              <a:rPr lang="cs-CZ" sz="1200" dirty="0"/>
              <a:t>“ vlevo nahoře. Vpravo nahoře potom vidíme kategorii AIS </a:t>
            </a:r>
            <a:r>
              <a:rPr lang="cs-CZ" sz="1200" dirty="0" err="1"/>
              <a:t>Quartile</a:t>
            </a:r>
            <a:r>
              <a:rPr lang="cs-CZ" sz="1200" dirty="0"/>
              <a:t>. </a:t>
            </a:r>
          </a:p>
          <a:p>
            <a:r>
              <a:rPr lang="cs-CZ" sz="1200" dirty="0"/>
              <a:t>Hodnocení lze vyhledat i opačným směrem </a:t>
            </a:r>
            <a:r>
              <a:rPr lang="cs-CZ" sz="1000" dirty="0"/>
              <a:t>→</a:t>
            </a:r>
            <a:r>
              <a:rPr lang="cs-CZ" sz="1200" dirty="0"/>
              <a:t> vyhledání periodika </a:t>
            </a:r>
            <a:r>
              <a:rPr lang="cs-CZ" sz="1000" dirty="0"/>
              <a:t>→</a:t>
            </a:r>
            <a:r>
              <a:rPr lang="cs-CZ" sz="1200" dirty="0"/>
              <a:t> vyfiltrování oboru, ve kterém je hodnoceno.</a:t>
            </a:r>
          </a:p>
          <a:p>
            <a:r>
              <a:rPr lang="cs-CZ" sz="1200" dirty="0"/>
              <a:t>I v tomto případě databáze pracuje pouze s kvartily. Případné zařazení do decilu lze ověřit pouze prací s </a:t>
            </a:r>
            <a:r>
              <a:rPr lang="cs-CZ" sz="1200" dirty="0" err="1"/>
              <a:t>bibliometrickými</a:t>
            </a:r>
            <a:r>
              <a:rPr lang="cs-CZ" sz="1200" dirty="0"/>
              <a:t> údaji, viz předchozí manuál 2021: https://is.vstecb.cz/auth/do/vste/prorektor_pro_tvurci_cinnost/seminare_a_podklady_k_tc/</a:t>
            </a:r>
            <a:br>
              <a:rPr lang="cs-CZ" sz="1200" dirty="0"/>
            </a:br>
            <a:endParaRPr lang="cs-CZ" sz="1200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D135315-DD19-4B98-BAD0-DB66C51FF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1413"/>
            <a:ext cx="9144000" cy="3311919"/>
          </a:xfrm>
          <a:prstGeom prst="rect">
            <a:avLst/>
          </a:prstGeom>
        </p:spPr>
      </p:pic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E88A23F1-ED93-4CA4-B690-7F1774D9682E}"/>
              </a:ext>
            </a:extLst>
          </p:cNvPr>
          <p:cNvSpPr/>
          <p:nvPr/>
        </p:nvSpPr>
        <p:spPr>
          <a:xfrm>
            <a:off x="789629" y="5331049"/>
            <a:ext cx="1069358" cy="19352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0992122E-678A-4825-9A30-A2C651A437D1}"/>
              </a:ext>
            </a:extLst>
          </p:cNvPr>
          <p:cNvSpPr/>
          <p:nvPr/>
        </p:nvSpPr>
        <p:spPr>
          <a:xfrm>
            <a:off x="7765339" y="5331048"/>
            <a:ext cx="1069358" cy="19352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36106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7671</TotalTime>
  <Words>643</Words>
  <Application>Microsoft Office PowerPoint</Application>
  <PresentationFormat>Předvádění na obrazovce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Motiv Office</vt:lpstr>
      <vt:lpstr> </vt:lpstr>
      <vt:lpstr>Co je obsahem</vt:lpstr>
      <vt:lpstr>1. SJR hodnocení</vt:lpstr>
      <vt:lpstr>1. SJR hodnocení</vt:lpstr>
      <vt:lpstr>2. AIS hodnocení</vt:lpstr>
      <vt:lpstr>2. AIS hodnocení</vt:lpstr>
      <vt:lpstr>2. AIS hodnocení</vt:lpstr>
      <vt:lpstr>2. AIS hodnocení</vt:lpstr>
      <vt:lpstr>2. AIS hodnocení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Karel Gryc</cp:lastModifiedBy>
  <cp:revision>284</cp:revision>
  <dcterms:created xsi:type="dcterms:W3CDTF">2015-10-09T09:08:26Z</dcterms:created>
  <dcterms:modified xsi:type="dcterms:W3CDTF">2022-07-12T07:27:47Z</dcterms:modified>
</cp:coreProperties>
</file>