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9" r:id="rId3"/>
    <p:sldId id="257" r:id="rId4"/>
    <p:sldId id="256" r:id="rId5"/>
    <p:sldId id="258" r:id="rId6"/>
    <p:sldId id="259" r:id="rId7"/>
    <p:sldId id="262" r:id="rId8"/>
    <p:sldId id="261" r:id="rId9"/>
    <p:sldId id="264" r:id="rId10"/>
    <p:sldId id="265" r:id="rId11"/>
    <p:sldId id="266" r:id="rId12"/>
    <p:sldId id="272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21C-91FF-4C19-B6F9-315F7580B51C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8F01-1CC0-4D8B-9239-BC4F959C8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69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21C-91FF-4C19-B6F9-315F7580B51C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8F01-1CC0-4D8B-9239-BC4F959C8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96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21C-91FF-4C19-B6F9-315F7580B51C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8F01-1CC0-4D8B-9239-BC4F959C8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74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CB62-7BD5-4483-8648-FC451FE1C117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B604-E0EF-4FDF-9371-D2C4578B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010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CB62-7BD5-4483-8648-FC451FE1C117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B604-E0EF-4FDF-9371-D2C4578B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776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CB62-7BD5-4483-8648-FC451FE1C117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B604-E0EF-4FDF-9371-D2C4578B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249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CB62-7BD5-4483-8648-FC451FE1C117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B604-E0EF-4FDF-9371-D2C4578B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292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CB62-7BD5-4483-8648-FC451FE1C117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B604-E0EF-4FDF-9371-D2C4578B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65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CB62-7BD5-4483-8648-FC451FE1C117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B604-E0EF-4FDF-9371-D2C4578B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3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CB62-7BD5-4483-8648-FC451FE1C117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B604-E0EF-4FDF-9371-D2C4578B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45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CB62-7BD5-4483-8648-FC451FE1C117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B604-E0EF-4FDF-9371-D2C4578B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99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21C-91FF-4C19-B6F9-315F7580B51C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8F01-1CC0-4D8B-9239-BC4F959C8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025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CB62-7BD5-4483-8648-FC451FE1C117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B604-E0EF-4FDF-9371-D2C4578B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690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CB62-7BD5-4483-8648-FC451FE1C117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B604-E0EF-4FDF-9371-D2C4578B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906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CB62-7BD5-4483-8648-FC451FE1C117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B604-E0EF-4FDF-9371-D2C4578B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23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21C-91FF-4C19-B6F9-315F7580B51C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8F01-1CC0-4D8B-9239-BC4F959C8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12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21C-91FF-4C19-B6F9-315F7580B51C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8F01-1CC0-4D8B-9239-BC4F959C8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6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21C-91FF-4C19-B6F9-315F7580B51C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8F01-1CC0-4D8B-9239-BC4F959C8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35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21C-91FF-4C19-B6F9-315F7580B51C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8F01-1CC0-4D8B-9239-BC4F959C8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52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21C-91FF-4C19-B6F9-315F7580B51C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8F01-1CC0-4D8B-9239-BC4F959C8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72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21C-91FF-4C19-B6F9-315F7580B51C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8F01-1CC0-4D8B-9239-BC4F959C8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12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21C-91FF-4C19-B6F9-315F7580B51C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8F01-1CC0-4D8B-9239-BC4F959C8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0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2421C-91FF-4C19-B6F9-315F7580B51C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48F01-1CC0-4D8B-9239-BC4F959C8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6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FCB62-7BD5-4483-8648-FC451FE1C117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B604-E0EF-4FDF-9371-D2C4578B3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86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0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5C83DA-65CC-4773-BDC0-B46105CD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490105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/>
              <a:t>Study abroad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Our students can spend a semester abroad within Erasmus+ program or on the basis of bilateral agreements with partner universities.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study or an internship abroad will enhance the chance of our students for job success and help them to start their career.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We offer support with visa procedure, invitation letters, recognition of the documents, registration at foreign office etc.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7691D69-BFFC-4CD8-854E-B19E2AA4A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15888"/>
            <a:ext cx="4279900" cy="7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3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5C83DA-65CC-4773-BDC0-B46105CD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490105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b="1"/>
              <a:t>Career Centre</a:t>
            </a:r>
          </a:p>
          <a:p>
            <a:pPr>
              <a:spcAft>
                <a:spcPts val="600"/>
              </a:spcAft>
            </a:pPr>
            <a:r>
              <a:rPr lang="cs-CZ" sz="2400"/>
              <a:t>Place for informal meeting of students and experts from practice or HR managers with the aim to establish contacts, get inforamton and aquire more experience.</a:t>
            </a:r>
          </a:p>
          <a:p>
            <a:pPr>
              <a:spcAft>
                <a:spcPts val="600"/>
              </a:spcAft>
            </a:pPr>
            <a:r>
              <a:rPr lang="cs-CZ" sz="2400"/>
              <a:t>Here the students get contacts and advice for practical training, part-time jobs and their future career.</a:t>
            </a:r>
          </a:p>
          <a:p>
            <a:pPr>
              <a:spcAft>
                <a:spcPts val="600"/>
              </a:spcAft>
            </a:pPr>
            <a:endParaRPr lang="cs-CZ" sz="2400" b="1"/>
          </a:p>
          <a:p>
            <a:pPr marL="0" indent="0">
              <a:spcAft>
                <a:spcPts val="600"/>
              </a:spcAft>
              <a:buNone/>
            </a:pPr>
            <a:r>
              <a:rPr lang="cs-CZ" sz="2400" b="1"/>
              <a:t>Alumni Club</a:t>
            </a:r>
          </a:p>
          <a:p>
            <a:pPr>
              <a:spcAft>
                <a:spcPts val="600"/>
              </a:spcAft>
            </a:pPr>
            <a:r>
              <a:rPr lang="cs-CZ" sz="2400"/>
              <a:t>Created for all VSTE graduates as a platform for maintainingand developing the relations with „alma mater“ teachers and former classmates.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EA07CF-2D38-465A-828A-65895DCB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15888"/>
            <a:ext cx="4279900" cy="7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1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5C83DA-65CC-4773-BDC0-B46105CD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490105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b="1"/>
              <a:t>Student life</a:t>
            </a:r>
          </a:p>
          <a:p>
            <a:pPr>
              <a:spcAft>
                <a:spcPts val="600"/>
              </a:spcAft>
            </a:pPr>
            <a:r>
              <a:rPr lang="cs-CZ" sz="2400"/>
              <a:t>Student union - established in 2009 represents and gathers VSTE students. Organizing student events helps to create a pleasant and friendly environment at the school. </a:t>
            </a:r>
          </a:p>
          <a:p>
            <a:pPr>
              <a:spcAft>
                <a:spcPts val="600"/>
              </a:spcAft>
            </a:pPr>
            <a:r>
              <a:rPr lang="cs-CZ" sz="2400"/>
              <a:t>Erasmus Student Network (ESN VSTE Budweis) helps several dozen foreign students in their everyday and student life in České Budějovice </a:t>
            </a:r>
          </a:p>
          <a:p>
            <a:pPr>
              <a:spcAft>
                <a:spcPts val="600"/>
              </a:spcAft>
            </a:pPr>
            <a:r>
              <a:rPr lang="cs-CZ" sz="2400"/>
              <a:t>Student Club „Céčko“ – place where the students can spend their time , meet friends and enjoy their free time togather.</a:t>
            </a:r>
          </a:p>
          <a:p>
            <a:pPr>
              <a:spcAft>
                <a:spcPts val="600"/>
              </a:spcAft>
            </a:pPr>
            <a:r>
              <a:rPr lang="cs-CZ" sz="2400"/>
              <a:t>VSTE Ice-hockey team BLACK DOGS</a:t>
            </a:r>
          </a:p>
          <a:p>
            <a:pPr>
              <a:spcAft>
                <a:spcPts val="600"/>
              </a:spcAft>
            </a:pPr>
            <a:r>
              <a:rPr lang="cs-CZ" sz="2400"/>
              <a:t>Basketball team BLACK CATS</a:t>
            </a:r>
          </a:p>
          <a:p>
            <a:pPr>
              <a:spcAft>
                <a:spcPts val="600"/>
              </a:spcAft>
            </a:pPr>
            <a:r>
              <a:rPr lang="cs-CZ" sz="2400"/>
              <a:t>VSTE Chess Club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E4D321F-5C08-44F3-9180-EEF51623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15888"/>
            <a:ext cx="4279900" cy="7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5C83DA-65CC-4773-BDC0-B46105CD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490105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b="1" dirty="0" err="1"/>
              <a:t>Awards</a:t>
            </a:r>
            <a:endParaRPr lang="cs-CZ" sz="2400" b="1" dirty="0"/>
          </a:p>
          <a:p>
            <a:pPr>
              <a:spcAft>
                <a:spcPts val="600"/>
              </a:spcAft>
            </a:pPr>
            <a:r>
              <a:rPr lang="en-US" sz="2400" dirty="0"/>
              <a:t>D</a:t>
            </a:r>
            <a:r>
              <a:rPr lang="cs-CZ" sz="2400" dirty="0" err="1"/>
              <a:t>iploma</a:t>
            </a:r>
            <a:r>
              <a:rPr lang="cs-CZ" sz="2400" dirty="0"/>
              <a:t> </a:t>
            </a:r>
            <a:r>
              <a:rPr lang="cs-CZ" sz="2400" dirty="0" err="1"/>
              <a:t>Supplement</a:t>
            </a:r>
            <a:r>
              <a:rPr lang="en-US" sz="2400" dirty="0"/>
              <a:t> Label by the European Commission 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ECTS Label by the European Commission 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Comenius’ Faculty of the Year Award</a:t>
            </a:r>
            <a:endParaRPr lang="cs-CZ" sz="2400" dirty="0"/>
          </a:p>
          <a:p>
            <a:pPr>
              <a:spcAft>
                <a:spcPts val="600"/>
              </a:spcAft>
            </a:pPr>
            <a:endParaRPr lang="cs-CZ" sz="24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EF8A490-EA3C-434F-B304-9482F479A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15888"/>
            <a:ext cx="4279900" cy="7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4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9AB04CD-382D-4B63-B507-A4EA18EC8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993333"/>
                </a:solidFill>
              </a:rPr>
              <a:t>THANK  YOU</a:t>
            </a:r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B1FC1E-7E28-43D2-B91C-93437BE9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15888"/>
            <a:ext cx="4279900" cy="7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C68530EA-8E2F-4BD4-B5E6-35F56ED9B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r>
              <a:rPr lang="cs-CZ" dirty="0"/>
              <a:t>10th </a:t>
            </a:r>
            <a:r>
              <a:rPr lang="cs-CZ" dirty="0" err="1"/>
              <a:t>November</a:t>
            </a:r>
            <a:r>
              <a:rPr lang="cs-CZ"/>
              <a:t> 2020</a:t>
            </a:r>
          </a:p>
          <a:p>
            <a:pPr algn="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9AB04CD-382D-4B63-B507-A4EA18EC8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cs-CZ">
                <a:solidFill>
                  <a:srgbClr val="993333"/>
                </a:solidFill>
              </a:rPr>
              <a:t>Institute of Technology and Business in České Budějovice</a:t>
            </a:r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34C728-6115-469B-93F6-29ED1F05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15888"/>
            <a:ext cx="4279900" cy="7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1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2FD7C1-7962-4428-8703-7C744D8F0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479"/>
            <a:ext cx="10515600" cy="49754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Institute of Technology and Business (VSTE) is located in </a:t>
            </a:r>
            <a:r>
              <a:rPr lang="en-US" sz="2400" dirty="0" err="1"/>
              <a:t>České</a:t>
            </a:r>
            <a:r>
              <a:rPr lang="en-US" sz="2400" dirty="0"/>
              <a:t> </a:t>
            </a:r>
            <a:r>
              <a:rPr lang="en-US" sz="2400" dirty="0" err="1"/>
              <a:t>Budějovice</a:t>
            </a:r>
            <a:r>
              <a:rPr lang="en-US" sz="2400" dirty="0"/>
              <a:t>, in the south of the Czech Republic - a member of the European Union.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VSTE was founded in 2006, thus becoming the youngest public college (university of applied sciences) in the Czech Republic.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We are the professionally oriented technical and economic Institute </a:t>
            </a:r>
            <a:r>
              <a:rPr lang="en-US" altLang="zh-CN" sz="2400" dirty="0"/>
              <a:t>with the programs focused on the applicability of knowledge rather than just theory. </a:t>
            </a:r>
            <a:r>
              <a:rPr lang="en-US" sz="2400" dirty="0"/>
              <a:t>During the last study year all programs include one semester of professional work experience.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There is about 100 members of academic staff and more 4 000 students.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67A3F19-D2C2-4C34-ACE2-15ED61B05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15888"/>
            <a:ext cx="4279900" cy="7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3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5C83DA-65CC-4773-BDC0-B46105CD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490105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0" i="0" dirty="0">
                <a:solidFill>
                  <a:srgbClr val="202122"/>
                </a:solidFill>
                <a:effectLst/>
              </a:rPr>
              <a:t>VSTE offers </a:t>
            </a:r>
            <a:r>
              <a:rPr lang="en-US" sz="2400" dirty="0">
                <a:solidFill>
                  <a:srgbClr val="202122"/>
                </a:solidFill>
              </a:rPr>
              <a:t>b</a:t>
            </a:r>
            <a:r>
              <a:rPr lang="en-US" sz="2400" b="0" i="0" dirty="0">
                <a:solidFill>
                  <a:srgbClr val="202122"/>
                </a:solidFill>
                <a:effectLst/>
              </a:rPr>
              <a:t>achelor</a:t>
            </a:r>
            <a:r>
              <a:rPr lang="en-US" sz="2400" dirty="0">
                <a:solidFill>
                  <a:srgbClr val="202122"/>
                </a:solidFill>
              </a:rPr>
              <a:t>‘s and master‘s study programs in both full-time and part-time form. The programs are focused on mechanical engineering, logistics, civil engineering and economics.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0" i="0" dirty="0">
                <a:solidFill>
                  <a:srgbClr val="202122"/>
                </a:solidFill>
                <a:effectLst/>
              </a:rPr>
              <a:t>VSTE offers also MBA and BBA studies with the specialization of Financial management, respectively Company valuation.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0" i="0" dirty="0">
                <a:solidFill>
                  <a:srgbClr val="202122"/>
                </a:solidFill>
                <a:effectLst/>
              </a:rPr>
              <a:t>Currently the Institute consists 3 main units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Faculty of Corporate Strategy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Faculty of Technology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School of Expertness and Valuation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9A64B0-307D-4375-BD1F-E78256A7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15888"/>
            <a:ext cx="4279900" cy="7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3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39E4FB7-825C-4A20-8693-751BF1AD7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084798"/>
            <a:ext cx="11249246" cy="549675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/>
              <a:t>Faculty of Corporate Strategy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Ensures teaching of economic disciplines related to the field of study – Business Economics. The Faculty also guarantees master's degree program as well as the newly accredited bachelor's degree program "Human Resource Management".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Provides educational programs offered by the Lifelong Learning Centre. </a:t>
            </a:r>
          </a:p>
          <a:p>
            <a:r>
              <a:rPr lang="en-US" sz="2400" dirty="0"/>
              <a:t>The Faculty of Corporate Strategy covers the activities of 4 departments</a:t>
            </a:r>
          </a:p>
          <a:p>
            <a:pPr lvl="1"/>
            <a:r>
              <a:rPr lang="en-US" dirty="0"/>
              <a:t>Department of Human Resource Management </a:t>
            </a:r>
          </a:p>
          <a:p>
            <a:pPr lvl="1"/>
            <a:r>
              <a:rPr lang="en-US" dirty="0"/>
              <a:t>Department of Management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Department of Tourism and Marketing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Center for Language Services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director of the Faculty is </a:t>
            </a:r>
            <a:r>
              <a:rPr lang="en-US" sz="2400" dirty="0" err="1"/>
              <a:t>PaedDr</a:t>
            </a:r>
            <a:r>
              <a:rPr lang="en-US" sz="2400" dirty="0"/>
              <a:t>. Mgr. </a:t>
            </a:r>
            <a:r>
              <a:rPr lang="en-US" sz="2400" dirty="0" err="1"/>
              <a:t>Zdeněk</a:t>
            </a:r>
            <a:r>
              <a:rPr lang="en-US" sz="2400" dirty="0"/>
              <a:t> </a:t>
            </a:r>
            <a:r>
              <a:rPr lang="en-US" sz="2400" dirty="0" err="1"/>
              <a:t>Caha</a:t>
            </a:r>
            <a:r>
              <a:rPr lang="en-US" sz="2400" dirty="0"/>
              <a:t>, Ph.D., MBA., MSc.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8BA872-B36E-42ED-8F5B-B7F57E756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3" y="160337"/>
            <a:ext cx="4649788" cy="60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39E4FB7-825C-4A20-8693-751BF1AD7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907"/>
            <a:ext cx="10634330" cy="4901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Faculty of Technology</a:t>
            </a:r>
          </a:p>
          <a:p>
            <a:r>
              <a:rPr lang="en-US" sz="2400" dirty="0"/>
              <a:t>Specialized in technical disciplines and guarantees related bachelor‘s and master‘s degree programs. It includes 4 departments </a:t>
            </a:r>
          </a:p>
          <a:p>
            <a:pPr lvl="1"/>
            <a:r>
              <a:rPr lang="en-US" dirty="0"/>
              <a:t>Department of Transport and Logistic</a:t>
            </a:r>
          </a:p>
          <a:p>
            <a:pPr lvl="1"/>
            <a:r>
              <a:rPr lang="en-US" dirty="0"/>
              <a:t>Department of Civil Engineering</a:t>
            </a:r>
          </a:p>
          <a:p>
            <a:pPr lvl="1"/>
            <a:r>
              <a:rPr lang="en-US" dirty="0"/>
              <a:t>Department of Mechanical Engineering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Department of Informatics and Natural Sciences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Faculty supervises the construction and technical equipment of the laboratories serving for civil engineering, mechanical </a:t>
            </a:r>
            <a:r>
              <a:rPr lang="en-US" sz="2400" dirty="0" err="1"/>
              <a:t>engeineering</a:t>
            </a:r>
            <a:r>
              <a:rPr lang="en-US" sz="2400" dirty="0"/>
              <a:t> and logistics.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director of the Faculty is Ing. </a:t>
            </a:r>
            <a:r>
              <a:rPr lang="en-US" sz="2400" dirty="0" err="1"/>
              <a:t>Vojtěch</a:t>
            </a:r>
            <a:r>
              <a:rPr lang="en-US" sz="2400" dirty="0"/>
              <a:t> </a:t>
            </a:r>
            <a:r>
              <a:rPr lang="en-US" sz="2400" dirty="0" err="1"/>
              <a:t>Stehel</a:t>
            </a:r>
            <a:r>
              <a:rPr lang="en-US" sz="2400" dirty="0"/>
              <a:t>, MBA, Ph.D. </a:t>
            </a:r>
          </a:p>
          <a:p>
            <a:endParaRPr lang="en-US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E36198-AD2B-4514-90C0-D64294F9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139701"/>
            <a:ext cx="4225925" cy="64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0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39E4FB7-825C-4A20-8693-751BF1AD7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907"/>
            <a:ext cx="10634330" cy="490105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/>
              <a:t>School of Expertness and Valuation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Was established based on the </a:t>
            </a:r>
            <a:r>
              <a:rPr lang="en-US" sz="2400" dirty="0" err="1"/>
              <a:t>decison</a:t>
            </a:r>
            <a:r>
              <a:rPr lang="en-US" sz="2400" dirty="0"/>
              <a:t> of the Ministry of Justice and is entered in Section I of the List of Experts.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Employees court experts, academics, scholars and experts from practice.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Prepares expert reports in field of economics, mechanical engineering, civil engineering.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Cooperates with the Faculty of Corporate Strategy in ensuring the instruction in the program Business Economics.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Guarantees the study programs Bachelor and Master of Business Administration.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Organizes courses for experts.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director of the School is Ing. Veronika </a:t>
            </a:r>
            <a:r>
              <a:rPr lang="en-US" sz="2400" dirty="0" err="1"/>
              <a:t>Machová</a:t>
            </a:r>
            <a:r>
              <a:rPr lang="en-US" sz="2400" dirty="0"/>
              <a:t>, MBA .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269960-BE43-4306-B84A-3AD055764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15888"/>
            <a:ext cx="4279900" cy="7007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993FA8-4A07-4101-B07C-C31ADECD2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120192"/>
            <a:ext cx="5292000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8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5C83DA-65CC-4773-BDC0-B46105CD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490105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/>
              <a:t>Research and development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Systematic improvement of quality, strengthening the cooperation with the application sector and increasing the graduates‘ employability.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Involving the students in the research activities.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Significant success in obtaining projects of the Technology Agency of the Czech Republic and the projects from the Ministry of Industry and Trade.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Important projects with relevant companies.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Organizing professional meetings, seminars and conferences.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Academic staff regularly publish in peer-reviewed journals.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A09262-8A23-4AC8-B981-0DC447381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15888"/>
            <a:ext cx="4279900" cy="7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5C83DA-65CC-4773-BDC0-B46105CD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490105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/>
              <a:t>Internship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To ensure the practical employability of its graduates, VSTE has created a semester-long (520 hours) internship as an integral part of the curricula study. Internships can be conducted both in the Czech Republic and abroad.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There are more than 1 000 companies and state organizations which enable students to get practical experience including Robert Bosch, Budvar, DM </a:t>
            </a:r>
            <a:r>
              <a:rPr lang="en-US" sz="2400" dirty="0" err="1"/>
              <a:t>drogerie</a:t>
            </a:r>
            <a:r>
              <a:rPr lang="en-US" sz="2400" dirty="0"/>
              <a:t> </a:t>
            </a:r>
            <a:r>
              <a:rPr lang="en-US" sz="2400" dirty="0" err="1"/>
              <a:t>markt</a:t>
            </a:r>
            <a:r>
              <a:rPr lang="en-US" sz="2400" dirty="0"/>
              <a:t>, GW </a:t>
            </a:r>
            <a:r>
              <a:rPr lang="en-US" sz="2400" dirty="0" err="1"/>
              <a:t>Jihotrans</a:t>
            </a:r>
            <a:r>
              <a:rPr lang="en-US" sz="2400" dirty="0"/>
              <a:t> and many others.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Within two months of completing their studies, more than 97% of our graduates find employment.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782E36A-5B81-4FE0-ADA4-F2BF889EE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15888"/>
            <a:ext cx="4279900" cy="7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5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887</Words>
  <Application>Microsoft Macintosh PowerPoint</Application>
  <PresentationFormat>Širokoúhlá obrazovka</PresentationFormat>
  <Paragraphs>73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Office Theme</vt:lpstr>
      <vt:lpstr>Motiv Office</vt:lpstr>
      <vt:lpstr>Prezentace aplikace PowerPoint</vt:lpstr>
      <vt:lpstr>Institute of Technology and Business in České Budějovice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 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 Hon</dc:creator>
  <cp:lastModifiedBy>Rudolf Kampf</cp:lastModifiedBy>
  <cp:revision>45</cp:revision>
  <dcterms:created xsi:type="dcterms:W3CDTF">2020-09-21T06:17:58Z</dcterms:created>
  <dcterms:modified xsi:type="dcterms:W3CDTF">2021-02-02T08:19:17Z</dcterms:modified>
</cp:coreProperties>
</file>