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256" r:id="rId5"/>
    <p:sldId id="257" r:id="rId6"/>
    <p:sldId id="269" r:id="rId7"/>
    <p:sldId id="258" r:id="rId8"/>
    <p:sldId id="262" r:id="rId9"/>
    <p:sldId id="268" r:id="rId10"/>
    <p:sldId id="259" r:id="rId11"/>
    <p:sldId id="261" r:id="rId12"/>
    <p:sldId id="260" r:id="rId13"/>
    <p:sldId id="263" r:id="rId14"/>
    <p:sldId id="264" r:id="rId15"/>
    <p:sldId id="265" r:id="rId16"/>
    <p:sldId id="266" r:id="rId17"/>
    <p:sldId id="270" r:id="rId18"/>
    <p:sldId id="267" r:id="rId19"/>
    <p:sldId id="271" r:id="rId2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Štěpánka" initials="Š" lastIdx="3" clrIdx="0">
    <p:extLst>
      <p:ext uri="{19B8F6BF-5375-455C-9EA6-DF929625EA0E}">
        <p15:presenceInfo xmlns:p15="http://schemas.microsoft.com/office/powerpoint/2012/main" userId="Štěpán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79" autoAdjust="0"/>
    <p:restoredTop sz="94660"/>
  </p:normalViewPr>
  <p:slideViewPr>
    <p:cSldViewPr snapToGrid="0">
      <p:cViewPr varScale="1">
        <p:scale>
          <a:sx n="93" d="100"/>
          <a:sy n="93" d="100"/>
        </p:scale>
        <p:origin x="605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14T12:51:57.920" idx="1">
    <p:pos x="10" y="10"/>
    <p:text>vlastní zkušenost, akutní potřeba. Jen se nebát a volit tu nejvhodnější formu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14T12:53:16.301" idx="2">
    <p:pos x="10" y="10"/>
    <p:text>všechny tři druhy známe a používáme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14T12:53:57.196" idx="3">
    <p:pos x="10" y="10"/>
    <p:text>podívejme se na online pozitivně. Příležitost naučit se nové technologie a vyvinout i tu svou  technologii učení.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ACAC6-05CC-41B8-B0FF-454FDC1FDFA5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8EE8C-A226-4287-A6FA-8D69341B48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2389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8EE8C-A226-4287-A6FA-8D69341B4853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140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DADC25C-761D-404A-820D-6BF0F31BA9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1BFBB92D-F960-468E-8BB8-9077072E76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4386870-5128-47BA-BFA9-3CBF2C68E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D89BA43-CCC2-4B6E-9030-70C255A2B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0BD7318-6E80-47F3-9006-148A899A8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0721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92418B6-C668-44FC-AF22-9A7328506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5466AE4-ADA7-45D8-B6A7-AAB2587B68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CE0735E-1B2E-495D-9EDE-B50912333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348BB06-5667-4520-B1F4-14A7310FC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F22160F-7E79-4623-A178-3DDA362AE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038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FE97964C-93A4-481F-91B1-AE784B052D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55D1648-2228-49EF-9B53-9B2248E781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26CAD01-E399-49AC-A0B2-4885DBAFE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36FDE43-11A2-413A-9B00-7F209ABA9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9165AAD-086A-4A21-989A-96E871ADE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1742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2B2060-172D-4242-92CB-75CCFD049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1BCD9C-8155-40C5-B34E-BB0B3EC1F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816C3E0-9CF0-4231-ABB3-ED91DF912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ED8BAE7-8E27-4D5C-9F5F-6C66B2AAE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1AA053C-82FF-4DFA-97A5-185966225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345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5C64ED-CCF5-4C3B-99E6-2B88DA93B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7CA4506-5CF0-4C99-9CB9-3509BC8327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C5852DE-53C6-4EE7-86F9-901DD8FE7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4C6942E-B705-4797-9215-E96076B82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2C6857E-E79A-4572-84AD-923E07BD8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2410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5C11BB-1068-42D6-B3D0-A6502086F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8F06EBF-72E6-4238-BCDE-64422908D1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E007A05-E0F2-4188-91C7-4FCE7BDE75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DDAB9B5-A26B-40D8-9D44-8F871695E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F31D7CE-26F2-4B5B-9373-A1C200BAD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51F76A6-8E73-484C-86F9-0EE943472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3228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616AA5-94ED-4794-A37A-D50BCDCAC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DCD97FF-1BA1-45AA-B6FD-55502F9F2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99D9E0F-F1AA-444D-BF2B-2E01C54677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F5C715DD-405F-4F94-BD2F-3232A03133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8C1FC5D4-5973-4361-9ADD-BDBB929461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B9FBAF17-EECE-47DB-9051-1EEC0E7D7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C3AA44A0-53B5-4EA3-8CC7-CF8CC2552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FF9112E6-D3BE-45F6-AC2A-ACB70F9E2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2585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35F67C9-EDF1-49FC-BE9B-06D412E22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B0D06C75-B60F-4369-BF2F-EB89F1C1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0095A8F-4A15-4672-8FF9-47A122D9B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A18EDBB-DA60-4375-A722-FC485DFC6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0986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3684C837-B977-48DA-AAF5-C293C9C10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67BE367-960D-415F-AC5F-4350CFFC9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0B05225-1E85-4C9B-A149-C80CA04DD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466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1A37B5A-FC14-4318-9665-617E98587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DFAFD83-EE22-4E04-9397-7A7E068AA9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DABE241-E39B-4ABE-8C57-4A688E7360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740136B-7869-47C5-A71E-1E32B4916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9CE05C8-B233-4794-82EE-FC01A81CF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84E4158-AE21-419E-B748-A8242E888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9476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08B370-CB3A-4A81-92C1-76CE1893F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087A664D-6292-4A4A-B0F5-C2024FA543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027594F7-FBF8-47E6-9E99-C04E426ED0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AABD13F-C145-4224-897A-F45A647DF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E12154F-912F-45C1-9A77-15FC909BD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DA3C218-C461-4048-A646-D1159ACC8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1709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CBC51DE1-B91D-4ED9-B342-2DA90DF1B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2C6EA97-84DB-4730-9D22-52C7D9958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3164333-ECCC-41FB-84D8-B8DBE5B1A1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AF063-2B29-4060-B459-A7D8AD2DD3BC}" type="datetimeFigureOut">
              <a:rPr lang="cs-CZ" smtClean="0"/>
              <a:t>22.11.2021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756BFA3-67A2-4E36-939F-0FAD7A26FD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6A6622D-B357-4D94-93EF-7555FB1477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E789C-8CC0-4DFA-90A0-08B754BF8B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2051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3.pn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comments" Target="../comments/commen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comments" Target="../comments/comment3.xml"/><Relationship Id="rId5" Type="http://schemas.openxmlformats.org/officeDocument/2006/relationships/image" Target="../media/image3.pn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BCD441-69C2-4F5A-A38C-F3058CE012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7178" y="1669002"/>
            <a:ext cx="7233972" cy="184096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91970C6-9977-4526-914B-935AAE9311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21199"/>
            <a:ext cx="9144000" cy="1737557"/>
          </a:xfrm>
        </p:spPr>
        <p:txBody>
          <a:bodyPr>
            <a:normAutofit/>
          </a:bodyPr>
          <a:lstStyle/>
          <a:p>
            <a:r>
              <a:rPr lang="cs-CZ" sz="3200" dirty="0"/>
              <a:t>INOVUJME UČENÍ aneb ONLINE MÁ I SVÉ VÝHODY</a:t>
            </a:r>
          </a:p>
          <a:p>
            <a:endParaRPr lang="cs-CZ" sz="3200" dirty="0"/>
          </a:p>
          <a:p>
            <a:r>
              <a:rPr lang="cs-CZ" dirty="0"/>
              <a:t>				Štěpánka Jenešová, </a:t>
            </a:r>
            <a:r>
              <a:rPr lang="cs-CZ" sz="1800" dirty="0" err="1"/>
              <a:t>Dipl</a:t>
            </a:r>
            <a:r>
              <a:rPr lang="cs-CZ" sz="1800" dirty="0"/>
              <a:t>.-Phil.</a:t>
            </a:r>
          </a:p>
          <a:p>
            <a:endParaRPr lang="cs-CZ" sz="32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5E1F1BE-A604-4CE9-BC7E-7005395AAE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178" y="1122363"/>
            <a:ext cx="7326102" cy="311197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EAD3FB2-0E1F-4741-BF35-58A85C4446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822" y="2119345"/>
            <a:ext cx="914286" cy="90476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5EEB7D85-79BE-46F6-BDBD-D561D228A1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350" y="2119345"/>
            <a:ext cx="914286" cy="904762"/>
          </a:xfrm>
          <a:prstGeom prst="rect">
            <a:avLst/>
          </a:prstGeom>
        </p:spPr>
      </p:pic>
      <p:pic>
        <p:nvPicPr>
          <p:cNvPr id="4" name="Zvuk 3">
            <a:hlinkClick r:id="" action="ppaction://media"/>
            <a:extLst>
              <a:ext uri="{FF2B5EF4-FFF2-40B4-BE49-F238E27FC236}">
                <a16:creationId xmlns:a16="http://schemas.microsoft.com/office/drawing/2014/main" id="{C93E2FA9-2DD1-4839-8C82-0DED1BD4F1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28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541"/>
    </mc:Choice>
    <mc:Fallback xmlns="">
      <p:transition spd="slow" advTm="1185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2AEF7A3-F026-4BAD-BDD3-FDE7E0A749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124" y="254704"/>
            <a:ext cx="9905841" cy="6603296"/>
          </a:xfrm>
          <a:prstGeom prst="rect">
            <a:avLst/>
          </a:prstGeom>
        </p:spPr>
      </p:pic>
      <p:pic>
        <p:nvPicPr>
          <p:cNvPr id="4" name="Zvuk 3">
            <a:hlinkClick r:id="" action="ppaction://media"/>
            <a:extLst>
              <a:ext uri="{FF2B5EF4-FFF2-40B4-BE49-F238E27FC236}">
                <a16:creationId xmlns:a16="http://schemas.microsoft.com/office/drawing/2014/main" id="{DA18DC08-7C2E-478D-A422-AF3F29F76F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4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01"/>
    </mc:Choice>
    <mc:Fallback xmlns="">
      <p:transition spd="slow" advTm="161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031066-E302-4F78-A31B-148E887E3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rgbClr val="FF33CC"/>
                </a:solidFill>
              </a:rPr>
              <a:t>Motivace</a:t>
            </a:r>
            <a:r>
              <a:rPr lang="cs-CZ" b="1" dirty="0"/>
              <a:t> pro online vzdělání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74725D-C667-49D5-AF76-6A85FFB442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Je to po „face to face“ formě </a:t>
            </a:r>
            <a:r>
              <a:rPr lang="cs-CZ" b="1" dirty="0"/>
              <a:t>2.nejlepší řešení</a:t>
            </a:r>
          </a:p>
          <a:p>
            <a:r>
              <a:rPr lang="cs-CZ" dirty="0"/>
              <a:t>Lze ho realizovat individuálně (prostor pro kreativitu)</a:t>
            </a:r>
          </a:p>
          <a:p>
            <a:r>
              <a:rPr lang="cs-CZ" dirty="0"/>
              <a:t>Lektor i studenti mají časový prostor pro odpověď </a:t>
            </a:r>
          </a:p>
          <a:p>
            <a:r>
              <a:rPr lang="cs-CZ" dirty="0"/>
              <a:t>Pedagogové nepoučují, jen usměrňují</a:t>
            </a:r>
          </a:p>
          <a:p>
            <a:endParaRPr lang="cs-CZ" dirty="0"/>
          </a:p>
          <a:p>
            <a:r>
              <a:rPr lang="cs-CZ" dirty="0"/>
              <a:t>„převrácená třída“  = aktivní tým   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5ABA66B-A359-4943-9243-AC6937B3E8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759" y="3981451"/>
            <a:ext cx="4385291" cy="2827806"/>
          </a:xfrm>
          <a:prstGeom prst="rect">
            <a:avLst/>
          </a:prstGeom>
        </p:spPr>
      </p:pic>
      <p:pic>
        <p:nvPicPr>
          <p:cNvPr id="7" name="Zvuk 6">
            <a:hlinkClick r:id="" action="ppaction://media"/>
            <a:extLst>
              <a:ext uri="{FF2B5EF4-FFF2-40B4-BE49-F238E27FC236}">
                <a16:creationId xmlns:a16="http://schemas.microsoft.com/office/drawing/2014/main" id="{D69A0D9E-E52A-4FFB-BAC4-34A28840A6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6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039"/>
    </mc:Choice>
    <mc:Fallback xmlns="">
      <p:transition spd="slow" advTm="710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6912346-9B62-4333-AEAB-BD29B7758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rgbClr val="00B0F0"/>
                </a:solidFill>
              </a:rPr>
              <a:t>Převrácená  třída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E444412-4ABC-4763-9728-E5116C185AF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cs-CZ" u="sng" dirty="0">
                <a:solidFill>
                  <a:srgbClr val="7030A0"/>
                </a:solidFill>
              </a:rPr>
              <a:t>LEKTOR</a:t>
            </a:r>
          </a:p>
          <a:p>
            <a:r>
              <a:rPr lang="cs-CZ" dirty="0"/>
              <a:t>je kreativní ve výuce, je vzorem</a:t>
            </a:r>
          </a:p>
          <a:p>
            <a:r>
              <a:rPr lang="cs-CZ" dirty="0"/>
              <a:t>nehledá nedostatky</a:t>
            </a:r>
          </a:p>
          <a:p>
            <a:r>
              <a:rPr lang="cs-CZ" dirty="0"/>
              <a:t>aktivuje ostatní</a:t>
            </a:r>
          </a:p>
          <a:p>
            <a:r>
              <a:rPr lang="cs-CZ" dirty="0"/>
              <a:t>chválí, porovnává názory </a:t>
            </a:r>
          </a:p>
          <a:p>
            <a:r>
              <a:rPr lang="cs-CZ" dirty="0"/>
              <a:t>je čestným členem týmu</a:t>
            </a:r>
          </a:p>
          <a:p>
            <a:r>
              <a:rPr lang="cs-CZ" dirty="0"/>
              <a:t>stanovuje pravidla</a:t>
            </a:r>
          </a:p>
          <a:p>
            <a:r>
              <a:rPr lang="cs-CZ" dirty="0"/>
              <a:t>modifikuje úkol tak, aby byl realizovatelný</a:t>
            </a:r>
          </a:p>
          <a:p>
            <a:r>
              <a:rPr lang="cs-CZ" dirty="0"/>
              <a:t>když vznikne problém, zasáhne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90856E3-7654-4124-952E-66D1CA11DC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429250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cs-CZ" u="sng" dirty="0">
                <a:solidFill>
                  <a:srgbClr val="00B050"/>
                </a:solidFill>
              </a:rPr>
              <a:t>STUDENTI</a:t>
            </a:r>
          </a:p>
          <a:p>
            <a:r>
              <a:rPr lang="cs-CZ" dirty="0"/>
              <a:t>se připravují samostatně</a:t>
            </a:r>
          </a:p>
          <a:p>
            <a:r>
              <a:rPr lang="cs-CZ" dirty="0"/>
              <a:t>ptají se lektora</a:t>
            </a:r>
          </a:p>
          <a:p>
            <a:r>
              <a:rPr lang="cs-CZ" dirty="0"/>
              <a:t>spolupracují pod vedením „manažera“ skupiny</a:t>
            </a:r>
          </a:p>
          <a:p>
            <a:r>
              <a:rPr lang="cs-CZ" dirty="0"/>
              <a:t>skupiny soutěží se svým  návrhem na proveditelné řešení</a:t>
            </a:r>
          </a:p>
          <a:p>
            <a:r>
              <a:rPr lang="cs-CZ" dirty="0"/>
              <a:t>jsou kreativní</a:t>
            </a:r>
          </a:p>
        </p:txBody>
      </p:sp>
      <p:pic>
        <p:nvPicPr>
          <p:cNvPr id="7" name="Zvuk 6">
            <a:hlinkClick r:id="" action="ppaction://media"/>
            <a:extLst>
              <a:ext uri="{FF2B5EF4-FFF2-40B4-BE49-F238E27FC236}">
                <a16:creationId xmlns:a16="http://schemas.microsoft.com/office/drawing/2014/main" id="{7493249E-2F95-46A5-BD5F-0C6344B341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21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37"/>
    </mc:Choice>
    <mc:Fallback xmlns="">
      <p:transition spd="slow" advTm="698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A76E4195-504E-4BC0-B771-83D0ABAA45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884" y="58774"/>
            <a:ext cx="10049625" cy="6697133"/>
          </a:xfrm>
          <a:prstGeom prst="rect">
            <a:avLst/>
          </a:prstGeom>
        </p:spPr>
      </p:pic>
      <p:pic>
        <p:nvPicPr>
          <p:cNvPr id="3" name="Zvuk 2">
            <a:hlinkClick r:id="" action="ppaction://media"/>
            <a:extLst>
              <a:ext uri="{FF2B5EF4-FFF2-40B4-BE49-F238E27FC236}">
                <a16:creationId xmlns:a16="http://schemas.microsoft.com/office/drawing/2014/main" id="{CF2C65C9-6A6E-4BAD-853D-60D227A5F8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3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776"/>
    </mc:Choice>
    <mc:Fallback xmlns="">
      <p:transition spd="slow" advTm="34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C77CE0-1A6E-4E2A-87A8-B33878EF3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Tipy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2942CAB-E725-495F-AFA2-A6513AAA2B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V online vzdělávání lze i </a:t>
            </a:r>
            <a:r>
              <a:rPr lang="cs-CZ" dirty="0">
                <a:solidFill>
                  <a:schemeClr val="accent6">
                    <a:lumMod val="75000"/>
                  </a:schemeClr>
                </a:solidFill>
              </a:rPr>
              <a:t>experimentovat</a:t>
            </a:r>
            <a:r>
              <a:rPr lang="cs-CZ" dirty="0"/>
              <a:t> – je v něm prostor</a:t>
            </a:r>
          </a:p>
          <a:p>
            <a:r>
              <a:rPr lang="cs-CZ" dirty="0"/>
              <a:t>Gaming (dnešní výraz) = škola hrou (</a:t>
            </a:r>
            <a:r>
              <a:rPr lang="cs-CZ" dirty="0" err="1"/>
              <a:t>J.A.Komenský</a:t>
            </a:r>
            <a:r>
              <a:rPr lang="cs-CZ" dirty="0"/>
              <a:t>)</a:t>
            </a:r>
          </a:p>
          <a:p>
            <a:r>
              <a:rPr lang="cs-CZ" dirty="0"/>
              <a:t>Velmi dobrá příprava je důležitá</a:t>
            </a:r>
          </a:p>
          <a:p>
            <a:r>
              <a:rPr lang="cs-CZ" dirty="0"/>
              <a:t>Cíle prověřování poznatků (komplexně; minimalizovat nedorozumění)</a:t>
            </a:r>
          </a:p>
          <a:p>
            <a:r>
              <a:rPr lang="cs-CZ" dirty="0"/>
              <a:t>Uvědomit si, </a:t>
            </a:r>
            <a:r>
              <a:rPr lang="cs-CZ" dirty="0">
                <a:solidFill>
                  <a:srgbClr val="FF0000"/>
                </a:solidFill>
              </a:rPr>
              <a:t>CO </a:t>
            </a:r>
            <a:r>
              <a:rPr lang="cs-CZ" dirty="0"/>
              <a:t>chceme posílit a </a:t>
            </a:r>
            <a:r>
              <a:rPr lang="cs-CZ" dirty="0">
                <a:solidFill>
                  <a:srgbClr val="FF0000"/>
                </a:solidFill>
              </a:rPr>
              <a:t>JAK </a:t>
            </a:r>
            <a:r>
              <a:rPr lang="cs-CZ" dirty="0"/>
              <a:t>na to?</a:t>
            </a:r>
          </a:p>
          <a:p>
            <a:r>
              <a:rPr lang="cs-CZ" dirty="0"/>
              <a:t>Vytvořit dynamiku </a:t>
            </a:r>
          </a:p>
          <a:p>
            <a:r>
              <a:rPr lang="cs-CZ" dirty="0"/>
              <a:t>Rozvíjet poznatky</a:t>
            </a:r>
          </a:p>
          <a:p>
            <a:endParaRPr lang="cs-CZ" dirty="0"/>
          </a:p>
        </p:txBody>
      </p:sp>
      <p:pic>
        <p:nvPicPr>
          <p:cNvPr id="5" name="Zvuk 4">
            <a:hlinkClick r:id="" action="ppaction://media"/>
            <a:extLst>
              <a:ext uri="{FF2B5EF4-FFF2-40B4-BE49-F238E27FC236}">
                <a16:creationId xmlns:a16="http://schemas.microsoft.com/office/drawing/2014/main" id="{E8CCDBD4-EE50-433B-8138-1D5790499E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6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744"/>
    </mc:Choice>
    <mc:Fallback xmlns="">
      <p:transition spd="slow" advTm="136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5E67C1A4-1F69-4E7F-B8BF-2759DD887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10640"/>
            <a:ext cx="4206240" cy="280416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2A33A9EC-4095-4A26-BCBC-E2EC9FA396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0" y="2876550"/>
            <a:ext cx="5610224" cy="3740149"/>
          </a:xfrm>
          <a:prstGeom prst="rect">
            <a:avLst/>
          </a:prstGeom>
        </p:spPr>
      </p:pic>
      <p:pic>
        <p:nvPicPr>
          <p:cNvPr id="4" name="Zvuk 3">
            <a:hlinkClick r:id="" action="ppaction://media"/>
            <a:extLst>
              <a:ext uri="{FF2B5EF4-FFF2-40B4-BE49-F238E27FC236}">
                <a16:creationId xmlns:a16="http://schemas.microsoft.com/office/drawing/2014/main" id="{9B0DEFB4-2C76-4E29-B58A-9D24EC3199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168"/>
    </mc:Choice>
    <mc:Fallback xmlns="">
      <p:transition spd="slow" advTm="271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2BAD17-880A-4F68-8A89-F5F388636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chemeClr val="accent5"/>
                </a:solidFill>
              </a:rPr>
              <a:t>Závěrem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D145217-4CB8-40AE-8E4E-09AF071E92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/>
              <a:t>Je potřeba učit studenty →  „</a:t>
            </a:r>
            <a:r>
              <a:rPr lang="cs-CZ" i="1" dirty="0"/>
              <a:t>Co mi to přineslo?</a:t>
            </a:r>
          </a:p>
          <a:p>
            <a:pPr marL="0" indent="0">
              <a:buNone/>
            </a:pPr>
            <a:r>
              <a:rPr lang="cs-CZ" i="1" dirty="0"/>
              <a:t>                                                  Co to přineslo ostatním?“</a:t>
            </a:r>
          </a:p>
          <a:p>
            <a:pPr marL="0" indent="0">
              <a:buNone/>
            </a:pPr>
            <a:r>
              <a:rPr lang="cs-CZ" i="1" dirty="0"/>
              <a:t>				     </a:t>
            </a:r>
          </a:p>
          <a:p>
            <a:pPr marL="0" indent="0">
              <a:buNone/>
            </a:pPr>
            <a:r>
              <a:rPr lang="cs-CZ" i="1" dirty="0"/>
              <a:t>				     </a:t>
            </a:r>
            <a:r>
              <a:rPr lang="cs-CZ" dirty="0"/>
              <a:t>Nebát se myslet i jinak.</a:t>
            </a:r>
          </a:p>
          <a:p>
            <a:pPr marL="0" indent="0">
              <a:buNone/>
            </a:pPr>
            <a:endParaRPr lang="cs-CZ" i="1" dirty="0"/>
          </a:p>
          <a:p>
            <a:pPr marL="0" indent="0">
              <a:buNone/>
            </a:pPr>
            <a:r>
              <a:rPr lang="cs-CZ" dirty="0"/>
              <a:t>Proto → → → → →  </a:t>
            </a:r>
            <a:r>
              <a:rPr lang="cs-CZ" sz="3600" dirty="0"/>
              <a:t>UČME  JINAK                                    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r>
              <a:rPr lang="cs-CZ" sz="2400" dirty="0"/>
              <a:t>P.S. Naším cílem je připravit studenty na praxi a do života. Aby byli na pracovišti nejen odborníkem, ale i sebevědomou osobností.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7674B57-E207-4ED3-B557-4E2C5DFA22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74" y="3643164"/>
            <a:ext cx="1118586" cy="1106934"/>
          </a:xfrm>
          <a:prstGeom prst="rect">
            <a:avLst/>
          </a:prstGeom>
        </p:spPr>
      </p:pic>
      <p:pic>
        <p:nvPicPr>
          <p:cNvPr id="6" name="Zvuk 5">
            <a:hlinkClick r:id="" action="ppaction://media"/>
            <a:extLst>
              <a:ext uri="{FF2B5EF4-FFF2-40B4-BE49-F238E27FC236}">
                <a16:creationId xmlns:a16="http://schemas.microsoft.com/office/drawing/2014/main" id="{581F14AE-F16D-40AE-9C93-AB13E5574F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373"/>
    </mc:Choice>
    <mc:Fallback xmlns="">
      <p:transition spd="slow" advTm="68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4B62A3A-E78A-4447-AA2B-FB57FA75A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Co je možné?      Proč a kdy „online“?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4A4CC2F3-E369-41CA-A2EE-43ECDB4DAC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88" y="1895992"/>
            <a:ext cx="4781239" cy="1694974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941543EF-267C-43ED-9AF7-87723CA72B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329" y="4114521"/>
            <a:ext cx="3176231" cy="2117487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B4A2601A-544D-4003-8402-119413B5B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0294" y="3192343"/>
            <a:ext cx="5143500" cy="3429000"/>
          </a:xfrm>
          <a:prstGeom prst="rect">
            <a:avLst/>
          </a:prstGeom>
        </p:spPr>
      </p:pic>
      <p:pic>
        <p:nvPicPr>
          <p:cNvPr id="3" name="Zvuk 2">
            <a:hlinkClick r:id="" action="ppaction://media"/>
            <a:extLst>
              <a:ext uri="{FF2B5EF4-FFF2-40B4-BE49-F238E27FC236}">
                <a16:creationId xmlns:a16="http://schemas.microsoft.com/office/drawing/2014/main" id="{39C6EAFD-A4E9-4FCC-BD35-28DB2B5C3D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49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206"/>
    </mc:Choice>
    <mc:Fallback xmlns="">
      <p:transition spd="slow" advTm="312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9C7C2B0-C08E-47F0-AE81-63760CD0B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Metody </a:t>
            </a:r>
            <a:r>
              <a:rPr lang="cs-CZ" dirty="0" err="1"/>
              <a:t>Bloomovy</a:t>
            </a:r>
            <a:r>
              <a:rPr lang="cs-CZ" dirty="0"/>
              <a:t> taxonomie</a:t>
            </a:r>
          </a:p>
        </p:txBody>
      </p:sp>
      <p:pic>
        <p:nvPicPr>
          <p:cNvPr id="1026" name="Picture 2" descr="Image result for Bloomova metoda pyramida">
            <a:extLst>
              <a:ext uri="{FF2B5EF4-FFF2-40B4-BE49-F238E27FC236}">
                <a16:creationId xmlns:a16="http://schemas.microsoft.com/office/drawing/2014/main" id="{3920C86F-FFB2-42E8-A677-572B1C8B6B8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837" y="1827651"/>
            <a:ext cx="4291013" cy="357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Zvuk 2">
            <a:hlinkClick r:id="" action="ppaction://media"/>
            <a:extLst>
              <a:ext uri="{FF2B5EF4-FFF2-40B4-BE49-F238E27FC236}">
                <a16:creationId xmlns:a16="http://schemas.microsoft.com/office/drawing/2014/main" id="{82F0345C-F156-4287-952F-7C811CC6B1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0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29"/>
    </mc:Choice>
    <mc:Fallback xmlns="">
      <p:transition spd="slow" advTm="913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0AEA6B4-09EC-4A6A-A01E-E0BC7ECD3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5400" dirty="0"/>
              <a:t>Druhy </a:t>
            </a:r>
            <a:r>
              <a:rPr lang="cs-CZ" dirty="0"/>
              <a:t>online vzdělávání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5C73414-49D2-411E-99B2-9E084916D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039"/>
            <a:ext cx="10515600" cy="4800924"/>
          </a:xfrm>
        </p:spPr>
        <p:txBody>
          <a:bodyPr>
            <a:normAutofit lnSpcReduction="10000"/>
          </a:bodyPr>
          <a:lstStyle/>
          <a:p>
            <a:r>
              <a:rPr lang="cs-CZ" dirty="0">
                <a:solidFill>
                  <a:srgbClr val="FF0000"/>
                </a:solidFill>
              </a:rPr>
              <a:t>Formální</a:t>
            </a:r>
            <a:r>
              <a:rPr lang="cs-CZ" dirty="0"/>
              <a:t> : </a:t>
            </a:r>
            <a:r>
              <a:rPr lang="cs-CZ" sz="2400" dirty="0"/>
              <a:t>to nabízejí instituce zaměřené na vzdělávání a odbornou přípravu jako alternativu k prezenčním programům (akreditované, certifikované, po ukončení oficiálně uznaný doklad)</a:t>
            </a:r>
          </a:p>
          <a:p>
            <a:endParaRPr lang="cs-CZ" sz="2400" dirty="0"/>
          </a:p>
          <a:p>
            <a:pPr marL="0" indent="0">
              <a:buNone/>
            </a:pPr>
            <a:endParaRPr lang="cs-CZ" sz="2400" dirty="0"/>
          </a:p>
          <a:p>
            <a:r>
              <a:rPr lang="cs-CZ" dirty="0">
                <a:solidFill>
                  <a:schemeClr val="accent5">
                    <a:lumMod val="75000"/>
                  </a:schemeClr>
                </a:solidFill>
              </a:rPr>
              <a:t>Neformální</a:t>
            </a:r>
            <a:r>
              <a:rPr lang="cs-CZ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2400" dirty="0"/>
              <a:t>: na rozdíl od formálního (školního) probíhá také a orientuje se na praktické vědomosti a zručnosti (soukromé vzdělávací společnosti, např. portál SEDUO; neziskové organizace, zaměstnavatelé jako firemní vzdělávání)</a:t>
            </a:r>
          </a:p>
          <a:p>
            <a:endParaRPr lang="cs-CZ" sz="2400" dirty="0"/>
          </a:p>
          <a:p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Informální </a:t>
            </a:r>
            <a:r>
              <a:rPr lang="cs-CZ" dirty="0"/>
              <a:t>: </a:t>
            </a:r>
            <a:r>
              <a:rPr lang="cs-CZ" sz="2400" dirty="0"/>
              <a:t>vedlejší výsledek online aktivit (hledáme na internetu místo pro dovolenou a přitom se naučíme něco o historii města). Kultivují nás a rozšiřují naše obzory.</a:t>
            </a:r>
            <a:endParaRPr lang="cs-CZ" dirty="0"/>
          </a:p>
        </p:txBody>
      </p:sp>
      <p:pic>
        <p:nvPicPr>
          <p:cNvPr id="6" name="Zvuk 5">
            <a:hlinkClick r:id="" action="ppaction://media"/>
            <a:extLst>
              <a:ext uri="{FF2B5EF4-FFF2-40B4-BE49-F238E27FC236}">
                <a16:creationId xmlns:a16="http://schemas.microsoft.com/office/drawing/2014/main" id="{E06BFC59-B499-4CD9-915F-9F5CAC78BE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99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972"/>
    </mc:Choice>
    <mc:Fallback xmlns="">
      <p:transition spd="slow" advTm="1279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541415F-EF5A-4953-8212-EC766E07C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193" y="180148"/>
            <a:ext cx="10003476" cy="6677852"/>
          </a:xfrm>
          <a:prstGeom prst="rect">
            <a:avLst/>
          </a:prstGeom>
        </p:spPr>
      </p:pic>
      <p:pic>
        <p:nvPicPr>
          <p:cNvPr id="4" name="Zvuk 3">
            <a:hlinkClick r:id="" action="ppaction://media"/>
            <a:extLst>
              <a:ext uri="{FF2B5EF4-FFF2-40B4-BE49-F238E27FC236}">
                <a16:creationId xmlns:a16="http://schemas.microsoft.com/office/drawing/2014/main" id="{94B6347A-48DB-49A3-8592-8597E7C7E0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4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20"/>
    </mc:Choice>
    <mc:Fallback xmlns="">
      <p:transition spd="slow" advTm="245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745E54-653C-4EA5-9CF5-EA9712B38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Prezenční  versus  Online</a:t>
            </a:r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DB7A16CC-B54A-4F9E-B52E-8110C2597C4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4094"/>
            <a:ext cx="5029940" cy="3353293"/>
          </a:xfrm>
        </p:spPr>
      </p:pic>
      <p:pic>
        <p:nvPicPr>
          <p:cNvPr id="8" name="Zástupný obsah 7">
            <a:extLst>
              <a:ext uri="{FF2B5EF4-FFF2-40B4-BE49-F238E27FC236}">
                <a16:creationId xmlns:a16="http://schemas.microsoft.com/office/drawing/2014/main" id="{76A0F0EB-2F15-404D-BD46-29C243D8CD4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968" y="2274094"/>
            <a:ext cx="4929832" cy="3283326"/>
          </a:xfrm>
        </p:spPr>
      </p:pic>
      <p:pic>
        <p:nvPicPr>
          <p:cNvPr id="4" name="Zvuk 3">
            <a:hlinkClick r:id="" action="ppaction://media"/>
            <a:extLst>
              <a:ext uri="{FF2B5EF4-FFF2-40B4-BE49-F238E27FC236}">
                <a16:creationId xmlns:a16="http://schemas.microsoft.com/office/drawing/2014/main" id="{8AF94BB3-1E76-4B4C-8E15-AC2055517A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25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562"/>
    </mc:Choice>
    <mc:Fallback xmlns="">
      <p:transition spd="slow" advTm="395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995EBC-0B07-4215-9FA9-2D565DD7C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Prezenční nebo online kurz?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B86F063-C26D-4CB3-8841-8FD94D556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651"/>
            <a:ext cx="5157787" cy="648070"/>
          </a:xfrm>
        </p:spPr>
        <p:txBody>
          <a:bodyPr/>
          <a:lstStyle/>
          <a:p>
            <a:r>
              <a:rPr lang="cs-CZ" sz="2800" dirty="0">
                <a:solidFill>
                  <a:srgbClr val="00B050"/>
                </a:solidFill>
              </a:rPr>
              <a:t>Výhody</a:t>
            </a:r>
            <a:r>
              <a:rPr lang="cs-CZ" sz="2800" dirty="0"/>
              <a:t> </a:t>
            </a:r>
            <a:r>
              <a:rPr lang="cs-CZ" dirty="0"/>
              <a:t>online vzdělávání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5B6F7824-5E68-47B9-86C0-A59C27826F0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cs-CZ" sz="2400" dirty="0"/>
              <a:t>Dostupnost</a:t>
            </a:r>
          </a:p>
          <a:p>
            <a:r>
              <a:rPr lang="cs-CZ" sz="2400" dirty="0"/>
              <a:t>Flexibilita</a:t>
            </a:r>
          </a:p>
          <a:p>
            <a:r>
              <a:rPr lang="cs-CZ" sz="2400" dirty="0"/>
              <a:t>Úspora času</a:t>
            </a:r>
          </a:p>
          <a:p>
            <a:r>
              <a:rPr lang="cs-CZ" sz="2400" dirty="0"/>
              <a:t>Cena</a:t>
            </a:r>
          </a:p>
          <a:p>
            <a:r>
              <a:rPr lang="cs-CZ" sz="2400" dirty="0"/>
              <a:t>Svoboda a zodpovědnost</a:t>
            </a:r>
          </a:p>
          <a:p>
            <a:endParaRPr lang="cs-CZ" sz="2400" dirty="0"/>
          </a:p>
          <a:p>
            <a:pPr marL="0" indent="0">
              <a:buNone/>
            </a:pPr>
            <a:r>
              <a:rPr lang="cs-CZ" sz="2400" dirty="0"/>
              <a:t>+ nová příležitost</a:t>
            </a:r>
          </a:p>
          <a:p>
            <a:pPr marL="0" indent="0">
              <a:buNone/>
            </a:pPr>
            <a:r>
              <a:rPr lang="cs-CZ" sz="2400" dirty="0"/>
              <a:t>   pro rozvoj své kreativity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4092CECB-D8CA-4BFC-BD34-19DF2E530C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651"/>
            <a:ext cx="5183188" cy="648070"/>
          </a:xfrm>
        </p:spPr>
        <p:txBody>
          <a:bodyPr/>
          <a:lstStyle/>
          <a:p>
            <a:r>
              <a:rPr lang="cs-CZ" sz="2800" dirty="0">
                <a:solidFill>
                  <a:srgbClr val="FF0000"/>
                </a:solidFill>
              </a:rPr>
              <a:t>Nevýhody</a:t>
            </a:r>
            <a:r>
              <a:rPr lang="cs-CZ" dirty="0"/>
              <a:t> online vzdělávání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CEEC1B6-CBD2-4A1B-9402-03C282D4C9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183907"/>
            <a:ext cx="5183188" cy="4005756"/>
          </a:xfrm>
        </p:spPr>
        <p:txBody>
          <a:bodyPr>
            <a:normAutofit/>
          </a:bodyPr>
          <a:lstStyle/>
          <a:p>
            <a:r>
              <a:rPr lang="cs-CZ" sz="2400" dirty="0"/>
              <a:t>Technologická náročnost</a:t>
            </a:r>
          </a:p>
          <a:p>
            <a:r>
              <a:rPr lang="cs-CZ" sz="2400" dirty="0"/>
              <a:t>Výběr tématu</a:t>
            </a:r>
          </a:p>
          <a:p>
            <a:r>
              <a:rPr lang="cs-CZ" sz="2400" dirty="0"/>
              <a:t>Absence podpory</a:t>
            </a:r>
          </a:p>
          <a:p>
            <a:r>
              <a:rPr lang="cs-CZ" sz="2400" dirty="0"/>
              <a:t>Absence fyzického kontaktu</a:t>
            </a:r>
          </a:p>
          <a:p>
            <a:r>
              <a:rPr lang="cs-CZ" sz="2400" dirty="0"/>
              <a:t>Fyzická vzdálenost prodlužuje mentální vzdálenost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64F1ABB7-80B6-4CA0-B7DF-11129657F3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60" y="4956704"/>
            <a:ext cx="2239836" cy="1493224"/>
          </a:xfrm>
          <a:prstGeom prst="rect">
            <a:avLst/>
          </a:prstGeom>
        </p:spPr>
      </p:pic>
      <p:pic>
        <p:nvPicPr>
          <p:cNvPr id="10" name="Zvuk 9">
            <a:hlinkClick r:id="" action="ppaction://media"/>
            <a:extLst>
              <a:ext uri="{FF2B5EF4-FFF2-40B4-BE49-F238E27FC236}">
                <a16:creationId xmlns:a16="http://schemas.microsoft.com/office/drawing/2014/main" id="{4FCD1ED2-D7EC-48C0-8874-2BBFF9490F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48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316"/>
    </mc:Choice>
    <mc:Fallback xmlns="">
      <p:transition spd="slow" advTm="1253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B75EB6E1-BE5D-4AEA-8AA8-509B9A4ABD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53" y="224695"/>
            <a:ext cx="9585993" cy="6390146"/>
          </a:xfrm>
          <a:prstGeom prst="rect">
            <a:avLst/>
          </a:prstGeom>
        </p:spPr>
      </p:pic>
      <p:pic>
        <p:nvPicPr>
          <p:cNvPr id="4" name="Zvuk 3">
            <a:hlinkClick r:id="" action="ppaction://media"/>
            <a:extLst>
              <a:ext uri="{FF2B5EF4-FFF2-40B4-BE49-F238E27FC236}">
                <a16:creationId xmlns:a16="http://schemas.microsoft.com/office/drawing/2014/main" id="{983FD06A-2BE7-49E7-A9A6-3DD5B0D224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94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686"/>
    </mc:Choice>
    <mc:Fallback xmlns="">
      <p:transition spd="slow" advTm="226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EB2527-881C-4D22-BC4B-7358489EB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/>
              <a:t>Co můžeme připravit online?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CE771F1-9AFA-4CBC-A738-ED50A4D98F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>
                <a:highlight>
                  <a:srgbClr val="FFFF00"/>
                </a:highlight>
              </a:rPr>
              <a:t>Webinář</a:t>
            </a:r>
            <a:r>
              <a:rPr lang="cs-CZ" dirty="0"/>
              <a:t> </a:t>
            </a:r>
            <a:r>
              <a:rPr lang="cs-CZ" sz="2000" dirty="0"/>
              <a:t>(pro větší počet účastníků, lektor vede živě, poskytne výklad k danému tématu</a:t>
            </a:r>
          </a:p>
          <a:p>
            <a:endParaRPr lang="cs-CZ" dirty="0"/>
          </a:p>
          <a:p>
            <a:r>
              <a:rPr lang="cs-CZ" dirty="0">
                <a:highlight>
                  <a:srgbClr val="00FF00"/>
                </a:highlight>
              </a:rPr>
              <a:t>Online workshop </a:t>
            </a:r>
            <a:r>
              <a:rPr lang="cs-CZ" sz="2000" dirty="0"/>
              <a:t>(pro malé skupiny, např. 10 lidí, kteří se aktivně zapojují. Používají se </a:t>
            </a:r>
            <a:r>
              <a:rPr lang="cs-CZ" sz="2000" dirty="0" err="1"/>
              <a:t>white</a:t>
            </a:r>
            <a:r>
              <a:rPr lang="cs-CZ" sz="2000" dirty="0"/>
              <a:t> </a:t>
            </a:r>
            <a:r>
              <a:rPr lang="cs-CZ" sz="2000" dirty="0" err="1"/>
              <a:t>boardy</a:t>
            </a:r>
            <a:r>
              <a:rPr lang="cs-CZ" sz="2000" dirty="0"/>
              <a:t>, virtuální tabule atd.)</a:t>
            </a:r>
          </a:p>
          <a:p>
            <a:endParaRPr lang="cs-CZ" dirty="0"/>
          </a:p>
          <a:p>
            <a:r>
              <a:rPr lang="cs-CZ" dirty="0" err="1">
                <a:highlight>
                  <a:srgbClr val="00FFFF"/>
                </a:highlight>
              </a:rPr>
              <a:t>One</a:t>
            </a:r>
            <a:r>
              <a:rPr lang="cs-CZ" dirty="0">
                <a:highlight>
                  <a:srgbClr val="00FFFF"/>
                </a:highlight>
              </a:rPr>
              <a:t>-to-</a:t>
            </a:r>
            <a:r>
              <a:rPr lang="cs-CZ" dirty="0" err="1">
                <a:highlight>
                  <a:srgbClr val="00FFFF"/>
                </a:highlight>
              </a:rPr>
              <a:t>one</a:t>
            </a:r>
            <a:r>
              <a:rPr lang="cs-CZ" dirty="0"/>
              <a:t> learning </a:t>
            </a:r>
            <a:r>
              <a:rPr lang="cs-CZ" dirty="0" err="1"/>
              <a:t>sessions</a:t>
            </a:r>
            <a:r>
              <a:rPr lang="cs-CZ" dirty="0"/>
              <a:t> </a:t>
            </a:r>
            <a:r>
              <a:rPr lang="cs-CZ" sz="2000" dirty="0"/>
              <a:t>virtuální setkání „jeden na jednoho, formou video hovoru, lektor má speciální lekce, cvičení nebo konzultace)</a:t>
            </a:r>
          </a:p>
          <a:p>
            <a:endParaRPr lang="cs-CZ" dirty="0"/>
          </a:p>
          <a:p>
            <a:r>
              <a:rPr lang="cs-CZ" dirty="0">
                <a:highlight>
                  <a:srgbClr val="FF00FF"/>
                </a:highlight>
              </a:rPr>
              <a:t>Pandemické vzdělávání </a:t>
            </a:r>
            <a:r>
              <a:rPr lang="cs-CZ" sz="2000" dirty="0"/>
              <a:t>(rychle překlopené prezenční kurzy a školení do online podoby. Využívají se nástroje – spíše pro komunikaci – jako MS </a:t>
            </a:r>
            <a:r>
              <a:rPr lang="cs-CZ" sz="2000" dirty="0" err="1"/>
              <a:t>Teams</a:t>
            </a:r>
            <a:r>
              <a:rPr lang="cs-CZ" sz="2000" dirty="0"/>
              <a:t>, Google </a:t>
            </a:r>
            <a:r>
              <a:rPr lang="cs-CZ" sz="2000" dirty="0" err="1"/>
              <a:t>meet</a:t>
            </a:r>
            <a:r>
              <a:rPr lang="cs-CZ" sz="2000" dirty="0"/>
              <a:t> apod.)</a:t>
            </a:r>
            <a:endParaRPr lang="cs-CZ" dirty="0"/>
          </a:p>
        </p:txBody>
      </p:sp>
      <p:pic>
        <p:nvPicPr>
          <p:cNvPr id="5" name="Zvuk 4">
            <a:hlinkClick r:id="" action="ppaction://media"/>
            <a:extLst>
              <a:ext uri="{FF2B5EF4-FFF2-40B4-BE49-F238E27FC236}">
                <a16:creationId xmlns:a16="http://schemas.microsoft.com/office/drawing/2014/main" id="{08F69057-4CF7-4939-92A6-C83E9FEA63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95"/>
    </mc:Choice>
    <mc:Fallback xmlns="">
      <p:transition spd="slow" advTm="965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DAD42A5CC277B4CA6B4066D6568B75C" ma:contentTypeVersion="2" ma:contentTypeDescription="Vytvoří nový dokument" ma:contentTypeScope="" ma:versionID="7fc10118e0d104762a16c5dbd0c04bb7">
  <xsd:schema xmlns:xsd="http://www.w3.org/2001/XMLSchema" xmlns:xs="http://www.w3.org/2001/XMLSchema" xmlns:p="http://schemas.microsoft.com/office/2006/metadata/properties" xmlns:ns2="9ead5786-c84c-4e53-89f0-c77638d45794" targetNamespace="http://schemas.microsoft.com/office/2006/metadata/properties" ma:root="true" ma:fieldsID="da36b4d52c295c414f5fd8325eeea4cc" ns2:_="">
    <xsd:import namespace="9ead5786-c84c-4e53-89f0-c77638d457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ad5786-c84c-4e53-89f0-c77638d457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1CD293-F22E-4C79-9741-5ECEEF7E61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ead5786-c84c-4e53-89f0-c77638d457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2E29CD-CC87-4F23-8B19-2A9FF83C6520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9ead5786-c84c-4e53-89f0-c77638d4579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261FEE7-260A-415B-8307-CC869097D8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1628</TotalTime>
  <Words>503</Words>
  <Application>Microsoft Office PowerPoint</Application>
  <PresentationFormat>Širokoúhlá obrazovka</PresentationFormat>
  <Paragraphs>78</Paragraphs>
  <Slides>16</Slides>
  <Notes>1</Notes>
  <HiddenSlides>0</HiddenSlides>
  <MMClips>16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Motiv Office</vt:lpstr>
      <vt:lpstr>Prezentace aplikace PowerPoint</vt:lpstr>
      <vt:lpstr>Co je možné?      Proč a kdy „online“?</vt:lpstr>
      <vt:lpstr>Metody Bloomovy taxonomie</vt:lpstr>
      <vt:lpstr>Druhy online vzdělávání</vt:lpstr>
      <vt:lpstr>Prezentace aplikace PowerPoint</vt:lpstr>
      <vt:lpstr>Prezenční  versus  Online</vt:lpstr>
      <vt:lpstr>Prezenční nebo online kurz?</vt:lpstr>
      <vt:lpstr>Prezentace aplikace PowerPoint</vt:lpstr>
      <vt:lpstr>Co můžeme připravit online? </vt:lpstr>
      <vt:lpstr>Prezentace aplikace PowerPoint</vt:lpstr>
      <vt:lpstr>Motivace pro online vzdělání</vt:lpstr>
      <vt:lpstr>Převrácená  třída</vt:lpstr>
      <vt:lpstr>Prezentace aplikace PowerPoint</vt:lpstr>
      <vt:lpstr>Tipy </vt:lpstr>
      <vt:lpstr>Prezentace aplikace PowerPoint</vt:lpstr>
      <vt:lpstr>Závěrem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Štěpánka</dc:creator>
  <cp:lastModifiedBy>Štěpánka Jenešová</cp:lastModifiedBy>
  <cp:revision>27</cp:revision>
  <dcterms:created xsi:type="dcterms:W3CDTF">2021-02-14T11:16:59Z</dcterms:created>
  <dcterms:modified xsi:type="dcterms:W3CDTF">2021-11-22T07:32:05Z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0x0101008DAD42A5CC277B4CA6B4066D6568B75C</vt:lpwstr>
  </property>
</Properties>
</file>