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62" r:id="rId2"/>
    <p:sldId id="263" r:id="rId3"/>
    <p:sldId id="258" r:id="rId4"/>
    <p:sldId id="276" r:id="rId5"/>
    <p:sldId id="283" r:id="rId6"/>
    <p:sldId id="257" r:id="rId7"/>
    <p:sldId id="277" r:id="rId8"/>
    <p:sldId id="278" r:id="rId9"/>
    <p:sldId id="279" r:id="rId10"/>
    <p:sldId id="281" r:id="rId11"/>
    <p:sldId id="28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1D7BD-FA50-4435-8531-3E34E8B3264B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562DC-0BEC-47B0-9A66-62A1492857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65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ACB0D-6A9A-4700-8EBF-BF7E9A4A2EF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39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ACB0D-6A9A-4700-8EBF-BF7E9A4A2EF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83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39AA35"/>
          </a:solidFill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514" y="5281388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 kontakt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8150" y="6041362"/>
            <a:ext cx="1343706" cy="365125"/>
          </a:xfrm>
        </p:spPr>
        <p:txBody>
          <a:bodyPr/>
          <a:lstStyle/>
          <a:p>
            <a:fld id="{08B9EBBA-996F-894A-B54A-D6246ED52CEA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65040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2363" y="5921864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39AA35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39AA35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9AA35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39AA35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5915889"/>
            <a:ext cx="5250643" cy="802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2157" y="5897869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880" y="6340973"/>
            <a:ext cx="1062155" cy="386908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C2B7D5A-B7E7-45E0-9D4C-88B218A650F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791478" y="5529674"/>
            <a:ext cx="1188722" cy="118872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2D865E6-9A55-4428-A610-55DF4261BE51}"/>
              </a:ext>
            </a:extLst>
          </p:cNvPr>
          <p:cNvSpPr txBox="1"/>
          <p:nvPr userDrawn="1"/>
        </p:nvSpPr>
        <p:spPr>
          <a:xfrm>
            <a:off x="7559934" y="6358549"/>
            <a:ext cx="37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Ústav podnikové strategie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BlQ26E9OPEm2ucfBDG4-kL3baNobJ19CjqPRjvKCrPFUOUdFUlQ0UkoxWURKMDhXVk1UUk5NNUlGWC4u" TargetMode="External"/><Relationship Id="rId2" Type="http://schemas.openxmlformats.org/officeDocument/2006/relationships/hyperlink" Target="https://forms.office.com/Pages/ShareFormPage.aspx?id=BlQ26E9OPEm2ucfBDG4-kP-9lxDw3LhAtflMiD7WSwdUNFU3SFc0SEJWTzM4TENFS05HQUhPN09BRS4u&amp;sharetoken=mDgLvcxW5YOx3CZnBaB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youtube.com/watch?v=EnkOSKYAWlg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www.youtube.com/watch?v=kxPiE_z8R7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mnxEYvCp4kw" TargetMode="Externa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BlQ26E9OPEm2ucfBDG4-kL3baNobJ19CjqPRjvKCrPFUMkFNSDA5WVUwN0cwVE03UkhTOVlGOUJIUy4u" TargetMode="External"/><Relationship Id="rId2" Type="http://schemas.openxmlformats.org/officeDocument/2006/relationships/hyperlink" Target="https://forms.office.com/Pages/ShareFormPage.aspx?id=BlQ26E9OPEm2ucfBDG4-kP-9lxDw3LhAtflMiD7WSwdUNFU3SFc0SEJWTzM4TENFS05HQUhPN09BRS4u&amp;sharetoken=mDgLvcxW5YOx3CZnBaB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7Kpp3NAFoS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BlQ26E9OPEm2ucfBDG4-kL3baNobJ19CjqPRjvKCrPFURDlBMUwyQ1pNUkRSQUdUVVRSWkJNUTVHTC4u" TargetMode="External"/><Relationship Id="rId2" Type="http://schemas.openxmlformats.org/officeDocument/2006/relationships/hyperlink" Target="https://forms.office.com/Pages/ShareFormPage.aspx?id=BlQ26E9OPEm2ucfBDG4-kP-9lxDw3LhAtflMiD7WSwdUNFU3SFc0SEJWTzM4TENFS05HQUhPN09BRS4u&amp;sharetoken=mDgLvcxW5YOx3CZnBaB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aY5HxYpk9o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youtube.com/watch?v=WEQ-ZmNj_d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BlQ26E9OPEm2ucfBDG4-kL3baNobJ19CjqPRjvKCrPFUQlI5T0YwOUQwOENMTk40OFFSSVFIT0g2RS4u" TargetMode="External"/><Relationship Id="rId2" Type="http://schemas.openxmlformats.org/officeDocument/2006/relationships/hyperlink" Target="https://forms.office.com/Pages/ShareFormPage.aspx?id=BlQ26E9OPEm2ucfBDG4-kP-9lxDw3LhAtflMiD7WSwdUNFU3SFc0SEJWTzM4TENFS05HQUhPN09BRS4u&amp;sharetoken=mDgLvcxW5YOx3CZnBaB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rLUvU_L-x0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NzXBKQ5w2D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DFAE-5733-41F5-B969-FE4D4319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A3BC917-124F-41F0-AAFB-DB7B7E27B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3F941C6-24CD-4AD5-B2D4-1B17D7E5C0CD}"/>
              </a:ext>
            </a:extLst>
          </p:cNvPr>
          <p:cNvSpPr txBox="1"/>
          <p:nvPr/>
        </p:nvSpPr>
        <p:spPr>
          <a:xfrm>
            <a:off x="1481328" y="302981"/>
            <a:ext cx="81754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</a:t>
            </a:r>
          </a:p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Českých Budějovicích</a:t>
            </a:r>
          </a:p>
          <a:p>
            <a:pPr algn="ctr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Ústav podnikové strategie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627DAA5-6140-41AB-9D94-6D00427D1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296" y="74165"/>
            <a:ext cx="1982213" cy="17984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0F472D1-3C34-4E47-BEB4-23124FE98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4227" y="54164"/>
            <a:ext cx="1932432" cy="177117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5CF7852-9958-46E5-9102-9F30BDE88BE9}"/>
              </a:ext>
            </a:extLst>
          </p:cNvPr>
          <p:cNvSpPr txBox="1"/>
          <p:nvPr/>
        </p:nvSpPr>
        <p:spPr>
          <a:xfrm>
            <a:off x="3323844" y="2326142"/>
            <a:ext cx="6099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Interní grantová soutěž 2021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96D887F-F4B8-4E78-8FB2-E2495F4F1464}"/>
              </a:ext>
            </a:extLst>
          </p:cNvPr>
          <p:cNvSpPr txBox="1"/>
          <p:nvPr/>
        </p:nvSpPr>
        <p:spPr>
          <a:xfrm>
            <a:off x="201168" y="3408474"/>
            <a:ext cx="114665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Příprava výukových materiálů pro podporu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blended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learning, </a:t>
            </a: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reg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č. 2UPS</a:t>
            </a:r>
            <a:endParaRPr lang="cs-CZ" sz="2000" b="1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C9DE95E-7658-4D1F-BF88-015CCF8FB49C}"/>
              </a:ext>
            </a:extLst>
          </p:cNvPr>
          <p:cNvSpPr txBox="1"/>
          <p:nvPr/>
        </p:nvSpPr>
        <p:spPr>
          <a:xfrm>
            <a:off x="3323844" y="5502569"/>
            <a:ext cx="6099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 typeface="Wingdings 2" charset="2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Hlavní řešitel: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Ing. Petra Pártlová, Ph.D.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73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DFAE-5733-41F5-B969-FE4D4319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změn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C94AA-EDFB-4012-91F7-B734B6B7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390862"/>
            <a:ext cx="10554574" cy="387389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4600" b="1" dirty="0"/>
          </a:p>
          <a:p>
            <a:pPr marL="0" indent="0">
              <a:buNone/>
            </a:pPr>
            <a:endParaRPr lang="cs-CZ" sz="4600" b="1" dirty="0"/>
          </a:p>
          <a:p>
            <a:pPr marL="0" indent="0">
              <a:buNone/>
            </a:pPr>
            <a:r>
              <a:rPr lang="cs-CZ" sz="7000" b="1" dirty="0"/>
              <a:t>Okruh 4. 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dirty="0"/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sz="2900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sz="5500" dirty="0"/>
          </a:p>
          <a:p>
            <a:pPr marL="0" indent="0" algn="ctr">
              <a:buNone/>
            </a:pPr>
            <a:r>
              <a:rPr lang="sk-SK" sz="7200" dirty="0"/>
              <a:t>Pro vstup do kvízu klikněte na níže uvedený odkaz:</a:t>
            </a:r>
          </a:p>
          <a:p>
            <a:pPr marL="0" indent="0" algn="ctr">
              <a:buNone/>
            </a:pPr>
            <a:endParaRPr lang="sk-SK" sz="55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sz="2900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cs-CZ" sz="7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         </a:t>
            </a:r>
            <a:r>
              <a:rPr lang="cs-CZ" sz="7200" u="sng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ongolian Baiti" panose="03000500000000000000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Úloha manažera v procesu změn</a:t>
            </a:r>
            <a:endParaRPr lang="cs-CZ" sz="72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Mongolian Baiti" panose="03000500000000000000" pitchFamily="66" charset="0"/>
            </a:endParaRPr>
          </a:p>
          <a:p>
            <a:pPr marL="0" indent="0" algn="ctr">
              <a:buNone/>
            </a:pPr>
            <a:r>
              <a:rPr lang="cs-CZ" sz="4500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cs-CZ" sz="45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E7C9D1-9FC9-47AD-8F6C-437C4734A04F}"/>
              </a:ext>
            </a:extLst>
          </p:cNvPr>
          <p:cNvSpPr txBox="1"/>
          <p:nvPr/>
        </p:nvSpPr>
        <p:spPr>
          <a:xfrm>
            <a:off x="818712" y="6287252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řešitel: </a:t>
            </a:r>
            <a:r>
              <a:rPr lang="sv-SE" dirty="0"/>
              <a:t>Ing. </a:t>
            </a:r>
            <a:r>
              <a:rPr lang="cs-CZ" dirty="0"/>
              <a:t>Tsolmon Jambal</a:t>
            </a:r>
            <a:r>
              <a:rPr lang="sv-SE" dirty="0"/>
              <a:t>, Ph.D.</a:t>
            </a:r>
            <a:endParaRPr lang="cs-CZ" dirty="0"/>
          </a:p>
        </p:txBody>
      </p:sp>
      <p:pic>
        <p:nvPicPr>
          <p:cNvPr id="6" name="Grafický objekt 5" descr="Ruka s ukazováčkem ukazujícím doprava obrys">
            <a:extLst>
              <a:ext uri="{FF2B5EF4-FFF2-40B4-BE49-F238E27FC236}">
                <a16:creationId xmlns:a16="http://schemas.microsoft.com/office/drawing/2014/main" id="{BEA4542C-1C69-4577-B2AB-23A567446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2693" y="5361281"/>
            <a:ext cx="464783" cy="46478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390504" y="2456808"/>
            <a:ext cx="8112034" cy="1384995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/>
              <a:t>Úloha manažera v procesu změn, vliv firemní kultury na řízení změn, efektivní komunikace a adaptace na změnu</a:t>
            </a:r>
          </a:p>
        </p:txBody>
      </p:sp>
    </p:spTree>
    <p:extLst>
      <p:ext uri="{BB962C8B-B14F-4D97-AF65-F5344CB8AC3E}">
        <p14:creationId xmlns:p14="http://schemas.microsoft.com/office/powerpoint/2010/main" val="389534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924C6-B07E-4E39-8F23-C1C03C49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 dirty="0"/>
              <a:t>Video: Řízení změn </a:t>
            </a:r>
            <a:br>
              <a:rPr lang="cs-CZ" sz="3100" dirty="0"/>
            </a:br>
            <a:r>
              <a:rPr lang="cs-CZ" sz="3100" dirty="0"/>
              <a:t>4. okruh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07A91-68D3-4432-8718-939F3D09F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377440"/>
            <a:ext cx="9305002" cy="3481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Efektivní komunikační dovednosti</a:t>
            </a:r>
            <a:endParaRPr lang="cs-CZ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Adaptace na organizační změny</a:t>
            </a:r>
            <a:endParaRPr lang="cs-CZ" dirty="0">
              <a:solidFill>
                <a:schemeClr val="accent1"/>
              </a:solidFill>
            </a:endParaRPr>
          </a:p>
          <a:p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u="sng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Aktivní naslouchání</a:t>
            </a:r>
            <a:endParaRPr lang="cs-CZ" u="sng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9" name="Grafický objekt 8" descr="Ruka s ukazováčkem ukazujícím doprava obrys">
            <a:extLst>
              <a:ext uri="{FF2B5EF4-FFF2-40B4-BE49-F238E27FC236}">
                <a16:creationId xmlns:a16="http://schemas.microsoft.com/office/drawing/2014/main" id="{C1FA9156-85A1-480B-9011-2A54F09CE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388" y="3770041"/>
            <a:ext cx="464783" cy="464783"/>
          </a:xfrm>
          <a:prstGeom prst="rect">
            <a:avLst/>
          </a:prstGeom>
        </p:spPr>
      </p:pic>
      <p:pic>
        <p:nvPicPr>
          <p:cNvPr id="5" name="Grafický objekt 4" descr="Ruka s ukazováčkem ukazujícím doprava obrys">
            <a:extLst>
              <a:ext uri="{FF2B5EF4-FFF2-40B4-BE49-F238E27FC236}">
                <a16:creationId xmlns:a16="http://schemas.microsoft.com/office/drawing/2014/main" id="{41239CC6-3847-4E9D-8F89-A9C1DA9A0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389" y="4575865"/>
            <a:ext cx="464783" cy="464783"/>
          </a:xfrm>
          <a:prstGeom prst="rect">
            <a:avLst/>
          </a:prstGeom>
        </p:spPr>
      </p:pic>
      <p:pic>
        <p:nvPicPr>
          <p:cNvPr id="6" name="Grafický objekt 5" descr="Ruka s ukazováčkem ukazujícím doprava obrys">
            <a:extLst>
              <a:ext uri="{FF2B5EF4-FFF2-40B4-BE49-F238E27FC236}">
                <a16:creationId xmlns:a16="http://schemas.microsoft.com/office/drawing/2014/main" id="{ED3EF4A3-2802-4686-B5CA-247C2D1B0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874" y="2964217"/>
            <a:ext cx="464783" cy="4647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AC1F9E4-01AB-49E6-B614-FE01794FC1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2501" y="1905219"/>
            <a:ext cx="3167568" cy="176916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F7D16AD-0C0A-4F47-8D67-09E9FF424E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6269" y="3084471"/>
            <a:ext cx="3324506" cy="183592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D638B9D-0873-472F-96D7-4FE0473439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2851" y="4575865"/>
            <a:ext cx="3128753" cy="175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4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30F90-85F6-48D0-A7C0-E5105D38E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Dekujeme za pozornost</a:t>
            </a:r>
            <a:r>
              <a:rPr lang="en-GB" dirty="0"/>
              <a:t>!</a:t>
            </a:r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224FAEC5-9A3F-45EA-BB71-979EADACF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78" y="3209445"/>
            <a:ext cx="3346994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3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DFAE-5733-41F5-B969-FE4D4319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A3BC917-124F-41F0-AAFB-DB7B7E27B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74165"/>
            <a:ext cx="12192000" cy="68580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3F941C6-24CD-4AD5-B2D4-1B17D7E5C0CD}"/>
              </a:ext>
            </a:extLst>
          </p:cNvPr>
          <p:cNvSpPr txBox="1"/>
          <p:nvPr/>
        </p:nvSpPr>
        <p:spPr>
          <a:xfrm>
            <a:off x="1481328" y="559657"/>
            <a:ext cx="81754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o projektu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627DAA5-6140-41AB-9D94-6D00427D1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296" y="74165"/>
            <a:ext cx="1982213" cy="17984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0F472D1-3C34-4E47-BEB4-23124FE98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4227" y="54164"/>
            <a:ext cx="1932432" cy="177117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F75FFF4-7154-46F3-A7CC-08957B0D4150}"/>
              </a:ext>
            </a:extLst>
          </p:cNvPr>
          <p:cNvSpPr txBox="1"/>
          <p:nvPr/>
        </p:nvSpPr>
        <p:spPr>
          <a:xfrm>
            <a:off x="457198" y="2324219"/>
            <a:ext cx="838369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u="none" strike="noStrike" baseline="0" dirty="0">
                <a:latin typeface="Cambria" panose="02040503050406030204" pitchFamily="18" charset="0"/>
              </a:rPr>
              <a:t>Název projektu: Příprava výukových materiálů pro podporu </a:t>
            </a:r>
            <a:r>
              <a:rPr lang="cs-CZ" b="1" i="0" u="none" strike="noStrike" baseline="0" dirty="0" err="1">
                <a:latin typeface="Cambria" panose="02040503050406030204" pitchFamily="18" charset="0"/>
              </a:rPr>
              <a:t>blended</a:t>
            </a:r>
            <a:r>
              <a:rPr lang="cs-CZ" b="1" i="0" u="none" strike="noStrike" baseline="0" dirty="0">
                <a:latin typeface="Cambria" panose="02040503050406030204" pitchFamily="18" charset="0"/>
              </a:rPr>
              <a:t> learning </a:t>
            </a:r>
            <a:r>
              <a:rPr lang="cs-CZ" b="0" i="0" u="none" strike="noStrike" baseline="0" dirty="0">
                <a:latin typeface="Cambria" panose="02040503050406030204" pitchFamily="18" charset="0"/>
              </a:rPr>
              <a:t>	</a:t>
            </a:r>
          </a:p>
          <a:p>
            <a:r>
              <a:rPr lang="cs-CZ" b="1" i="0" u="none" strike="noStrike" baseline="0" dirty="0">
                <a:latin typeface="Cambria" panose="02040503050406030204" pitchFamily="18" charset="0"/>
              </a:rPr>
              <a:t>Identifikační číslo projektu: projekt UPS2</a:t>
            </a:r>
          </a:p>
          <a:p>
            <a:r>
              <a:rPr lang="cs-CZ" b="1" i="0" u="none" strike="noStrike" baseline="0" dirty="0">
                <a:latin typeface="Cambria" panose="02040503050406030204" pitchFamily="18" charset="0"/>
              </a:rPr>
              <a:t>Realizace projektu: 1.6.2021-30.11.2021</a:t>
            </a:r>
          </a:p>
          <a:p>
            <a:endParaRPr lang="cs-CZ" sz="2000" b="1" i="0" u="none" strike="noStrike" baseline="0" dirty="0">
              <a:latin typeface="Cambria" panose="02040503050406030204" pitchFamily="18" charset="0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93AD44C9-9B23-4730-8240-4A318386CCFD}"/>
              </a:ext>
            </a:extLst>
          </p:cNvPr>
          <p:cNvSpPr/>
          <p:nvPr/>
        </p:nvSpPr>
        <p:spPr>
          <a:xfrm>
            <a:off x="8840896" y="1997658"/>
            <a:ext cx="1982213" cy="1701888"/>
          </a:xfrm>
          <a:prstGeom prst="ellipse">
            <a:avLst/>
          </a:prstGeom>
          <a:noFill/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314FBF22-3CEE-4883-A3EB-5EC539986A53}"/>
              </a:ext>
            </a:extLst>
          </p:cNvPr>
          <p:cNvSpPr/>
          <p:nvPr/>
        </p:nvSpPr>
        <p:spPr>
          <a:xfrm>
            <a:off x="9877178" y="2034745"/>
            <a:ext cx="2194580" cy="1664801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D27D68A5-B94A-4695-91F2-4DC095CAD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5028" y="2412401"/>
            <a:ext cx="507210" cy="92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35C9BCF-637F-4581-AA45-C7EBB0E4C97E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9117109" y="2412401"/>
            <a:ext cx="668995" cy="872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20EB1A45-30F1-4DA3-BC4F-AE7131426603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11042402" y="2412401"/>
            <a:ext cx="679192" cy="909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E2A1E244-B188-4288-A596-5E3BEE702194}"/>
              </a:ext>
            </a:extLst>
          </p:cNvPr>
          <p:cNvSpPr txBox="1"/>
          <p:nvPr/>
        </p:nvSpPr>
        <p:spPr>
          <a:xfrm>
            <a:off x="358444" y="3750474"/>
            <a:ext cx="11243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b="1" i="0" u="none" strike="noStrike" baseline="0" dirty="0">
                <a:latin typeface="Cambria" panose="02040503050406030204" pitchFamily="18" charset="0"/>
              </a:rPr>
              <a:t>Dílčí cíl projektu: </a:t>
            </a:r>
          </a:p>
          <a:p>
            <a:pPr algn="just"/>
            <a:endParaRPr lang="cs-CZ" sz="1600" b="1" i="0" u="none" strike="noStrike" baseline="0" dirty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b="1" i="0" u="none" strike="noStrike" baseline="0" dirty="0">
                <a:latin typeface="Cambria" panose="02040503050406030204" pitchFamily="18" charset="0"/>
              </a:rPr>
              <a:t>vytvoření inovativních prezentací/kvízových otázek pro vybrané studijní předměty pro využití během výuky vybraných předmětů vyučovaných AP ÚPS za účelem průběžného operativního poskytnutí zpětné vazby studentům i vyučujícím</a:t>
            </a:r>
          </a:p>
        </p:txBody>
      </p:sp>
    </p:spTree>
    <p:extLst>
      <p:ext uri="{BB962C8B-B14F-4D97-AF65-F5344CB8AC3E}">
        <p14:creationId xmlns:p14="http://schemas.microsoft.com/office/powerpoint/2010/main" val="403130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4FDEF-45DE-46C3-A451-449393FC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573023"/>
            <a:ext cx="10867475" cy="970450"/>
          </a:xfrm>
        </p:spPr>
        <p:txBody>
          <a:bodyPr/>
          <a:lstStyle/>
          <a:p>
            <a:r>
              <a:rPr lang="cs-CZ" dirty="0"/>
              <a:t>Předměty, pro které byly vytvořeny kvízové otázky: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750DB8-09C3-4B35-AF4E-2B94568D9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Regionalistika a regionální politika (</a:t>
            </a:r>
            <a:r>
              <a:rPr lang="sv-SE" dirty="0"/>
              <a:t>Ing. Petra Pártlová, Ph.D.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Řízení inovací (Ph.D., Ing. Radka Vaníčková)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/>
                </a:solidFill>
              </a:rPr>
              <a:t>Řízení změn (</a:t>
            </a:r>
            <a:r>
              <a:rPr lang="en-US" dirty="0">
                <a:solidFill>
                  <a:schemeClr val="accent1"/>
                </a:solidFill>
              </a:rPr>
              <a:t>Ph.D., Ing. Tsolmon Jambal</a:t>
            </a:r>
            <a:r>
              <a:rPr lang="cs-CZ" dirty="0">
                <a:solidFill>
                  <a:schemeClr val="accent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Řízení jakosti (Mgr. Yaroslava Kostiuk)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Leadership (Mgr. Michal Konečný)</a:t>
            </a:r>
          </a:p>
        </p:txBody>
      </p:sp>
    </p:spTree>
    <p:extLst>
      <p:ext uri="{BB962C8B-B14F-4D97-AF65-F5344CB8AC3E}">
        <p14:creationId xmlns:p14="http://schemas.microsoft.com/office/powerpoint/2010/main" val="298301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DFAE-5733-41F5-B969-FE4D4319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změn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C94AA-EDFB-4012-91F7-B734B6B7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390862"/>
            <a:ext cx="10554574" cy="387389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4600" b="1" dirty="0"/>
          </a:p>
          <a:p>
            <a:pPr marL="0" indent="0">
              <a:buNone/>
            </a:pPr>
            <a:endParaRPr lang="cs-CZ" sz="4600" b="1" dirty="0"/>
          </a:p>
          <a:p>
            <a:pPr marL="0" indent="0">
              <a:buNone/>
            </a:pPr>
            <a:r>
              <a:rPr lang="cs-CZ" sz="7000" b="1" dirty="0"/>
              <a:t>Okruh 1. 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dirty="0"/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sz="7200" dirty="0"/>
          </a:p>
          <a:p>
            <a:pPr marL="0" indent="0" algn="ctr">
              <a:buNone/>
            </a:pPr>
            <a:r>
              <a:rPr lang="sk-SK" sz="7200" dirty="0"/>
              <a:t>Pro vstup do kvízu klikněte na níže uvedený odkaz:</a:t>
            </a:r>
            <a:endParaRPr lang="cs-CZ" sz="7200" b="1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cs-CZ" sz="4500" b="1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cs-CZ" sz="7200" dirty="0">
              <a:solidFill>
                <a:schemeClr val="accent1"/>
              </a:solidFill>
              <a:hlinkClick r:id="rId3"/>
            </a:endParaRPr>
          </a:p>
          <a:p>
            <a:pPr marL="0" indent="0" algn="ctr">
              <a:buNone/>
            </a:pPr>
            <a:r>
              <a:rPr lang="cs-CZ" sz="7200" dirty="0">
                <a:solidFill>
                  <a:schemeClr val="accent1"/>
                </a:solidFill>
                <a:hlinkClick r:id="rId3"/>
              </a:rPr>
              <a:t>Úvod do řízení změn</a:t>
            </a:r>
            <a:endParaRPr lang="cs-CZ" sz="7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E7C9D1-9FC9-47AD-8F6C-437C4734A04F}"/>
              </a:ext>
            </a:extLst>
          </p:cNvPr>
          <p:cNvSpPr txBox="1"/>
          <p:nvPr/>
        </p:nvSpPr>
        <p:spPr>
          <a:xfrm>
            <a:off x="882241" y="6264756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řešitel: </a:t>
            </a:r>
            <a:r>
              <a:rPr lang="sv-SE" dirty="0"/>
              <a:t>Ing. </a:t>
            </a:r>
            <a:r>
              <a:rPr lang="cs-CZ" dirty="0"/>
              <a:t>Tsolmon Jambal</a:t>
            </a:r>
            <a:r>
              <a:rPr lang="sv-SE" dirty="0"/>
              <a:t>, Ph.D.</a:t>
            </a:r>
            <a:endParaRPr lang="cs-CZ" dirty="0"/>
          </a:p>
        </p:txBody>
      </p:sp>
      <p:pic>
        <p:nvPicPr>
          <p:cNvPr id="6" name="Grafický objekt 5" descr="Ruka s ukazováčkem ukazujícím doprava obrys">
            <a:extLst>
              <a:ext uri="{FF2B5EF4-FFF2-40B4-BE49-F238E27FC236}">
                <a16:creationId xmlns:a16="http://schemas.microsoft.com/office/drawing/2014/main" id="{BEA4542C-1C69-4577-B2AB-23A567446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3002" y="5463036"/>
            <a:ext cx="464783" cy="46478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383073" y="2476124"/>
            <a:ext cx="8112034" cy="1384995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/>
              <a:t>Úvod do problematiky řízení změn, definice teoretických koncepcí, základních pojmů a principů řízení změn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23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924C6-B07E-4E39-8F23-C1C03C49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 dirty="0"/>
              <a:t>Video: Řízení změn </a:t>
            </a:r>
            <a:br>
              <a:rPr lang="cs-CZ" sz="3100" dirty="0"/>
            </a:br>
            <a:r>
              <a:rPr lang="cs-CZ" sz="3100" dirty="0"/>
              <a:t>1. okruh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07A91-68D3-4432-8718-939F3D09F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909" y="2286000"/>
            <a:ext cx="3506599" cy="3572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Řízení změn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9" name="Grafický objekt 8" descr="Ruka s ukazováčkem ukazujícím doprava obrys">
            <a:extLst>
              <a:ext uri="{FF2B5EF4-FFF2-40B4-BE49-F238E27FC236}">
                <a16:creationId xmlns:a16="http://schemas.microsoft.com/office/drawing/2014/main" id="{C1FA9156-85A1-480B-9011-2A54F09CE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956" y="3898729"/>
            <a:ext cx="464783" cy="4647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19D0153-BDCD-4B5A-9377-5D8FB1712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346" y="2940719"/>
            <a:ext cx="3974293" cy="226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6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DFAE-5733-41F5-B969-FE4D4319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změn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C94AA-EDFB-4012-91F7-B734B6B7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390862"/>
            <a:ext cx="10554574" cy="387389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4600" b="1" dirty="0"/>
          </a:p>
          <a:p>
            <a:pPr marL="0" indent="0">
              <a:buNone/>
            </a:pPr>
            <a:endParaRPr lang="cs-CZ" sz="4600" b="1" dirty="0"/>
          </a:p>
          <a:p>
            <a:pPr marL="0" indent="0">
              <a:buNone/>
            </a:pPr>
            <a:r>
              <a:rPr lang="cs-CZ" sz="7000" b="1" dirty="0"/>
              <a:t>Okruh 2. 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dirty="0"/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sz="2900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sz="7200" dirty="0"/>
          </a:p>
          <a:p>
            <a:pPr marL="0" indent="0" algn="ctr">
              <a:buNone/>
            </a:pPr>
            <a:r>
              <a:rPr lang="sk-SK" sz="7200" dirty="0"/>
              <a:t>Pro vstup do kvízu klikněte na níže uvedený odkaz:</a:t>
            </a:r>
            <a:endParaRPr lang="sk-SK" sz="72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sz="2900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cs-CZ" sz="5600" b="1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cs-CZ" sz="72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Modely řízení změn</a:t>
            </a:r>
            <a:endParaRPr lang="cs-CZ" sz="7200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cs-CZ" sz="4500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cs-CZ" sz="45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E7C9D1-9FC9-47AD-8F6C-437C4734A04F}"/>
              </a:ext>
            </a:extLst>
          </p:cNvPr>
          <p:cNvSpPr txBox="1"/>
          <p:nvPr/>
        </p:nvSpPr>
        <p:spPr>
          <a:xfrm>
            <a:off x="818712" y="6287252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řešitel: </a:t>
            </a:r>
            <a:r>
              <a:rPr lang="sv-SE" dirty="0"/>
              <a:t>Ing. </a:t>
            </a:r>
            <a:r>
              <a:rPr lang="cs-CZ" dirty="0"/>
              <a:t>Tsolmon Jambal</a:t>
            </a:r>
            <a:r>
              <a:rPr lang="sv-SE" dirty="0"/>
              <a:t>, Ph.D.</a:t>
            </a:r>
            <a:endParaRPr lang="cs-CZ" dirty="0"/>
          </a:p>
        </p:txBody>
      </p:sp>
      <p:pic>
        <p:nvPicPr>
          <p:cNvPr id="6" name="Grafický objekt 5" descr="Ruka s ukazováčkem ukazujícím doprava obrys">
            <a:extLst>
              <a:ext uri="{FF2B5EF4-FFF2-40B4-BE49-F238E27FC236}">
                <a16:creationId xmlns:a16="http://schemas.microsoft.com/office/drawing/2014/main" id="{BEA4542C-1C69-4577-B2AB-23A567446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9781" y="5394118"/>
            <a:ext cx="464783" cy="46478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390504" y="2456808"/>
            <a:ext cx="7978289" cy="954107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/>
              <a:t>Modely řízení změn, řízení plánovaných i neplánovaných změn a klasifikace změn</a:t>
            </a:r>
          </a:p>
        </p:txBody>
      </p:sp>
    </p:spTree>
    <p:extLst>
      <p:ext uri="{BB962C8B-B14F-4D97-AF65-F5344CB8AC3E}">
        <p14:creationId xmlns:p14="http://schemas.microsoft.com/office/powerpoint/2010/main" val="308393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924C6-B07E-4E39-8F23-C1C03C49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 dirty="0"/>
              <a:t>Video: Řízení změn </a:t>
            </a:r>
            <a:br>
              <a:rPr lang="cs-CZ" sz="3100" dirty="0"/>
            </a:br>
            <a:r>
              <a:rPr lang="cs-CZ" sz="3100" dirty="0"/>
              <a:t>2. okruh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07A91-68D3-4432-8718-939F3D09F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439977"/>
            <a:ext cx="3984772" cy="3358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 err="1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Lewinův</a:t>
            </a:r>
            <a:r>
              <a:rPr lang="cs-CZ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model</a:t>
            </a: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Kotterův</a:t>
            </a:r>
            <a:r>
              <a:rPr lang="cs-CZ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model</a:t>
            </a:r>
            <a:endParaRPr lang="cs-CZ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9" name="Grafický objekt 8" descr="Ruka s ukazováčkem ukazujícím doprava obrys">
            <a:extLst>
              <a:ext uri="{FF2B5EF4-FFF2-40B4-BE49-F238E27FC236}">
                <a16:creationId xmlns:a16="http://schemas.microsoft.com/office/drawing/2014/main" id="{C1FA9156-85A1-480B-9011-2A54F09CE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4135" y="3385423"/>
            <a:ext cx="464783" cy="4647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313AC99-7744-4417-BC71-B9D64AFEC3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1403" y="1966716"/>
            <a:ext cx="3289662" cy="18385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F5C1707-8E97-4B3F-B8D2-9042DBDEEE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6077" y="4119417"/>
            <a:ext cx="3244988" cy="1838571"/>
          </a:xfrm>
          <a:prstGeom prst="rect">
            <a:avLst/>
          </a:prstGeom>
        </p:spPr>
      </p:pic>
      <p:pic>
        <p:nvPicPr>
          <p:cNvPr id="10" name="Grafický objekt 9" descr="Ruka s ukazováčkem ukazujícím doprava obrys">
            <a:extLst>
              <a:ext uri="{FF2B5EF4-FFF2-40B4-BE49-F238E27FC236}">
                <a16:creationId xmlns:a16="http://schemas.microsoft.com/office/drawing/2014/main" id="{CBB30336-3A93-47AC-A20E-805D235EA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263" y="4119416"/>
            <a:ext cx="464783" cy="4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54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7DFAE-5733-41F5-B969-FE4D4319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změn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C94AA-EDFB-4012-91F7-B734B6B7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2413358"/>
            <a:ext cx="10554574" cy="387389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4600" b="1" dirty="0"/>
          </a:p>
          <a:p>
            <a:pPr marL="0" indent="0">
              <a:buNone/>
            </a:pPr>
            <a:endParaRPr lang="cs-CZ" sz="4600" b="1" dirty="0"/>
          </a:p>
          <a:p>
            <a:pPr marL="0" indent="0">
              <a:buNone/>
            </a:pPr>
            <a:r>
              <a:rPr lang="cs-CZ" sz="8000" b="1" dirty="0"/>
              <a:t>Okruh 3. 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dirty="0"/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sz="2900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k-SK" sz="7200" dirty="0"/>
          </a:p>
          <a:p>
            <a:pPr marL="0" indent="0" algn="ctr">
              <a:buNone/>
            </a:pPr>
            <a:r>
              <a:rPr lang="sk-SK" sz="7200" dirty="0"/>
              <a:t>Pro vstup do kvízu klikněte na níže uvedený odkaz:</a:t>
            </a:r>
            <a:endParaRPr lang="sk-SK" sz="72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cs-CZ" sz="5600" b="1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cs-CZ" sz="5600" b="1" dirty="0">
              <a:solidFill>
                <a:schemeClr val="accent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382395" lvl="2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Krize a konflikt</a:t>
            </a:r>
            <a:endParaRPr lang="cs-CZ" sz="72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cs-CZ" sz="5600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cs-CZ" sz="5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E7C9D1-9FC9-47AD-8F6C-437C4734A04F}"/>
              </a:ext>
            </a:extLst>
          </p:cNvPr>
          <p:cNvSpPr txBox="1"/>
          <p:nvPr/>
        </p:nvSpPr>
        <p:spPr>
          <a:xfrm>
            <a:off x="818712" y="6274480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řešitel: </a:t>
            </a:r>
            <a:r>
              <a:rPr lang="sv-SE" dirty="0"/>
              <a:t>Ing. </a:t>
            </a:r>
            <a:r>
              <a:rPr lang="cs-CZ" dirty="0"/>
              <a:t>Tsolmon Jambal</a:t>
            </a:r>
            <a:r>
              <a:rPr lang="sv-SE" dirty="0"/>
              <a:t>, Ph.D.</a:t>
            </a:r>
            <a:endParaRPr lang="cs-CZ" dirty="0"/>
          </a:p>
        </p:txBody>
      </p:sp>
      <p:pic>
        <p:nvPicPr>
          <p:cNvPr id="6" name="Grafický objekt 5" descr="Ruka s ukazováčkem ukazujícím doprava obrys">
            <a:extLst>
              <a:ext uri="{FF2B5EF4-FFF2-40B4-BE49-F238E27FC236}">
                <a16:creationId xmlns:a16="http://schemas.microsoft.com/office/drawing/2014/main" id="{BEA4542C-1C69-4577-B2AB-23A567446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2570" y="5453137"/>
            <a:ext cx="464783" cy="46478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365922" y="2550157"/>
            <a:ext cx="8195818" cy="954107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/>
              <a:t>Krize a konflikt jako zdroj změn, predikce změny, chápání a využívání krizí</a:t>
            </a:r>
          </a:p>
        </p:txBody>
      </p:sp>
    </p:spTree>
    <p:extLst>
      <p:ext uri="{BB962C8B-B14F-4D97-AF65-F5344CB8AC3E}">
        <p14:creationId xmlns:p14="http://schemas.microsoft.com/office/powerpoint/2010/main" val="40458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924C6-B07E-4E39-8F23-C1C03C49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 dirty="0"/>
              <a:t>Video: Řízení změn </a:t>
            </a:r>
            <a:br>
              <a:rPr lang="cs-CZ" sz="3100" dirty="0"/>
            </a:br>
            <a:r>
              <a:rPr lang="cs-CZ" sz="3100" dirty="0"/>
              <a:t>3. okruh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07A91-68D3-4432-8718-939F3D09F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472" y="2468880"/>
            <a:ext cx="3422708" cy="33899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Řízení konfliktů</a:t>
            </a:r>
            <a:endParaRPr lang="cs-CZ" u="sng" dirty="0">
              <a:solidFill>
                <a:schemeClr val="accent1"/>
              </a:solidFill>
            </a:endParaRPr>
          </a:p>
          <a:p>
            <a:endParaRPr lang="cs-CZ" dirty="0"/>
          </a:p>
          <a:p>
            <a:pPr marL="0" indent="0">
              <a:buNone/>
            </a:pPr>
            <a:r>
              <a:rPr lang="cs-CZ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Řízení konfliktů, 2_video</a:t>
            </a:r>
            <a:endParaRPr lang="cs-CZ" dirty="0">
              <a:solidFill>
                <a:schemeClr val="accent1"/>
              </a:solidFill>
            </a:endParaRPr>
          </a:p>
          <a:p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Grafický objekt 8" descr="Ruka s ukazováčkem ukazujícím doprava obrys">
            <a:extLst>
              <a:ext uri="{FF2B5EF4-FFF2-40B4-BE49-F238E27FC236}">
                <a16:creationId xmlns:a16="http://schemas.microsoft.com/office/drawing/2014/main" id="{C1FA9156-85A1-480B-9011-2A54F09CE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5930" y="3407624"/>
            <a:ext cx="464783" cy="4647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14897B5-3281-4C11-96CE-89B8B62A2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9921" y="2022158"/>
            <a:ext cx="3557849" cy="197165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9B9D289-980B-4C39-A7D8-526F70CB83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9921" y="4278723"/>
            <a:ext cx="3557849" cy="2003587"/>
          </a:xfrm>
          <a:prstGeom prst="rect">
            <a:avLst/>
          </a:prstGeom>
        </p:spPr>
      </p:pic>
      <p:pic>
        <p:nvPicPr>
          <p:cNvPr id="11" name="Grafický objekt 10" descr="Ruka s ukazováčkem ukazujícím doprava obrys">
            <a:extLst>
              <a:ext uri="{FF2B5EF4-FFF2-40B4-BE49-F238E27FC236}">
                <a16:creationId xmlns:a16="http://schemas.microsoft.com/office/drawing/2014/main" id="{CEEF1CDF-0089-41AE-B7E3-9A3A8CAAF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5930" y="4178454"/>
            <a:ext cx="464783" cy="4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81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2330</TotalTime>
  <Words>405</Words>
  <Application>Microsoft Office PowerPoint</Application>
  <PresentationFormat>Širokoúhlá obrazovka</PresentationFormat>
  <Paragraphs>126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Calibri</vt:lpstr>
      <vt:lpstr>Cambria</vt:lpstr>
      <vt:lpstr>Century Gothic</vt:lpstr>
      <vt:lpstr>Open Sans</vt:lpstr>
      <vt:lpstr>Times New Roman</vt:lpstr>
      <vt:lpstr>Wingdings</vt:lpstr>
      <vt:lpstr>Wingdings 2</vt:lpstr>
      <vt:lpstr>Citáty</vt:lpstr>
      <vt:lpstr>Prezentace aplikace PowerPoint</vt:lpstr>
      <vt:lpstr>Prezentace aplikace PowerPoint</vt:lpstr>
      <vt:lpstr>Předměty, pro které byly vytvořeny kvízové otázky:</vt:lpstr>
      <vt:lpstr>Řízení změn </vt:lpstr>
      <vt:lpstr>Video: Řízení změn  1. okruh</vt:lpstr>
      <vt:lpstr>Řízení změn </vt:lpstr>
      <vt:lpstr>Video: Řízení změn  2. okruh</vt:lpstr>
      <vt:lpstr>Řízení změn </vt:lpstr>
      <vt:lpstr>Video: Řízení změn  3. okruh</vt:lpstr>
      <vt:lpstr>Řízení změn </vt:lpstr>
      <vt:lpstr>Video: Řízení změn  4. okruh</vt:lpstr>
      <vt:lpstr>Dekujeme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Karolína Brodská</dc:creator>
  <cp:lastModifiedBy>Vendula Velková</cp:lastModifiedBy>
  <cp:revision>32</cp:revision>
  <dcterms:created xsi:type="dcterms:W3CDTF">2021-05-25T07:05:29Z</dcterms:created>
  <dcterms:modified xsi:type="dcterms:W3CDTF">2021-11-24T08:14:32Z</dcterms:modified>
</cp:coreProperties>
</file>