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62" r:id="rId2"/>
    <p:sldId id="263" r:id="rId3"/>
    <p:sldId id="258" r:id="rId4"/>
    <p:sldId id="257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dka Vaníčková" initials="RV" lastIdx="1" clrIdx="0">
    <p:extLst>
      <p:ext uri="{19B8F6BF-5375-455C-9EA6-DF929625EA0E}">
        <p15:presenceInfo xmlns:p15="http://schemas.microsoft.com/office/powerpoint/2012/main" userId="S::15363@mail.vstecb.cz::70d366aa-2c1f-410c-bed7-e76ef4db9f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A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ndula Velková" userId="d0a736bd-599d-4451-a108-af86c05341fa" providerId="ADAL" clId="{9FA220DF-186E-434E-8372-C0E4778427FE}"/>
    <pc:docChg chg="modSld">
      <pc:chgData name="Vendula Velková" userId="d0a736bd-599d-4451-a108-af86c05341fa" providerId="ADAL" clId="{9FA220DF-186E-434E-8372-C0E4778427FE}" dt="2021-12-07T12:40:12.513" v="0" actId="207"/>
      <pc:docMkLst>
        <pc:docMk/>
      </pc:docMkLst>
      <pc:sldChg chg="modSp mod">
        <pc:chgData name="Vendula Velková" userId="d0a736bd-599d-4451-a108-af86c05341fa" providerId="ADAL" clId="{9FA220DF-186E-434E-8372-C0E4778427FE}" dt="2021-12-07T12:40:12.513" v="0" actId="207"/>
        <pc:sldMkLst>
          <pc:docMk/>
          <pc:sldMk cId="2983012844" sldId="258"/>
        </pc:sldMkLst>
        <pc:spChg chg="mod">
          <ac:chgData name="Vendula Velková" userId="d0a736bd-599d-4451-a108-af86c05341fa" providerId="ADAL" clId="{9FA220DF-186E-434E-8372-C0E4778427FE}" dt="2021-12-07T12:40:12.513" v="0" actId="207"/>
          <ac:spMkLst>
            <pc:docMk/>
            <pc:sldMk cId="2983012844" sldId="258"/>
            <ac:spMk id="3" creationId="{A4750DB8-09C3-4B35-AF4E-2B94568D903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C1D7BD-FA50-4435-8531-3E34E8B3264B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562DC-0BEC-47B0-9A66-62A1492857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651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ACB0D-6A9A-4700-8EBF-BF7E9A4A2EF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394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ACB0D-6A9A-4700-8EBF-BF7E9A4A2EF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83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solidFill>
            <a:srgbClr val="39AA35"/>
          </a:solidFill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1514" y="5281388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Jméno a kontakt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8150" y="6041362"/>
            <a:ext cx="1343706" cy="365125"/>
          </a:xfrm>
        </p:spPr>
        <p:txBody>
          <a:bodyPr/>
          <a:lstStyle/>
          <a:p>
            <a:fld id="{08B9EBBA-996F-894A-B54A-D6246ED52CEA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1514" y="6041362"/>
            <a:ext cx="65040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12363" y="5921864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rgbClr val="39AA35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rgbClr val="39AA35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39AA35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solidFill>
            <a:srgbClr val="39AA35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39AA35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39AA35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39AA35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39AA35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39AA35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rgbClr val="39AA35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5915889"/>
            <a:ext cx="5250643" cy="8025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2157" y="5897869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06880" y="6340973"/>
            <a:ext cx="1062155" cy="386908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C2B7D5A-B7E7-45E0-9D4C-88B218A650F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791478" y="5529674"/>
            <a:ext cx="1188722" cy="1188722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2D865E6-9A55-4428-A610-55DF4261BE51}"/>
              </a:ext>
            </a:extLst>
          </p:cNvPr>
          <p:cNvSpPr txBox="1"/>
          <p:nvPr userDrawn="1"/>
        </p:nvSpPr>
        <p:spPr>
          <a:xfrm>
            <a:off x="7559934" y="6358549"/>
            <a:ext cx="3750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Ústav podnikové strategie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g5x0H47n04" TargetMode="External"/><Relationship Id="rId2" Type="http://schemas.openxmlformats.org/officeDocument/2006/relationships/hyperlink" Target="https://forms.office.com/r/WV4i1Yiqi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s://amsp.cz/uploads/dokumenty/Publikace/Inovacni_manual.pdf" TargetMode="External"/><Relationship Id="rId4" Type="http://schemas.openxmlformats.org/officeDocument/2006/relationships/hyperlink" Target="https://www.databaze-strategie.cz/cz/emetodika-pripravy-verejnych-strategii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umpu.com/xx/document/read/33434743/osnova-studie-proveditelnosti-pro-inovace-produktu-a-czechinvest" TargetMode="External"/><Relationship Id="rId2" Type="http://schemas.openxmlformats.org/officeDocument/2006/relationships/hyperlink" Target="https://forms.office.com/r/CFnD0AxEJ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s://www.businessinfo.cz/clanky/inovacni-procesy-v-podniku/4/" TargetMode="External"/><Relationship Id="rId4" Type="http://schemas.openxmlformats.org/officeDocument/2006/relationships/hyperlink" Target="https://www.youtube.com/watch?v=8C9qc8SA27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th/pvyx6/diplomova_prace_-_inovace_sluzeb_-_Malanova.pdf" TargetMode="External"/><Relationship Id="rId7" Type="http://schemas.openxmlformats.org/officeDocument/2006/relationships/image" Target="../media/image11.png"/><Relationship Id="rId2" Type="http://schemas.openxmlformats.org/officeDocument/2006/relationships/hyperlink" Target="https://forms.office.com/r/SZB8HBkyF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cms.cz/article/650" TargetMode="External"/><Relationship Id="rId5" Type="http://schemas.openxmlformats.org/officeDocument/2006/relationships/hyperlink" Target="https://www.transfer.cvut.cz/" TargetMode="External"/><Relationship Id="rId4" Type="http://schemas.openxmlformats.org/officeDocument/2006/relationships/hyperlink" Target="https://ec.europa.eu/programmes/horizon2020/sites/default/files/H2020_CS_KI0213413CSN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vniprostor.cz/clanky/obchodni-pravo/ochrana-know-how-a-obchodniho-tajemstvi-ve-vyzkumne-vyvojove-a-aplikacni-sfere" TargetMode="External"/><Relationship Id="rId2" Type="http://schemas.openxmlformats.org/officeDocument/2006/relationships/hyperlink" Target="https://forms.office.com/r/7iueXBFy6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hyperlink" Target="https://dk.upce.cz/bitstream/handle/10195/54621/ZahourJ_MinimalizaceRizika_MK_2013.pdf?sequence=1&amp;isAllowed=y" TargetMode="External"/><Relationship Id="rId4" Type="http://schemas.openxmlformats.org/officeDocument/2006/relationships/hyperlink" Target="https://www.opojisteni.cz/spektrum/inovace-v-pojistovnictvi-marsh-byl-ocenen-za-reseni-bridge/c:1328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7DFAE-5733-41F5-B969-FE4D4319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A3BC917-124F-41F0-AAFB-DB7B7E27BD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93F941C6-24CD-4AD5-B2D4-1B17D7E5C0CD}"/>
              </a:ext>
            </a:extLst>
          </p:cNvPr>
          <p:cNvSpPr txBox="1"/>
          <p:nvPr/>
        </p:nvSpPr>
        <p:spPr>
          <a:xfrm>
            <a:off x="1481328" y="302981"/>
            <a:ext cx="817547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ctr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Českých Budějovicích</a:t>
            </a:r>
          </a:p>
          <a:p>
            <a:pPr algn="ctr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 podnikové strategie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627DAA5-6140-41AB-9D94-6D00427D17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3296" y="74165"/>
            <a:ext cx="1982213" cy="179847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0F472D1-3C34-4E47-BEB4-23124FE98A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4227" y="54164"/>
            <a:ext cx="1932432" cy="1771170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35CF7852-9958-46E5-9102-9F30BDE88BE9}"/>
              </a:ext>
            </a:extLst>
          </p:cNvPr>
          <p:cNvSpPr txBox="1"/>
          <p:nvPr/>
        </p:nvSpPr>
        <p:spPr>
          <a:xfrm>
            <a:off x="3323844" y="2326142"/>
            <a:ext cx="60990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Interní grantová soutěž IGS 2021</a:t>
            </a:r>
            <a:endParaRPr lang="cs-CZ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96D887F-F4B8-4E78-8FB2-E2495F4F1464}"/>
              </a:ext>
            </a:extLst>
          </p:cNvPr>
          <p:cNvSpPr txBox="1"/>
          <p:nvPr/>
        </p:nvSpPr>
        <p:spPr>
          <a:xfrm>
            <a:off x="201168" y="3408474"/>
            <a:ext cx="114665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Příprava výukových materiálů </a:t>
            </a:r>
          </a:p>
          <a:p>
            <a:pPr algn="ctr"/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 podporu </a:t>
            </a:r>
            <a:r>
              <a:rPr kumimoji="0" lang="en-GB" sz="36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blended learning</a:t>
            </a:r>
            <a:endParaRPr lang="en-GB" sz="2000" b="1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2C9DE95E-7658-4D1F-BF88-015CCF8FB49C}"/>
              </a:ext>
            </a:extLst>
          </p:cNvPr>
          <p:cNvSpPr txBox="1"/>
          <p:nvPr/>
        </p:nvSpPr>
        <p:spPr>
          <a:xfrm>
            <a:off x="3323844" y="5502569"/>
            <a:ext cx="6099048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buClr>
                <a:srgbClr val="00C6BB"/>
              </a:buClr>
              <a:buSzTx/>
              <a:buFont typeface="Wingdings 2" charset="2"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Hlavní řešitel: </a:t>
            </a:r>
            <a:r>
              <a:rPr kumimoji="0" lang="sv-S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Ing. Petra Pártlová, Ph.D.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buClr>
                <a:srgbClr val="00C6BB"/>
              </a:buClr>
              <a:buSzTx/>
              <a:buFont typeface="Wingdings 2" charset="2"/>
              <a:buNone/>
              <a:tabLst/>
              <a:defRPr/>
            </a:pPr>
            <a:r>
              <a:rPr lang="cs-CZ" sz="2200" b="1" dirty="0">
                <a:solidFill>
                  <a:prstClr val="white"/>
                </a:solidFill>
                <a:latin typeface="Century Gothic" panose="020B0502020202020204"/>
              </a:rPr>
              <a:t>Spoluřešitelé: R. Vaníčková, T. Jambal,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buClr>
                <a:srgbClr val="00C6BB"/>
              </a:buClr>
              <a:buSzTx/>
              <a:buFont typeface="Wingdings 2" charset="2"/>
              <a:buNone/>
              <a:tabLst/>
              <a:defRPr/>
            </a:pPr>
            <a:r>
              <a:rPr lang="cs-CZ" sz="2200" b="1" dirty="0">
                <a:solidFill>
                  <a:prstClr val="white"/>
                </a:solidFill>
                <a:latin typeface="Century Gothic" panose="020B0502020202020204"/>
              </a:rPr>
              <a:t>Y. Kostiuk, M. Konečný</a:t>
            </a:r>
            <a:endParaRPr kumimoji="0" lang="cs-CZ" sz="2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5733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7DFAE-5733-41F5-B969-FE4D4319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A3BC917-124F-41F0-AAFB-DB7B7E27BD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74165"/>
            <a:ext cx="12192000" cy="6858000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93F941C6-24CD-4AD5-B2D4-1B17D7E5C0CD}"/>
              </a:ext>
            </a:extLst>
          </p:cNvPr>
          <p:cNvSpPr txBox="1"/>
          <p:nvPr/>
        </p:nvSpPr>
        <p:spPr>
          <a:xfrm>
            <a:off x="1481328" y="559657"/>
            <a:ext cx="81754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o projektě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627DAA5-6140-41AB-9D94-6D00427D17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3296" y="74165"/>
            <a:ext cx="1982213" cy="179847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0F472D1-3C34-4E47-BEB4-23124FE98A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4227" y="54164"/>
            <a:ext cx="1932432" cy="1771170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DF75FFF4-7154-46F3-A7CC-08957B0D4150}"/>
              </a:ext>
            </a:extLst>
          </p:cNvPr>
          <p:cNvSpPr txBox="1"/>
          <p:nvPr/>
        </p:nvSpPr>
        <p:spPr>
          <a:xfrm>
            <a:off x="457198" y="2324219"/>
            <a:ext cx="8383697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u="none" strike="noStrike" baseline="0" dirty="0">
                <a:latin typeface="Cambria" panose="02040503050406030204" pitchFamily="18" charset="0"/>
              </a:rPr>
              <a:t>Název projektu: PŘÍPRAVA VÝUKOVÝCH MATERIÁLŮ PRO PODPORU </a:t>
            </a:r>
          </a:p>
          <a:p>
            <a:r>
              <a:rPr lang="cs-CZ" b="1" dirty="0">
                <a:latin typeface="Cambria" panose="02040503050406030204" pitchFamily="18" charset="0"/>
              </a:rPr>
              <a:t>			       </a:t>
            </a:r>
            <a:r>
              <a:rPr lang="en-GB" b="1" i="0" u="none" strike="noStrike" baseline="0" dirty="0">
                <a:latin typeface="Cambria" panose="02040503050406030204" pitchFamily="18" charset="0"/>
              </a:rPr>
              <a:t>BLENDED LEARNING 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b="1" i="0" u="none" strike="noStrike" baseline="0" dirty="0">
                <a:latin typeface="Cambria" panose="02040503050406030204" pitchFamily="18" charset="0"/>
              </a:rPr>
              <a:t>Registrační číslo: </a:t>
            </a:r>
            <a:r>
              <a:rPr lang="cs-CZ" b="0" i="0" u="none" strike="noStrike" baseline="0" dirty="0">
                <a:latin typeface="Cambria" panose="02040503050406030204" pitchFamily="18" charset="0"/>
              </a:rPr>
              <a:t>2UPS</a:t>
            </a:r>
          </a:p>
          <a:p>
            <a:r>
              <a:rPr lang="cs-CZ" b="1" dirty="0">
                <a:latin typeface="Cambria" panose="02040503050406030204" pitchFamily="18" charset="0"/>
              </a:rPr>
              <a:t>Číslo interní zakázky</a:t>
            </a:r>
            <a:r>
              <a:rPr lang="cs-CZ" dirty="0">
                <a:latin typeface="Cambria" panose="02040503050406030204" pitchFamily="18" charset="0"/>
              </a:rPr>
              <a:t>: 05IRP2104</a:t>
            </a:r>
            <a:endParaRPr lang="cs-CZ" b="0" i="0" u="none" strike="noStrike" baseline="0" dirty="0">
              <a:latin typeface="Cambria" panose="02040503050406030204" pitchFamily="18" charset="0"/>
            </a:endParaRPr>
          </a:p>
          <a:p>
            <a:r>
              <a:rPr lang="cs-CZ" b="1" i="0" u="none" strike="noStrike" baseline="0" dirty="0">
                <a:latin typeface="Cambria" panose="02040503050406030204" pitchFamily="18" charset="0"/>
              </a:rPr>
              <a:t>Datum zahájení/ukončení realizace projektu: 1. 6. 2021 - 30. 11. 2021</a:t>
            </a:r>
          </a:p>
          <a:p>
            <a:endParaRPr lang="cs-CZ" sz="2000" b="1" i="0" u="none" strike="noStrike" baseline="0" dirty="0">
              <a:latin typeface="Cambria" panose="02040503050406030204" pitchFamily="18" charset="0"/>
            </a:endParaRP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93AD44C9-9B23-4730-8240-4A318386CCFD}"/>
              </a:ext>
            </a:extLst>
          </p:cNvPr>
          <p:cNvSpPr/>
          <p:nvPr/>
        </p:nvSpPr>
        <p:spPr>
          <a:xfrm>
            <a:off x="8840896" y="1997658"/>
            <a:ext cx="1982213" cy="1701888"/>
          </a:xfrm>
          <a:prstGeom prst="ellipse">
            <a:avLst/>
          </a:prstGeom>
          <a:noFill/>
          <a:ln w="5715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314FBF22-3CEE-4883-A3EB-5EC539986A53}"/>
              </a:ext>
            </a:extLst>
          </p:cNvPr>
          <p:cNvSpPr/>
          <p:nvPr/>
        </p:nvSpPr>
        <p:spPr>
          <a:xfrm>
            <a:off x="9877178" y="2034745"/>
            <a:ext cx="2194580" cy="1664801"/>
          </a:xfrm>
          <a:prstGeom prst="ellipse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D27D68A5-B94A-4695-91F2-4DC095CADF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185028" y="2412401"/>
            <a:ext cx="507210" cy="923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D35C9BCF-637F-4581-AA45-C7EBB0E4C97E}"/>
              </a:ext>
            </a:extLst>
          </p:cNvPr>
          <p:cNvPicPr>
            <a:picLocks noChangeAspect="1"/>
          </p:cNvPicPr>
          <p:nvPr/>
        </p:nvPicPr>
        <p:blipFill>
          <a:blip r:embed="rId8">
            <a:grayscl/>
          </a:blip>
          <a:stretch>
            <a:fillRect/>
          </a:stretch>
        </p:blipFill>
        <p:spPr>
          <a:xfrm>
            <a:off x="9117109" y="2412401"/>
            <a:ext cx="668995" cy="8724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20EB1A45-30F1-4DA3-BC4F-AE7131426603}"/>
              </a:ext>
            </a:extLst>
          </p:cNvPr>
          <p:cNvPicPr>
            <a:picLocks noChangeAspect="1"/>
          </p:cNvPicPr>
          <p:nvPr/>
        </p:nvPicPr>
        <p:blipFill>
          <a:blip r:embed="rId9">
            <a:grayscl/>
          </a:blip>
          <a:stretch>
            <a:fillRect/>
          </a:stretch>
        </p:blipFill>
        <p:spPr>
          <a:xfrm>
            <a:off x="11042402" y="2412401"/>
            <a:ext cx="679192" cy="9099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1" name="TextovéPole 20">
            <a:extLst>
              <a:ext uri="{FF2B5EF4-FFF2-40B4-BE49-F238E27FC236}">
                <a16:creationId xmlns:a16="http://schemas.microsoft.com/office/drawing/2014/main" id="{E2A1E244-B188-4288-A596-5E3BEE702194}"/>
              </a:ext>
            </a:extLst>
          </p:cNvPr>
          <p:cNvSpPr txBox="1"/>
          <p:nvPr/>
        </p:nvSpPr>
        <p:spPr>
          <a:xfrm>
            <a:off x="358444" y="3750474"/>
            <a:ext cx="1124353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cs-CZ" sz="1600" b="1" i="0" u="none" strike="noStrike" baseline="0" dirty="0">
              <a:latin typeface="Cambria" panose="02040503050406030204" pitchFamily="18" charset="0"/>
            </a:endParaRPr>
          </a:p>
          <a:p>
            <a:pPr algn="just"/>
            <a:r>
              <a:rPr lang="cs-CZ" sz="1600" b="1" i="0" u="none" strike="noStrike" baseline="0" dirty="0">
                <a:latin typeface="Cambria" panose="02040503050406030204" pitchFamily="18" charset="0"/>
              </a:rPr>
              <a:t>Cílem projektu </a:t>
            </a:r>
            <a:r>
              <a:rPr lang="cs-CZ" sz="1600" i="0" u="none" strike="noStrike" baseline="0" dirty="0">
                <a:latin typeface="Cambria" panose="02040503050406030204" pitchFamily="18" charset="0"/>
              </a:rPr>
              <a:t>je vytvoření inovativních studijních materiálů pro podporu </a:t>
            </a:r>
            <a:r>
              <a:rPr lang="en-GB" sz="1600" i="0" u="none" strike="noStrike" baseline="0" dirty="0">
                <a:latin typeface="Cambria" panose="02040503050406030204" pitchFamily="18" charset="0"/>
              </a:rPr>
              <a:t>blended learning</a:t>
            </a:r>
            <a:r>
              <a:rPr lang="cs-CZ" sz="1600" i="0" u="none" strike="noStrike" baseline="0" dirty="0">
                <a:latin typeface="Cambria" panose="02040503050406030204" pitchFamily="18" charset="0"/>
              </a:rPr>
              <a:t> na úrovních: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1600" i="0" u="none" strike="noStrike" baseline="0" dirty="0">
                <a:latin typeface="Cambria" panose="02040503050406030204" pitchFamily="18" charset="0"/>
              </a:rPr>
              <a:t>metodického návodu pro AP napříč všemi ústavy VŠTE na téma, jak učit online „Učme jinak“ včetně motivační části o smyslu této inovace učení v širším pojetí, konkrétních ukázek a při zapojení odborníků praxe (přenos dobré praxe – </a:t>
            </a:r>
            <a:r>
              <a:rPr lang="en-GB" sz="1600" i="0" u="none" strike="noStrike" baseline="0" dirty="0">
                <a:latin typeface="Cambria" panose="02040503050406030204" pitchFamily="18" charset="0"/>
              </a:rPr>
              <a:t>best practice </a:t>
            </a:r>
            <a:r>
              <a:rPr lang="cs-CZ" sz="1600" i="0" u="none" strike="noStrike" baseline="0" dirty="0">
                <a:latin typeface="Cambria" panose="02040503050406030204" pitchFamily="18" charset="0"/>
              </a:rPr>
              <a:t>– do výuky),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1600" i="0" u="none" strike="noStrike" baseline="0" dirty="0">
                <a:latin typeface="Cambria" panose="02040503050406030204" pitchFamily="18" charset="0"/>
              </a:rPr>
              <a:t>tvorby inovativních prezentací/kvízových otázek pro vybrané studijní předměty využitelné během výuky u vybraných předmětů vyučovaných AP ÚPS za účelem poskytnutí zpětné vazby studentům a vyučujícím,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1600" i="0" u="none" strike="noStrike" baseline="0" dirty="0">
                <a:latin typeface="Cambria" panose="02040503050406030204" pitchFamily="18" charset="0"/>
              </a:rPr>
              <a:t>formulace metodiky určené pro studenty, která cílí na techniku koučování s použitím metody </a:t>
            </a:r>
            <a:r>
              <a:rPr lang="en-GB" sz="1600" i="0" u="none" strike="noStrike" baseline="0" dirty="0">
                <a:latin typeface="Cambria" panose="02040503050406030204" pitchFamily="18" charset="0"/>
              </a:rPr>
              <a:t>blended learning,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sz="1600" i="0" u="none" strike="noStrike" baseline="0" dirty="0">
                <a:latin typeface="Cambria" panose="02040503050406030204" pitchFamily="18" charset="0"/>
              </a:rPr>
              <a:t>pořízení nástroje Prezi EDU pro podporu AP při tvorbě inovativních výukových materiálů.</a:t>
            </a:r>
          </a:p>
        </p:txBody>
      </p:sp>
    </p:spTree>
    <p:extLst>
      <p:ext uri="{BB962C8B-B14F-4D97-AF65-F5344CB8AC3E}">
        <p14:creationId xmlns:p14="http://schemas.microsoft.com/office/powerpoint/2010/main" val="4031305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4FDEF-45DE-46C3-A451-449393FC4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12" y="573023"/>
            <a:ext cx="10867475" cy="970450"/>
          </a:xfrm>
        </p:spPr>
        <p:txBody>
          <a:bodyPr/>
          <a:lstStyle/>
          <a:p>
            <a:r>
              <a:rPr lang="cs-CZ" dirty="0"/>
              <a:t>Předmět navrhovaného řešení </a:t>
            </a:r>
            <a:br>
              <a:rPr lang="cs-CZ" dirty="0"/>
            </a:br>
            <a:r>
              <a:rPr lang="cs-CZ" dirty="0"/>
              <a:t>a zodpovědní spoluřešitelé projektu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750DB8-09C3-4B35-AF4E-2B94568D9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Předmětem navrhovaného řešení je inovace studijních materiálů u odborných předmětů/spoluřešitelé s podporou </a:t>
            </a:r>
            <a:r>
              <a:rPr lang="en-GB" b="1" dirty="0"/>
              <a:t>blended learning:</a:t>
            </a:r>
          </a:p>
          <a:p>
            <a:pPr marL="0" indent="0" algn="just">
              <a:buNone/>
            </a:pPr>
            <a:endParaRPr lang="cs-CZ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Regionalistika a regionální politika (</a:t>
            </a:r>
            <a:r>
              <a:rPr lang="sv-SE" dirty="0"/>
              <a:t>Ing. Petra Pártlová, Ph.D.</a:t>
            </a:r>
            <a:r>
              <a:rPr lang="cs-CZ" dirty="0"/>
              <a:t>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B050"/>
                </a:solidFill>
              </a:rPr>
              <a:t>Řízení inovací (Ing. Radka Vaníčková, Ph.D., MBA)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Řízení změn (</a:t>
            </a:r>
            <a:r>
              <a:rPr lang="en-US" dirty="0"/>
              <a:t>Ing. Tsolmon Jambal</a:t>
            </a:r>
            <a:r>
              <a:rPr lang="cs-CZ" dirty="0"/>
              <a:t>, Ph.D.)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Řízení jakosti (Mgr. Yaroslava Kostiuk)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Leadership (Mgr. Michal Konečný)</a:t>
            </a:r>
          </a:p>
        </p:txBody>
      </p:sp>
    </p:spTree>
    <p:extLst>
      <p:ext uri="{BB962C8B-B14F-4D97-AF65-F5344CB8AC3E}">
        <p14:creationId xmlns:p14="http://schemas.microsoft.com/office/powerpoint/2010/main" val="2983012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7DFAE-5733-41F5-B969-FE4D4319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inovací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C94AA-EDFB-4012-91F7-B734B6B7F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133601"/>
            <a:ext cx="10554574" cy="424375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400" b="1" dirty="0"/>
              <a:t>Okruh 1. Inovace a proces řízení inovací. Kritéria hodnocení inovačních strategií.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1" dirty="0"/>
              <a:t>Odkaz </a:t>
            </a:r>
            <a:r>
              <a:rPr lang="sk-SK" sz="1600" b="1" dirty="0"/>
              <a:t>na </a:t>
            </a:r>
            <a:r>
              <a:rPr lang="cs-CZ" sz="1600" b="1" dirty="0"/>
              <a:t>online forms: </a:t>
            </a:r>
            <a:r>
              <a:rPr lang="cs-CZ" sz="1600" dirty="0">
                <a:hlinkClick r:id="rId2"/>
              </a:rPr>
              <a:t>https://forms.office.com/r/WV4i1Yiqi3</a:t>
            </a:r>
            <a:endParaRPr lang="sk-SK" dirty="0"/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9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/>
              <a:t>Odkaz na vzdělávací video k danému okruhu: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>
                <a:hlinkClick r:id="rId3"/>
              </a:rPr>
              <a:t>https://www.youtube.com/watch?v=ng5x0H47n04</a:t>
            </a:r>
            <a:endParaRPr lang="cs-CZ" sz="16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>
                <a:hlinkClick r:id="rId4"/>
              </a:rPr>
              <a:t>https://www.databaze-strategie.cz/cz/emetodika-pripravy-verejnych-strategii</a:t>
            </a:r>
            <a:endParaRPr lang="cs-CZ" sz="16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>
                <a:hlinkClick r:id="rId5"/>
              </a:rPr>
              <a:t>https://amsp.cz/uploads/dokumenty/Publikace/Inovacni_manual.pdf</a:t>
            </a:r>
            <a:endParaRPr lang="cs-CZ" sz="16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BE7C9D1-9FC9-47AD-8F6C-437C4734A04F}"/>
              </a:ext>
            </a:extLst>
          </p:cNvPr>
          <p:cNvSpPr txBox="1"/>
          <p:nvPr/>
        </p:nvSpPr>
        <p:spPr>
          <a:xfrm>
            <a:off x="882241" y="6264756"/>
            <a:ext cx="6104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spoluřešitel: </a:t>
            </a:r>
            <a:r>
              <a:rPr lang="sv-SE" dirty="0"/>
              <a:t>Ing. </a:t>
            </a:r>
            <a:r>
              <a:rPr lang="cs-CZ" dirty="0"/>
              <a:t>Radka Vaníčková</a:t>
            </a:r>
            <a:r>
              <a:rPr lang="sv-SE" dirty="0"/>
              <a:t>, Ph.D.</a:t>
            </a:r>
            <a:r>
              <a:rPr lang="cs-CZ" dirty="0"/>
              <a:t>,MBA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C47BFC2-63A1-4815-9F3D-D19ABD0AB3BF}"/>
              </a:ext>
            </a:extLst>
          </p:cNvPr>
          <p:cNvSpPr/>
          <p:nvPr/>
        </p:nvSpPr>
        <p:spPr>
          <a:xfrm>
            <a:off x="905687" y="3438684"/>
            <a:ext cx="10427516" cy="166102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85" y="3364521"/>
            <a:ext cx="10503876" cy="174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34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7DFAE-5733-41F5-B969-FE4D4319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inovací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C94AA-EDFB-4012-91F7-B734B6B7F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03938"/>
            <a:ext cx="10554574" cy="406790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sz="2800" b="1" dirty="0"/>
              <a:t>Okruh 2. Hodnocení proveditelnosti inovační strategie. Ekonomické efekty a financování inovací.</a:t>
            </a:r>
            <a:endParaRPr lang="cs-CZ" sz="28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900" dirty="0"/>
              <a:t>Odkaz </a:t>
            </a:r>
            <a:r>
              <a:rPr lang="sk-SK" sz="1900" dirty="0"/>
              <a:t>na </a:t>
            </a:r>
            <a:r>
              <a:rPr lang="cs-CZ" sz="1900" dirty="0"/>
              <a:t>online forms: </a:t>
            </a:r>
            <a:r>
              <a:rPr lang="cs-CZ" sz="1900" dirty="0">
                <a:hlinkClick r:id="rId2"/>
              </a:rPr>
              <a:t>https://forms.office.com/r/CFnD0AxEJG</a:t>
            </a:r>
            <a:endParaRPr lang="sk-SK" sz="1900" dirty="0"/>
          </a:p>
          <a:p>
            <a:pPr marL="0" indent="0" algn="just">
              <a:lnSpc>
                <a:spcPct val="120000"/>
              </a:lnSpc>
              <a:buNone/>
            </a:pPr>
            <a:endParaRPr lang="sk-SK" dirty="0"/>
          </a:p>
          <a:p>
            <a:pPr marL="0" indent="0" algn="just">
              <a:lnSpc>
                <a:spcPct val="120000"/>
              </a:lnSpc>
              <a:buNone/>
            </a:pPr>
            <a:endParaRPr lang="sk-SK" dirty="0"/>
          </a:p>
          <a:p>
            <a:pPr marL="0" indent="0" algn="just">
              <a:lnSpc>
                <a:spcPct val="120000"/>
              </a:lnSpc>
              <a:buNone/>
            </a:pPr>
            <a:endParaRPr lang="cs-CZ" dirty="0"/>
          </a:p>
          <a:p>
            <a:pPr marL="0" indent="0" algn="just">
              <a:lnSpc>
                <a:spcPct val="120000"/>
              </a:lnSpc>
              <a:buNone/>
            </a:pPr>
            <a:endParaRPr lang="cs-CZ" sz="2100" dirty="0"/>
          </a:p>
          <a:p>
            <a:pPr marL="0" indent="0" algn="just">
              <a:lnSpc>
                <a:spcPct val="120000"/>
              </a:lnSpc>
              <a:buNone/>
            </a:pPr>
            <a:endParaRPr lang="cs-CZ" sz="19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900" dirty="0"/>
              <a:t>Odkaz na vzdělávací video k danému okruhu: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900" dirty="0">
                <a:hlinkClick r:id="rId3"/>
              </a:rPr>
              <a:t>https://www.yumpu.com/xx/document/read/33434743/osnova-studie-proveditelnosti-pro-inovace-produktu-a-czechinvest</a:t>
            </a:r>
            <a:endParaRPr lang="cs-CZ" sz="19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900" dirty="0">
                <a:hlinkClick r:id="rId4"/>
              </a:rPr>
              <a:t>https://www.youtube.com/watch?v=8C9qc8SA270</a:t>
            </a:r>
            <a:endParaRPr lang="cs-CZ" sz="19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900" dirty="0">
                <a:hlinkClick r:id="rId5"/>
              </a:rPr>
              <a:t>https://www.businessinfo.cz/clanky/inovacni-procesy-v-podniku/4/</a:t>
            </a:r>
            <a:endParaRPr lang="cs-CZ" sz="19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BE7C9D1-9FC9-47AD-8F6C-437C4734A04F}"/>
              </a:ext>
            </a:extLst>
          </p:cNvPr>
          <p:cNvSpPr txBox="1"/>
          <p:nvPr/>
        </p:nvSpPr>
        <p:spPr>
          <a:xfrm>
            <a:off x="882241" y="6264756"/>
            <a:ext cx="6104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spoluřešitel: </a:t>
            </a:r>
            <a:r>
              <a:rPr lang="sv-SE" dirty="0"/>
              <a:t>Ing. </a:t>
            </a:r>
            <a:r>
              <a:rPr lang="cs-CZ" dirty="0"/>
              <a:t>Radka Vaníčko</a:t>
            </a:r>
            <a:r>
              <a:rPr lang="sv-SE" dirty="0"/>
              <a:t>vá, Ph.D.</a:t>
            </a:r>
            <a:r>
              <a:rPr lang="cs-CZ" dirty="0"/>
              <a:t>,MBA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C47BFC2-63A1-4815-9F3D-D19ABD0AB3BF}"/>
              </a:ext>
            </a:extLst>
          </p:cNvPr>
          <p:cNvSpPr/>
          <p:nvPr/>
        </p:nvSpPr>
        <p:spPr>
          <a:xfrm>
            <a:off x="905688" y="3239391"/>
            <a:ext cx="10427516" cy="166102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84" y="3176956"/>
            <a:ext cx="10492154" cy="174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783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7DFAE-5733-41F5-B969-FE4D4319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inovací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C94AA-EDFB-4012-91F7-B734B6B7F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004646"/>
            <a:ext cx="10554574" cy="4536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200" b="1" dirty="0"/>
              <a:t>Okruh 3. Věda, výzkum a vývoj v organizacích. Transfer technologií. </a:t>
            </a:r>
            <a:endParaRPr lang="cs-CZ" sz="2200" dirty="0"/>
          </a:p>
          <a:p>
            <a:pPr marL="0" indent="0" algn="just">
              <a:buNone/>
            </a:pPr>
            <a:r>
              <a:rPr lang="cs-CZ" sz="1500" dirty="0"/>
              <a:t>Odkaz </a:t>
            </a:r>
            <a:r>
              <a:rPr lang="sk-SK" sz="1500" dirty="0"/>
              <a:t>na </a:t>
            </a:r>
            <a:r>
              <a:rPr lang="cs-CZ" sz="1500" dirty="0"/>
              <a:t>online forms: </a:t>
            </a:r>
            <a:r>
              <a:rPr lang="cs-CZ" sz="1500" dirty="0">
                <a:hlinkClick r:id="rId2"/>
              </a:rPr>
              <a:t>https://forms.office.com/r/SZB8HBkyFb</a:t>
            </a:r>
            <a:endParaRPr lang="sk-SK" sz="1500" dirty="0"/>
          </a:p>
          <a:p>
            <a:pPr marL="0" indent="0" algn="just">
              <a:buNone/>
            </a:pPr>
            <a:endParaRPr lang="sk-SK" sz="1500" dirty="0"/>
          </a:p>
          <a:p>
            <a:pPr marL="0" indent="0" algn="just">
              <a:buNone/>
            </a:pPr>
            <a:endParaRPr lang="sk-SK" sz="1500" dirty="0"/>
          </a:p>
          <a:p>
            <a:pPr marL="0" indent="0" algn="just">
              <a:buNone/>
            </a:pPr>
            <a:endParaRPr lang="sk-SK" sz="1500" dirty="0"/>
          </a:p>
          <a:p>
            <a:pPr marL="0" indent="0" algn="just">
              <a:buNone/>
            </a:pPr>
            <a:endParaRPr lang="sk-SK" sz="1500" dirty="0"/>
          </a:p>
          <a:p>
            <a:pPr marL="0" indent="0" algn="just">
              <a:buNone/>
            </a:pPr>
            <a:endParaRPr lang="sk-SK" sz="1500" dirty="0"/>
          </a:p>
          <a:p>
            <a:pPr marL="0" indent="0" algn="just">
              <a:buNone/>
            </a:pPr>
            <a:endParaRPr lang="sk-SK" sz="15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k-SK" sz="1500" dirty="0"/>
              <a:t>Odkaz </a:t>
            </a:r>
            <a:r>
              <a:rPr lang="cs-CZ" sz="1500" dirty="0"/>
              <a:t>na vzdělávací video </a:t>
            </a:r>
            <a:r>
              <a:rPr lang="sk-SK" sz="1500" dirty="0"/>
              <a:t>k danému </a:t>
            </a:r>
            <a:r>
              <a:rPr lang="cs-CZ" sz="1500" dirty="0"/>
              <a:t>okruhu: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dirty="0">
                <a:hlinkClick r:id="rId3"/>
              </a:rPr>
              <a:t>https://is.muni.cz/th/pvyx6/diplomova_prace_-_inovace_sluzeb_-_Malanova.pdf</a:t>
            </a:r>
            <a:endParaRPr lang="cs-CZ" sz="15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u="sng" dirty="0">
                <a:hlinkClick r:id="rId4"/>
              </a:rPr>
              <a:t>https://ec.europa.eu/programmes/horizon2020/sites/default/files/H2020_CS_KI0213413CSN.pdf</a:t>
            </a:r>
            <a:endParaRPr lang="cs-CZ" sz="1500" u="sng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dirty="0">
                <a:hlinkClick r:id="rId5"/>
              </a:rPr>
              <a:t>https://www.transfer.cvut.cz/</a:t>
            </a:r>
            <a:endParaRPr lang="cs-CZ" sz="15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u="sng" dirty="0">
                <a:hlinkClick r:id="rId6"/>
              </a:rPr>
              <a:t>https://gcms.cz/article/650</a:t>
            </a:r>
            <a:endParaRPr lang="cs-CZ" sz="15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BE7C9D1-9FC9-47AD-8F6C-437C4734A04F}"/>
              </a:ext>
            </a:extLst>
          </p:cNvPr>
          <p:cNvSpPr txBox="1"/>
          <p:nvPr/>
        </p:nvSpPr>
        <p:spPr>
          <a:xfrm>
            <a:off x="882241" y="6264756"/>
            <a:ext cx="6104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spoluřešitel: </a:t>
            </a:r>
            <a:r>
              <a:rPr lang="sv-SE" dirty="0"/>
              <a:t>Ing. </a:t>
            </a:r>
            <a:r>
              <a:rPr lang="cs-CZ" dirty="0"/>
              <a:t>Radka Vaníčkov</a:t>
            </a:r>
            <a:r>
              <a:rPr lang="sv-SE" dirty="0"/>
              <a:t>á, Ph.D.</a:t>
            </a:r>
            <a:r>
              <a:rPr lang="cs-CZ" dirty="0"/>
              <a:t>,MBA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C47BFC2-63A1-4815-9F3D-D19ABD0AB3BF}"/>
              </a:ext>
            </a:extLst>
          </p:cNvPr>
          <p:cNvSpPr/>
          <p:nvPr/>
        </p:nvSpPr>
        <p:spPr>
          <a:xfrm>
            <a:off x="811902" y="3004929"/>
            <a:ext cx="10427516" cy="166102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20" y="2954214"/>
            <a:ext cx="10539047" cy="175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845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7DFAE-5733-41F5-B969-FE4D4319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inovací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C94AA-EDFB-4012-91F7-B734B6B7F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664677"/>
            <a:ext cx="10554574" cy="535744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b="1" dirty="0"/>
              <a:t>Okruh 4. Riziko a nejistota v rozhodování o inovačních záměrech. Inovační projekty a jejich zhodnocení na evropském a mezinárodním trhu. </a:t>
            </a:r>
            <a:endParaRPr lang="cs-CZ" sz="22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dirty="0"/>
              <a:t>Odkaz </a:t>
            </a:r>
            <a:r>
              <a:rPr lang="sk-SK" sz="1500" dirty="0"/>
              <a:t>na </a:t>
            </a:r>
            <a:r>
              <a:rPr lang="cs-CZ" sz="1500" dirty="0"/>
              <a:t>online forms: </a:t>
            </a:r>
            <a:r>
              <a:rPr lang="cs-CZ" sz="1500" dirty="0">
                <a:hlinkClick r:id="rId2"/>
              </a:rPr>
              <a:t>https://forms.office.com/r/7iueXBFy6L</a:t>
            </a:r>
            <a:endParaRPr lang="sk-SK" sz="1500" dirty="0"/>
          </a:p>
          <a:p>
            <a:pPr marL="0" indent="0" algn="just">
              <a:buNone/>
            </a:pPr>
            <a:endParaRPr lang="sk-SK" sz="1500" dirty="0"/>
          </a:p>
          <a:p>
            <a:pPr marL="0" indent="0" algn="just">
              <a:buNone/>
            </a:pPr>
            <a:endParaRPr lang="sk-SK" sz="1500" dirty="0"/>
          </a:p>
          <a:p>
            <a:pPr marL="0" indent="0" algn="just">
              <a:buNone/>
            </a:pPr>
            <a:endParaRPr lang="sk-SK" sz="1500" dirty="0"/>
          </a:p>
          <a:p>
            <a:pPr marL="0" indent="0" algn="just">
              <a:buNone/>
            </a:pPr>
            <a:endParaRPr lang="sk-SK" sz="1500" dirty="0"/>
          </a:p>
          <a:p>
            <a:pPr marL="0" indent="0" algn="just">
              <a:buNone/>
            </a:pPr>
            <a:endParaRPr lang="sk-SK" sz="15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dirty="0"/>
              <a:t>Odkaz na vzdělávací video k danému okruhu: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dirty="0">
                <a:hlinkClick r:id="rId3"/>
              </a:rPr>
              <a:t>https://www.pravniprostor.cz/clanky/obchodni-pravo/ochrana-know-how-a-obchodniho-tajemstvi-ve-vyzkumne-vyvojove-a-aplikacni-sfere</a:t>
            </a:r>
            <a:endParaRPr lang="cs-CZ" sz="15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dirty="0">
                <a:hlinkClick r:id="rId4"/>
              </a:rPr>
              <a:t>https://www.opojisteni.cz/spektrum/inovace-v-pojistovnictvi-marsh-byl-ocenen-za-reseni-bridge/c:13281/</a:t>
            </a:r>
            <a:endParaRPr lang="cs-CZ" sz="15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500" dirty="0">
                <a:hlinkClick r:id="rId5"/>
              </a:rPr>
              <a:t>https://dk.upce.cz/bitstream/handle/10195/54621/ZahourJ_MinimalizaceRizika_MK_2013.pdf?sequence=1&amp;isAllowed=y</a:t>
            </a:r>
            <a:endParaRPr lang="cs-CZ" sz="15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BE7C9D1-9FC9-47AD-8F6C-437C4734A04F}"/>
              </a:ext>
            </a:extLst>
          </p:cNvPr>
          <p:cNvSpPr txBox="1"/>
          <p:nvPr/>
        </p:nvSpPr>
        <p:spPr>
          <a:xfrm>
            <a:off x="882241" y="6264756"/>
            <a:ext cx="6104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spoluřešitel: </a:t>
            </a:r>
            <a:r>
              <a:rPr lang="sv-SE" dirty="0"/>
              <a:t>Ing. </a:t>
            </a:r>
            <a:r>
              <a:rPr lang="cs-CZ" dirty="0"/>
              <a:t>Radka Vaníčková</a:t>
            </a:r>
            <a:r>
              <a:rPr lang="sv-SE" dirty="0"/>
              <a:t>, Ph.D.</a:t>
            </a:r>
            <a:r>
              <a:rPr lang="cs-CZ" dirty="0"/>
              <a:t>,MBA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C47BFC2-63A1-4815-9F3D-D19ABD0AB3BF}"/>
              </a:ext>
            </a:extLst>
          </p:cNvPr>
          <p:cNvSpPr/>
          <p:nvPr/>
        </p:nvSpPr>
        <p:spPr>
          <a:xfrm>
            <a:off x="893964" y="3028376"/>
            <a:ext cx="10427516" cy="1661020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52" y="2965938"/>
            <a:ext cx="10456984" cy="174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790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630F90-85F6-48D0-A7C0-E5105D38E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pozornost.</a:t>
            </a:r>
            <a:br>
              <a:rPr lang="cs-CZ" dirty="0"/>
            </a:br>
            <a:r>
              <a:rPr lang="cs-CZ" dirty="0"/>
              <a:t>Vaše dotazy &amp; otázky k diskusi.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1D387A01-1528-4CBD-A5B6-3A78B757141C}"/>
              </a:ext>
            </a:extLst>
          </p:cNvPr>
          <p:cNvSpPr/>
          <p:nvPr/>
        </p:nvSpPr>
        <p:spPr>
          <a:xfrm>
            <a:off x="4478615" y="3373454"/>
            <a:ext cx="1982213" cy="1701888"/>
          </a:xfrm>
          <a:prstGeom prst="ellipse">
            <a:avLst/>
          </a:prstGeom>
          <a:noFill/>
          <a:ln w="5715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21854F22-B379-4FFC-881B-2D0301F9A1C1}"/>
              </a:ext>
            </a:extLst>
          </p:cNvPr>
          <p:cNvSpPr/>
          <p:nvPr/>
        </p:nvSpPr>
        <p:spPr>
          <a:xfrm>
            <a:off x="5514897" y="3410541"/>
            <a:ext cx="2194580" cy="1664801"/>
          </a:xfrm>
          <a:prstGeom prst="ellipse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FD4B570-5745-4058-B695-8F19F8CB38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22747" y="3788197"/>
            <a:ext cx="507210" cy="923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EA832FF9-2393-40C9-B02C-432F762C4AF6}"/>
              </a:ext>
            </a:extLst>
          </p:cNvPr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4754828" y="3788197"/>
            <a:ext cx="668995" cy="8724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E372C72-2D9D-415C-9E5F-0B2FB33DC21F}"/>
              </a:ext>
            </a:extLst>
          </p:cNvPr>
          <p:cNvPicPr>
            <a:picLocks noChangeAspect="1"/>
          </p:cNvPicPr>
          <p:nvPr/>
        </p:nvPicPr>
        <p:blipFill>
          <a:blip r:embed="rId5">
            <a:grayscl/>
          </a:blip>
          <a:stretch>
            <a:fillRect/>
          </a:stretch>
        </p:blipFill>
        <p:spPr>
          <a:xfrm>
            <a:off x="6680121" y="3788197"/>
            <a:ext cx="679192" cy="9099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79433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800</TotalTime>
  <Words>746</Words>
  <Application>Microsoft Office PowerPoint</Application>
  <PresentationFormat>Širokoúhlá obrazovka</PresentationFormat>
  <Paragraphs>86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6" baseType="lpstr">
      <vt:lpstr>Calibri</vt:lpstr>
      <vt:lpstr>Cambria</vt:lpstr>
      <vt:lpstr>Century Gothic</vt:lpstr>
      <vt:lpstr>Open Sans</vt:lpstr>
      <vt:lpstr>Times New Roman</vt:lpstr>
      <vt:lpstr>Wingdings</vt:lpstr>
      <vt:lpstr>Wingdings 2</vt:lpstr>
      <vt:lpstr>Citáty</vt:lpstr>
      <vt:lpstr>Prezentace aplikace PowerPoint</vt:lpstr>
      <vt:lpstr>Prezentace aplikace PowerPoint</vt:lpstr>
      <vt:lpstr>Předmět navrhovaného řešení  a zodpovědní spoluřešitelé projektu </vt:lpstr>
      <vt:lpstr>Řízení inovací </vt:lpstr>
      <vt:lpstr>Řízení inovací </vt:lpstr>
      <vt:lpstr>Řízení inovací </vt:lpstr>
      <vt:lpstr>Řízení inovací </vt:lpstr>
      <vt:lpstr>Děkuji za pozornost. Vaše dotazy &amp; otázky k diskusi.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Karolína Brodská</dc:creator>
  <cp:lastModifiedBy>Vendula Velková</cp:lastModifiedBy>
  <cp:revision>60</cp:revision>
  <dcterms:created xsi:type="dcterms:W3CDTF">2021-05-25T07:05:29Z</dcterms:created>
  <dcterms:modified xsi:type="dcterms:W3CDTF">2021-12-07T12:40:19Z</dcterms:modified>
</cp:coreProperties>
</file>