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4"/>
  </p:notesMasterIdLst>
  <p:handoutMasterIdLst>
    <p:handoutMasterId r:id="rId15"/>
  </p:handoutMasterIdLst>
  <p:sldIdLst>
    <p:sldId id="257" r:id="rId5"/>
    <p:sldId id="284" r:id="rId6"/>
    <p:sldId id="286" r:id="rId7"/>
    <p:sldId id="287" r:id="rId8"/>
    <p:sldId id="290" r:id="rId9"/>
    <p:sldId id="288" r:id="rId10"/>
    <p:sldId id="297" r:id="rId11"/>
    <p:sldId id="289" r:id="rId12"/>
    <p:sldId id="296" r:id="rId13"/>
  </p:sldIdLst>
  <p:sldSz cx="12188825" cy="6858000"/>
  <p:notesSz cx="6858000" cy="9144000"/>
  <p:defaultTextStyle>
    <a:defPPr rtl="0">
      <a:defRPr lang="cs-CZ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5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4404"/>
    <a:srgbClr val="5F6F0F"/>
    <a:srgbClr val="718412"/>
    <a:srgbClr val="65741A"/>
    <a:srgbClr val="70811D"/>
    <a:srgbClr val="7B8D1F"/>
    <a:srgbClr val="839721"/>
    <a:srgbClr val="95AB25"/>
    <a:srgbClr val="BC5500"/>
    <a:srgbClr val="C45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38" autoAdjust="0"/>
    <p:restoredTop sz="84483" autoAdjust="0"/>
  </p:normalViewPr>
  <p:slideViewPr>
    <p:cSldViewPr>
      <p:cViewPr varScale="1">
        <p:scale>
          <a:sx n="114" d="100"/>
          <a:sy n="114" d="100"/>
        </p:scale>
        <p:origin x="480" y="114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9" d="100"/>
          <a:sy n="89" d="100"/>
        </p:scale>
        <p:origin x="3750" y="6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endula Velková" userId="d0a736bd-599d-4451-a108-af86c05341fa" providerId="ADAL" clId="{96D62BE8-A978-419B-8699-3E2E68C7A418}"/>
    <pc:docChg chg="custSel modSld">
      <pc:chgData name="Vendula Velková" userId="d0a736bd-599d-4451-a108-af86c05341fa" providerId="ADAL" clId="{96D62BE8-A978-419B-8699-3E2E68C7A418}" dt="2021-11-29T09:19:03.728" v="2"/>
      <pc:docMkLst>
        <pc:docMk/>
      </pc:docMkLst>
      <pc:sldChg chg="addSp delSp modSp mod">
        <pc:chgData name="Vendula Velková" userId="d0a736bd-599d-4451-a108-af86c05341fa" providerId="ADAL" clId="{96D62BE8-A978-419B-8699-3E2E68C7A418}" dt="2021-11-29T09:19:03.728" v="2"/>
        <pc:sldMkLst>
          <pc:docMk/>
          <pc:sldMk cId="1332291891" sldId="257"/>
        </pc:sldMkLst>
        <pc:spChg chg="del">
          <ac:chgData name="Vendula Velková" userId="d0a736bd-599d-4451-a108-af86c05341fa" providerId="ADAL" clId="{96D62BE8-A978-419B-8699-3E2E68C7A418}" dt="2021-11-29T09:19:00.263" v="0" actId="478"/>
          <ac:spMkLst>
            <pc:docMk/>
            <pc:sldMk cId="1332291891" sldId="257"/>
            <ac:spMk id="5" creationId="{00000000-0000-0000-0000-000000000000}"/>
          </ac:spMkLst>
        </pc:spChg>
        <pc:spChg chg="add del mod">
          <ac:chgData name="Vendula Velková" userId="d0a736bd-599d-4451-a108-af86c05341fa" providerId="ADAL" clId="{96D62BE8-A978-419B-8699-3E2E68C7A418}" dt="2021-11-29T09:19:02.767" v="1" actId="478"/>
          <ac:spMkLst>
            <pc:docMk/>
            <pc:sldMk cId="1332291891" sldId="257"/>
            <ac:spMk id="7" creationId="{D933DC24-EED6-49FE-8C51-CBFF03ECBF31}"/>
          </ac:spMkLst>
        </pc:spChg>
        <pc:spChg chg="add mod">
          <ac:chgData name="Vendula Velková" userId="d0a736bd-599d-4451-a108-af86c05341fa" providerId="ADAL" clId="{96D62BE8-A978-419B-8699-3E2E68C7A418}" dt="2021-11-29T09:19:03.728" v="2"/>
          <ac:spMkLst>
            <pc:docMk/>
            <pc:sldMk cId="1332291891" sldId="257"/>
            <ac:spMk id="8" creationId="{774337EC-6D4D-4A67-8E68-71F719195F26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algn="r" rtl="0"/>
            <a:fld id="{D92DAF1D-8F38-49AC-B404-1337A10650DD}" type="datetime1">
              <a:rPr lang="cs-CZ" smtClean="0"/>
              <a:pPr algn="r" rtl="0"/>
              <a:t>29.11.2021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 rtl="0"/>
            <a:fld id="{79429053-DC2A-4342-ADD4-2FD729D91E2C}" type="slidenum">
              <a:rPr lang="cs-CZ" smtClean="0"/>
              <a:pPr algn="r"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320457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>
              <a:defRPr sz="1200"/>
            </a:lvl1pPr>
          </a:lstStyle>
          <a:p>
            <a:fld id="{2084BE0D-C9E9-4F18-B817-2DBEF890598A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cs-CZ" dirty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dirty="0"/>
              <a:t>Kliknutím lze 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/>
            <a:fld id="{3EBA5BD7-F043-4D1B-AA17-CD412FC534DE}" type="slidenum">
              <a:rPr lang="cs-CZ" smtClean="0"/>
              <a:pPr algn="r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67057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3EBA5BD7-F043-4D1B-AA17-CD412FC534DE}" type="slidenum">
              <a:rPr lang="cs-CZ" smtClean="0"/>
              <a:pPr algn="r"/>
              <a:t>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524118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3EBA5BD7-F043-4D1B-AA17-CD412FC534DE}" type="slidenum">
              <a:rPr lang="cs-CZ" smtClean="0"/>
              <a:pPr algn="r"/>
              <a:t>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260180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3EBA5BD7-F043-4D1B-AA17-CD412FC534DE}" type="slidenum">
              <a:rPr lang="cs-CZ" smtClean="0"/>
              <a:pPr algn="r"/>
              <a:t>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158606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3EBA5BD7-F043-4D1B-AA17-CD412FC534DE}" type="slidenum">
              <a:rPr lang="cs-CZ" smtClean="0"/>
              <a:pPr algn="r"/>
              <a:t>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344848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3EBA5BD7-F043-4D1B-AA17-CD412FC534DE}" type="slidenum">
              <a:rPr lang="cs-CZ" smtClean="0"/>
              <a:pPr algn="r"/>
              <a:t>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222750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3EBA5BD7-F043-4D1B-AA17-CD412FC534DE}" type="slidenum">
              <a:rPr lang="cs-CZ" smtClean="0"/>
              <a:pPr algn="r"/>
              <a:t>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85404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BA5BD7-F043-4D1B-AA17-CD412FC534DE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208229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3EBA5BD7-F043-4D1B-AA17-CD412FC534DE}" type="slidenum">
              <a:rPr lang="cs-CZ" smtClean="0"/>
              <a:pPr algn="r"/>
              <a:t>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526426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BA5BD7-F043-4D1B-AA17-CD412FC534DE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767141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úhlopříčky"/>
          <p:cNvGrpSpPr/>
          <p:nvPr/>
        </p:nvGrpSpPr>
        <p:grpSpPr>
          <a:xfrm>
            <a:off x="7516443" y="4145281"/>
            <a:ext cx="4686117" cy="2731407"/>
            <a:chOff x="5638800" y="3108960"/>
            <a:chExt cx="3515503" cy="2048555"/>
          </a:xfrm>
        </p:grpSpPr>
        <p:cxnSp>
          <p:nvCxnSpPr>
            <p:cNvPr id="14" name="Přímá spojnice 13"/>
            <p:cNvCxnSpPr/>
            <p:nvPr/>
          </p:nvCxnSpPr>
          <p:spPr>
            <a:xfrm flipV="1">
              <a:off x="5638800" y="3108960"/>
              <a:ext cx="3515503" cy="2037116"/>
            </a:xfrm>
            <a:prstGeom prst="line">
              <a:avLst/>
            </a:pr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7" name="Přímá spojnice 16"/>
            <p:cNvCxnSpPr/>
            <p:nvPr/>
          </p:nvCxnSpPr>
          <p:spPr>
            <a:xfrm flipV="1">
              <a:off x="6004643" y="3333750"/>
              <a:ext cx="3149660" cy="1823765"/>
            </a:xfrm>
            <a:prstGeom prst="line">
              <a:avLst/>
            </a:pr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9" name="Přímá spojnice 18"/>
            <p:cNvCxnSpPr/>
            <p:nvPr/>
          </p:nvCxnSpPr>
          <p:spPr>
            <a:xfrm flipV="1">
              <a:off x="6388342" y="3549891"/>
              <a:ext cx="2765961" cy="1600149"/>
            </a:xfrm>
            <a:prstGeom prst="line">
              <a:avLst/>
            </a:pr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2" name="řádky dole"/>
          <p:cNvGrpSpPr/>
          <p:nvPr/>
        </p:nvGrpSpPr>
        <p:grpSpPr>
          <a:xfrm>
            <a:off x="-8916" y="6057149"/>
            <a:ext cx="5498726" cy="820207"/>
            <a:chOff x="-6689" y="4553748"/>
            <a:chExt cx="4125119" cy="615155"/>
          </a:xfrm>
        </p:grpSpPr>
        <p:sp>
          <p:nvSpPr>
            <p:cNvPr id="9" name="Volný tvar 8"/>
            <p:cNvSpPr/>
            <p:nvPr/>
          </p:nvSpPr>
          <p:spPr>
            <a:xfrm rot="16200000">
              <a:off x="1754302" y="2802395"/>
              <a:ext cx="612775" cy="4115481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4115481 h 4115481"/>
                <a:gd name="connsiteX1" fmla="*/ 612775 w 612775"/>
                <a:gd name="connsiteY1" fmla="*/ 3180443 h 4115481"/>
                <a:gd name="connsiteX2" fmla="*/ 612775 w 612775"/>
                <a:gd name="connsiteY2" fmla="*/ 0 h 4115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2775" h="4115481">
                  <a:moveTo>
                    <a:pt x="0" y="4115481"/>
                  </a:moveTo>
                  <a:lnTo>
                    <a:pt x="612775" y="3180443"/>
                  </a:lnTo>
                  <a:lnTo>
                    <a:pt x="612775" y="0"/>
                  </a:lnTo>
                </a:path>
              </a:pathLst>
            </a:cu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rtl="0"/>
              <a:endParaRPr lang="cs-CZ" dirty="0"/>
            </a:p>
          </p:txBody>
        </p:sp>
        <p:sp>
          <p:nvSpPr>
            <p:cNvPr id="10" name="Volný tvar 9"/>
            <p:cNvSpPr/>
            <p:nvPr/>
          </p:nvSpPr>
          <p:spPr>
            <a:xfrm rot="16200000">
              <a:off x="1604659" y="3152814"/>
              <a:ext cx="410751" cy="3621427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202024 w 612775"/>
                <a:gd name="connsiteY1" fmla="*/ 3607676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10751 w 410751"/>
                <a:gd name="connsiteY2" fmla="*/ 0 h 3607676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09575 w 410751"/>
                <a:gd name="connsiteY2" fmla="*/ 185820 h 3607676"/>
                <a:gd name="connsiteX3" fmla="*/ 410751 w 410751"/>
                <a:gd name="connsiteY3" fmla="*/ 0 h 3607676"/>
                <a:gd name="connsiteX0" fmla="*/ 0 w 410751"/>
                <a:gd name="connsiteY0" fmla="*/ 3421856 h 3421856"/>
                <a:gd name="connsiteX1" fmla="*/ 410751 w 410751"/>
                <a:gd name="connsiteY1" fmla="*/ 2798680 h 3421856"/>
                <a:gd name="connsiteX2" fmla="*/ 409575 w 410751"/>
                <a:gd name="connsiteY2" fmla="*/ 0 h 3421856"/>
                <a:gd name="connsiteX0" fmla="*/ 0 w 410751"/>
                <a:gd name="connsiteY0" fmla="*/ 3614170 h 3614170"/>
                <a:gd name="connsiteX1" fmla="*/ 410751 w 410751"/>
                <a:gd name="connsiteY1" fmla="*/ 2990994 h 3614170"/>
                <a:gd name="connsiteX2" fmla="*/ 405947 w 410751"/>
                <a:gd name="connsiteY2" fmla="*/ 0 h 3614170"/>
                <a:gd name="connsiteX0" fmla="*/ 0 w 410751"/>
                <a:gd name="connsiteY0" fmla="*/ 3621427 h 3621427"/>
                <a:gd name="connsiteX1" fmla="*/ 410751 w 410751"/>
                <a:gd name="connsiteY1" fmla="*/ 2998251 h 3621427"/>
                <a:gd name="connsiteX2" fmla="*/ 405947 w 410751"/>
                <a:gd name="connsiteY2" fmla="*/ 0 h 3621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0751" h="3621427">
                  <a:moveTo>
                    <a:pt x="0" y="3621427"/>
                  </a:moveTo>
                  <a:lnTo>
                    <a:pt x="410751" y="2998251"/>
                  </a:lnTo>
                  <a:cubicBezTo>
                    <a:pt x="410359" y="2065358"/>
                    <a:pt x="406339" y="932893"/>
                    <a:pt x="405947" y="0"/>
                  </a:cubicBezTo>
                </a:path>
              </a:pathLst>
            </a:cu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rtl="0"/>
              <a:endParaRPr lang="cs-CZ" dirty="0"/>
            </a:p>
          </p:txBody>
        </p:sp>
        <p:sp>
          <p:nvSpPr>
            <p:cNvPr id="11" name="Volný tvar 10"/>
            <p:cNvSpPr/>
            <p:nvPr/>
          </p:nvSpPr>
          <p:spPr>
            <a:xfrm rot="16200000">
              <a:off x="1462308" y="3453376"/>
              <a:ext cx="241768" cy="3179761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373856 w 612775"/>
                <a:gd name="connsiteY1" fmla="*/ 3344891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919 w 238919"/>
                <a:gd name="connsiteY2" fmla="*/ 0 h 3344891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125 w 238919"/>
                <a:gd name="connsiteY2" fmla="*/ 368330 h 3344891"/>
                <a:gd name="connsiteX3" fmla="*/ 238919 w 238919"/>
                <a:gd name="connsiteY3" fmla="*/ 0 h 3344891"/>
                <a:gd name="connsiteX0" fmla="*/ 0 w 238919"/>
                <a:gd name="connsiteY0" fmla="*/ 2976561 h 2976561"/>
                <a:gd name="connsiteX1" fmla="*/ 238919 w 238919"/>
                <a:gd name="connsiteY1" fmla="*/ 2616170 h 2976561"/>
                <a:gd name="connsiteX2" fmla="*/ 238125 w 238919"/>
                <a:gd name="connsiteY2" fmla="*/ 0 h 2976561"/>
                <a:gd name="connsiteX0" fmla="*/ 0 w 241768"/>
                <a:gd name="connsiteY0" fmla="*/ 3179761 h 3179761"/>
                <a:gd name="connsiteX1" fmla="*/ 238919 w 241768"/>
                <a:gd name="connsiteY1" fmla="*/ 2819370 h 3179761"/>
                <a:gd name="connsiteX2" fmla="*/ 241754 w 241768"/>
                <a:gd name="connsiteY2" fmla="*/ 0 h 3179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1768" h="3179761">
                  <a:moveTo>
                    <a:pt x="0" y="3179761"/>
                  </a:moveTo>
                  <a:lnTo>
                    <a:pt x="238919" y="2819370"/>
                  </a:lnTo>
                  <a:cubicBezTo>
                    <a:pt x="238654" y="1947313"/>
                    <a:pt x="242019" y="872057"/>
                    <a:pt x="241754" y="0"/>
                  </a:cubicBezTo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rtl="0"/>
              <a:endParaRPr lang="cs-CZ" dirty="0"/>
            </a:p>
          </p:txBody>
        </p:sp>
      </p:grpSp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625176" y="584200"/>
            <a:ext cx="8735325" cy="2000251"/>
          </a:xfrm>
        </p:spPr>
        <p:txBody>
          <a:bodyPr rtlCol="0">
            <a:normAutofit/>
          </a:bodyPr>
          <a:lstStyle>
            <a:lvl1pPr algn="l" rtl="0">
              <a:defRPr sz="5400"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1625176" y="2616200"/>
            <a:ext cx="8735325" cy="17526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 cap="all" spc="200" baseline="0">
                <a:solidFill>
                  <a:schemeClr val="accent1"/>
                </a:solidFill>
              </a:defRPr>
            </a:lvl1pPr>
            <a:lvl2pPr marL="60949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/>
              <a:t>Kliknutím lze upravit styl předlohy.</a:t>
            </a:r>
          </a:p>
        </p:txBody>
      </p:sp>
      <p:sp>
        <p:nvSpPr>
          <p:cNvPr id="22" name="Zástupný symbol pro datum 2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933624B7-88E2-4120-AFAD-14AFCE9AD940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23" name="Zástupný symbol pro zápatí 2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24" name="Zástupný symbol pro číslo snímku 2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474885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 baseline="0"/>
            </a:lvl8pPr>
            <a:lvl9pPr algn="l" rtl="0">
              <a:defRPr baseline="0"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0BBA07F0-6680-4943-BD7A-CAE075672D6F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966751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836898" y="584200"/>
            <a:ext cx="2742486" cy="5588000"/>
          </a:xfrm>
        </p:spPr>
        <p:txBody>
          <a:bodyPr vert="eaVert" rtlCol="0"/>
          <a:lstStyle>
            <a:lvl1pPr rtl="0">
              <a:defRPr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 hasCustomPrompt="1"/>
          </p:nvPr>
        </p:nvSpPr>
        <p:spPr>
          <a:xfrm>
            <a:off x="1218882" y="584200"/>
            <a:ext cx="7414869" cy="5588000"/>
          </a:xfrm>
        </p:spPr>
        <p:txBody>
          <a:bodyPr vert="eaVert"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/>
            </a:lvl8pPr>
            <a:lvl9pPr algn="l" rtl="0">
              <a:defRPr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BABB6AFB-FD75-4ED4-B0A1-06DAC4B142EF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95886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 hasCustomPrompt="1"/>
          </p:nvPr>
        </p:nvSpPr>
        <p:spPr/>
        <p:txBody>
          <a:bodyPr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/>
            </a:lvl8pPr>
            <a:lvl9pPr algn="l" rtl="0">
              <a:defRPr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0ABC4919-B29C-4171-8AC2-52CB8E2BF1DE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06769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úhlopříčky"/>
          <p:cNvGrpSpPr/>
          <p:nvPr/>
        </p:nvGrpSpPr>
        <p:grpSpPr>
          <a:xfrm>
            <a:off x="7516443" y="4145281"/>
            <a:ext cx="4686117" cy="2731407"/>
            <a:chOff x="5638800" y="3108960"/>
            <a:chExt cx="3515503" cy="2048555"/>
          </a:xfrm>
        </p:grpSpPr>
        <p:cxnSp>
          <p:nvCxnSpPr>
            <p:cNvPr id="12" name="Přímá spojnice 11"/>
            <p:cNvCxnSpPr/>
            <p:nvPr/>
          </p:nvCxnSpPr>
          <p:spPr>
            <a:xfrm flipV="1">
              <a:off x="5638800" y="3108960"/>
              <a:ext cx="3515503" cy="2037116"/>
            </a:xfrm>
            <a:prstGeom prst="line">
              <a:avLst/>
            </a:pr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3" name="Přímá spojnice 12"/>
            <p:cNvCxnSpPr/>
            <p:nvPr/>
          </p:nvCxnSpPr>
          <p:spPr>
            <a:xfrm flipV="1">
              <a:off x="6004643" y="3333750"/>
              <a:ext cx="3149660" cy="1823765"/>
            </a:xfrm>
            <a:prstGeom prst="line">
              <a:avLst/>
            </a:pr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4" name="Přímá spojnice 13"/>
            <p:cNvCxnSpPr/>
            <p:nvPr/>
          </p:nvCxnSpPr>
          <p:spPr>
            <a:xfrm flipV="1">
              <a:off x="6388342" y="3549891"/>
              <a:ext cx="2765961" cy="1600149"/>
            </a:xfrm>
            <a:prstGeom prst="line">
              <a:avLst/>
            </a:pr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625177" y="2209801"/>
            <a:ext cx="8938472" cy="2764335"/>
          </a:xfrm>
        </p:spPr>
        <p:txBody>
          <a:bodyPr rtlCol="0" anchor="b">
            <a:normAutofit/>
          </a:bodyPr>
          <a:lstStyle>
            <a:lvl1pPr algn="l" rtl="0">
              <a:defRPr sz="5400" b="0" cap="none" baseline="0"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 hasCustomPrompt="1"/>
          </p:nvPr>
        </p:nvSpPr>
        <p:spPr>
          <a:xfrm>
            <a:off x="1625176" y="4951266"/>
            <a:ext cx="7069519" cy="1220933"/>
          </a:xfrm>
        </p:spPr>
        <p:txBody>
          <a:bodyPr rtlCol="0" anchor="t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 cap="all" spc="200" baseline="0">
                <a:solidFill>
                  <a:schemeClr val="accent1"/>
                </a:solidFill>
              </a:defRPr>
            </a:lvl1pPr>
            <a:lvl2pPr marL="609493" indent="0" algn="l" rtl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l" rtl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cs-CZ" dirty="0"/>
              <a:t>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DF32E52D-1DC2-4D1F-BE8C-CB8F7D7727B2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16330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ě obsahové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 hasCustomPrompt="1"/>
          </p:nvPr>
        </p:nvSpPr>
        <p:spPr>
          <a:xfrm>
            <a:off x="1218883" y="1706880"/>
            <a:ext cx="5078677" cy="4465320"/>
          </a:xfrm>
        </p:spPr>
        <p:txBody>
          <a:bodyPr rtlCol="0">
            <a:norm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/>
            </a:lvl6pPr>
            <a:lvl7pPr algn="l" rtl="0">
              <a:defRPr sz="2000"/>
            </a:lvl7pPr>
            <a:lvl8pPr algn="l" rtl="0">
              <a:defRPr sz="2000" baseline="0"/>
            </a:lvl8pPr>
            <a:lvl9pPr algn="l" rtl="0">
              <a:defRPr sz="2000" baseline="0"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 hasCustomPrompt="1"/>
          </p:nvPr>
        </p:nvSpPr>
        <p:spPr>
          <a:xfrm>
            <a:off x="6500707" y="1706880"/>
            <a:ext cx="5078677" cy="4465320"/>
          </a:xfrm>
        </p:spPr>
        <p:txBody>
          <a:bodyPr rtlCol="0">
            <a:norm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/>
            </a:lvl6pPr>
            <a:lvl7pPr algn="l" rtl="0">
              <a:defRPr sz="2000"/>
            </a:lvl7pPr>
            <a:lvl8pPr algn="l" rtl="0">
              <a:defRPr sz="2000"/>
            </a:lvl8pPr>
            <a:lvl9pPr algn="l" rtl="0">
              <a:defRPr sz="2000"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2038EBEA-6151-4C48-8157-C296FC19C9C6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57647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algn="l" rtl="0">
              <a:defRPr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 hasCustomPrompt="1"/>
          </p:nvPr>
        </p:nvSpPr>
        <p:spPr>
          <a:xfrm>
            <a:off x="1218883" y="1701800"/>
            <a:ext cx="5082740" cy="914400"/>
          </a:xfrm>
        </p:spPr>
        <p:txBody>
          <a:bodyPr rtlCol="0" anchor="b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 b="0" cap="all" spc="200" baseline="0">
                <a:solidFill>
                  <a:schemeClr val="accent1"/>
                </a:solidFill>
              </a:defRPr>
            </a:lvl1pPr>
            <a:lvl2pPr marL="609493" indent="0" algn="l" rtl="0">
              <a:buNone/>
              <a:defRPr sz="2700" b="1"/>
            </a:lvl2pPr>
            <a:lvl3pPr marL="1218987" indent="0" algn="l" rtl="0">
              <a:buNone/>
              <a:defRPr sz="2400" b="1"/>
            </a:lvl3pPr>
            <a:lvl4pPr marL="1828480" indent="0" algn="l" rtl="0">
              <a:buNone/>
              <a:defRPr sz="2100" b="1"/>
            </a:lvl4pPr>
            <a:lvl5pPr marL="2437973" indent="0" algn="l" rtl="0">
              <a:buNone/>
              <a:defRPr sz="2100" b="1"/>
            </a:lvl5pPr>
            <a:lvl6pPr marL="3047467" indent="0" algn="l" rtl="0">
              <a:buNone/>
              <a:defRPr sz="2100" b="1"/>
            </a:lvl6pPr>
            <a:lvl7pPr marL="3656960" indent="0" algn="l" rtl="0">
              <a:buNone/>
              <a:defRPr sz="2100" b="1"/>
            </a:lvl7pPr>
            <a:lvl8pPr marL="4266453" indent="0" algn="l" rtl="0">
              <a:buNone/>
              <a:defRPr sz="2100" b="1"/>
            </a:lvl8pPr>
            <a:lvl9pPr marL="4875947" indent="0" algn="l" rtl="0">
              <a:buNone/>
              <a:defRPr sz="2100" b="1"/>
            </a:lvl9pPr>
          </a:lstStyle>
          <a:p>
            <a:pPr lvl="0" rtl="0"/>
            <a:r>
              <a:rPr lang="cs-CZ" dirty="0"/>
              <a:t>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 hasCustomPrompt="1"/>
          </p:nvPr>
        </p:nvSpPr>
        <p:spPr>
          <a:xfrm>
            <a:off x="1218883" y="2717800"/>
            <a:ext cx="5078677" cy="3454400"/>
          </a:xfrm>
        </p:spPr>
        <p:txBody>
          <a:bodyPr rtlCol="0">
            <a:no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/>
            </a:lvl6pPr>
            <a:lvl7pPr algn="l" rtl="0">
              <a:defRPr sz="2000" baseline="0"/>
            </a:lvl7pPr>
            <a:lvl8pPr algn="l" rtl="0">
              <a:defRPr sz="2000" baseline="0"/>
            </a:lvl8pPr>
            <a:lvl9pPr algn="l" rtl="0">
              <a:defRPr sz="2000" baseline="0"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 hasCustomPrompt="1"/>
          </p:nvPr>
        </p:nvSpPr>
        <p:spPr>
          <a:xfrm>
            <a:off x="6496644" y="1701800"/>
            <a:ext cx="5082740" cy="914400"/>
          </a:xfrm>
        </p:spPr>
        <p:txBody>
          <a:bodyPr rtlCol="0" anchor="b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 b="0" cap="all" spc="200" baseline="0">
                <a:solidFill>
                  <a:schemeClr val="accent1"/>
                </a:solidFill>
              </a:defRPr>
            </a:lvl1pPr>
            <a:lvl2pPr marL="609493" indent="0" algn="l" rtl="0">
              <a:buNone/>
              <a:defRPr sz="2700" b="1"/>
            </a:lvl2pPr>
            <a:lvl3pPr marL="1218987" indent="0" algn="l" rtl="0">
              <a:buNone/>
              <a:defRPr sz="2400" b="1"/>
            </a:lvl3pPr>
            <a:lvl4pPr marL="1828480" indent="0" algn="l" rtl="0">
              <a:buNone/>
              <a:defRPr sz="2100" b="1"/>
            </a:lvl4pPr>
            <a:lvl5pPr marL="2437973" indent="0" algn="l" rtl="0">
              <a:buNone/>
              <a:defRPr sz="2100" b="1"/>
            </a:lvl5pPr>
            <a:lvl6pPr marL="3047467" indent="0" algn="l" rtl="0">
              <a:buNone/>
              <a:defRPr sz="2100" b="1"/>
            </a:lvl6pPr>
            <a:lvl7pPr marL="3656960" indent="0" algn="l" rtl="0">
              <a:buNone/>
              <a:defRPr sz="2100" b="1"/>
            </a:lvl7pPr>
            <a:lvl8pPr marL="4266453" indent="0" algn="l" rtl="0">
              <a:buNone/>
              <a:defRPr sz="2100" b="1"/>
            </a:lvl8pPr>
            <a:lvl9pPr marL="4875947" indent="0" algn="l" rtl="0">
              <a:buNone/>
              <a:defRPr sz="2100" b="1"/>
            </a:lvl9pPr>
          </a:lstStyle>
          <a:p>
            <a:pPr lvl="0" rtl="0"/>
            <a:r>
              <a:rPr lang="cs-CZ" dirty="0"/>
              <a:t>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 hasCustomPrompt="1"/>
          </p:nvPr>
        </p:nvSpPr>
        <p:spPr>
          <a:xfrm>
            <a:off x="6500707" y="2717800"/>
            <a:ext cx="5078677" cy="3454400"/>
          </a:xfrm>
        </p:spPr>
        <p:txBody>
          <a:bodyPr rtlCol="0">
            <a:no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 baseline="0"/>
            </a:lvl6pPr>
            <a:lvl7pPr algn="l" rtl="0">
              <a:defRPr sz="2000" baseline="0"/>
            </a:lvl7pPr>
            <a:lvl8pPr algn="l" rtl="0">
              <a:defRPr sz="2000" baseline="0"/>
            </a:lvl8pPr>
            <a:lvl9pPr algn="l" rtl="0">
              <a:defRPr sz="2000" baseline="0"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CDEF4067-9867-44E1-8104-A47AAADDD6D7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95381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A8A307B0-F685-4A84-9D3C-1A601E3FC0A5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15229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0847830E-D3ED-4862-A3DA-519F54D317D1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72478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18882" y="1701800"/>
            <a:ext cx="4062942" cy="2438400"/>
          </a:xfrm>
        </p:spPr>
        <p:txBody>
          <a:bodyPr rtlCol="0" anchor="b">
            <a:normAutofit/>
          </a:bodyPr>
          <a:lstStyle>
            <a:lvl1pPr algn="l" rtl="0">
              <a:defRPr sz="2800" b="0" cap="all" spc="200" baseline="0">
                <a:solidFill>
                  <a:schemeClr val="accent1"/>
                </a:solidFill>
              </a:defRPr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 hasCustomPrompt="1"/>
          </p:nvPr>
        </p:nvSpPr>
        <p:spPr>
          <a:xfrm>
            <a:off x="1218882" y="4241800"/>
            <a:ext cx="4062942" cy="1930400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2000"/>
            </a:lvl1pPr>
            <a:lvl2pPr marL="609493" indent="0" algn="l" rtl="0">
              <a:buNone/>
              <a:defRPr sz="1600"/>
            </a:lvl2pPr>
            <a:lvl3pPr marL="1218987" indent="0" algn="l" rtl="0">
              <a:buNone/>
              <a:defRPr sz="1300"/>
            </a:lvl3pPr>
            <a:lvl4pPr marL="1828480" indent="0" algn="l" rtl="0">
              <a:buNone/>
              <a:defRPr sz="1200"/>
            </a:lvl4pPr>
            <a:lvl5pPr marL="2437973" indent="0" algn="l" rtl="0">
              <a:buNone/>
              <a:defRPr sz="1200"/>
            </a:lvl5pPr>
            <a:lvl6pPr marL="3047467" indent="0" algn="l" rtl="0">
              <a:buNone/>
              <a:defRPr sz="1200"/>
            </a:lvl6pPr>
            <a:lvl7pPr marL="3656960" indent="0" algn="l" rtl="0">
              <a:buNone/>
              <a:defRPr sz="1200"/>
            </a:lvl7pPr>
            <a:lvl8pPr marL="4266453" indent="0" algn="l" rtl="0">
              <a:buNone/>
              <a:defRPr sz="1200"/>
            </a:lvl8pPr>
            <a:lvl9pPr marL="4875947" indent="0" algn="l" rtl="0">
              <a:buNone/>
              <a:defRPr sz="1200"/>
            </a:lvl9pPr>
          </a:lstStyle>
          <a:p>
            <a:pPr lvl="0" rtl="0"/>
            <a:r>
              <a:rPr lang="cs-CZ" dirty="0"/>
              <a:t>Upravit styly předlohy textu.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 hasCustomPrompt="1"/>
          </p:nvPr>
        </p:nvSpPr>
        <p:spPr>
          <a:xfrm>
            <a:off x="5484971" y="584200"/>
            <a:ext cx="6094413" cy="5588000"/>
          </a:xfrm>
        </p:spPr>
        <p:txBody>
          <a:bodyPr rtlCol="0">
            <a:norm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/>
            </a:lvl6pPr>
            <a:lvl7pPr algn="l" rtl="0">
              <a:defRPr sz="2000"/>
            </a:lvl7pPr>
            <a:lvl8pPr algn="l" rtl="0">
              <a:defRPr sz="2000" baseline="0"/>
            </a:lvl8pPr>
            <a:lvl9pPr algn="l" rtl="0">
              <a:defRPr sz="2000" baseline="0"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69FC2B6D-D6B4-4A07-B229-6B7F217D9BA3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18139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18882" y="1701800"/>
            <a:ext cx="4062942" cy="2438400"/>
          </a:xfrm>
        </p:spPr>
        <p:txBody>
          <a:bodyPr rtlCol="0" anchor="b">
            <a:normAutofit/>
          </a:bodyPr>
          <a:lstStyle>
            <a:lvl1pPr algn="l" rtl="0">
              <a:defRPr sz="2800" b="0" cap="all" spc="200" baseline="0">
                <a:solidFill>
                  <a:schemeClr val="accent1"/>
                </a:solidFill>
              </a:defRPr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 hasCustomPrompt="1"/>
          </p:nvPr>
        </p:nvSpPr>
        <p:spPr>
          <a:xfrm>
            <a:off x="1218882" y="4241800"/>
            <a:ext cx="4062942" cy="1930400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2000"/>
            </a:lvl1pPr>
            <a:lvl2pPr marL="609493" indent="0" algn="l" rtl="0">
              <a:buNone/>
              <a:defRPr sz="1600"/>
            </a:lvl2pPr>
            <a:lvl3pPr marL="1218987" indent="0" algn="l" rtl="0">
              <a:buNone/>
              <a:defRPr sz="1300"/>
            </a:lvl3pPr>
            <a:lvl4pPr marL="1828480" indent="0" algn="l" rtl="0">
              <a:buNone/>
              <a:defRPr sz="1200"/>
            </a:lvl4pPr>
            <a:lvl5pPr marL="2437973" indent="0" algn="l" rtl="0">
              <a:buNone/>
              <a:defRPr sz="1200"/>
            </a:lvl5pPr>
            <a:lvl6pPr marL="3047467" indent="0" algn="l" rtl="0">
              <a:buNone/>
              <a:defRPr sz="1200"/>
            </a:lvl6pPr>
            <a:lvl7pPr marL="3656960" indent="0" algn="l" rtl="0">
              <a:buNone/>
              <a:defRPr sz="1200"/>
            </a:lvl7pPr>
            <a:lvl8pPr marL="4266453" indent="0" algn="l" rtl="0">
              <a:buNone/>
              <a:defRPr sz="1200"/>
            </a:lvl8pPr>
            <a:lvl9pPr marL="4875947" indent="0" algn="l" rtl="0">
              <a:buNone/>
              <a:defRPr sz="1200"/>
            </a:lvl9pPr>
          </a:lstStyle>
          <a:p>
            <a:pPr lvl="0" rtl="0"/>
            <a:r>
              <a:rPr lang="cs-CZ" dirty="0"/>
              <a:t>Upravit styly předlohy textu.</a:t>
            </a:r>
          </a:p>
        </p:txBody>
      </p:sp>
      <p:sp>
        <p:nvSpPr>
          <p:cNvPr id="3" name="Zástupný symbol obrázku 2" descr="Prázdný zástupný symbol pro přidání obrázku Klikněte na zástupný symbol a vyberte obrázek, který chcete přidat."/>
          <p:cNvSpPr>
            <a:spLocks noGrp="1"/>
          </p:cNvSpPr>
          <p:nvPr>
            <p:ph type="pic" idx="1"/>
          </p:nvPr>
        </p:nvSpPr>
        <p:spPr>
          <a:xfrm>
            <a:off x="5484971" y="584200"/>
            <a:ext cx="6094413" cy="5588000"/>
          </a:xfrm>
          <a:ln w="12700">
            <a:solidFill>
              <a:schemeClr val="bg1">
                <a:lumMod val="75000"/>
                <a:lumOff val="25000"/>
              </a:schemeClr>
            </a:solidFill>
            <a:miter lim="800000"/>
          </a:ln>
        </p:spPr>
        <p:txBody>
          <a:bodyPr rtlCol="0">
            <a:normAutofit/>
          </a:bodyPr>
          <a:lstStyle>
            <a:lvl1pPr marL="0" indent="0" algn="l" rtl="0">
              <a:buNone/>
              <a:defRPr sz="2800"/>
            </a:lvl1pPr>
            <a:lvl2pPr marL="609493" indent="0" algn="l" rtl="0">
              <a:buNone/>
              <a:defRPr sz="3700"/>
            </a:lvl2pPr>
            <a:lvl3pPr marL="1218987" indent="0" algn="l" rtl="0">
              <a:buNone/>
              <a:defRPr sz="3200"/>
            </a:lvl3pPr>
            <a:lvl4pPr marL="1828480" indent="0" algn="l" rtl="0">
              <a:buNone/>
              <a:defRPr sz="2700"/>
            </a:lvl4pPr>
            <a:lvl5pPr marL="2437973" indent="0" algn="l" rtl="0">
              <a:buNone/>
              <a:defRPr sz="2700"/>
            </a:lvl5pPr>
            <a:lvl6pPr marL="3047467" indent="0" algn="l" rtl="0">
              <a:buNone/>
              <a:defRPr sz="2700"/>
            </a:lvl6pPr>
            <a:lvl7pPr marL="3656960" indent="0" algn="l" rtl="0">
              <a:buNone/>
              <a:defRPr sz="2700"/>
            </a:lvl7pPr>
            <a:lvl8pPr marL="4266453" indent="0" algn="l" rtl="0">
              <a:buNone/>
              <a:defRPr sz="2700"/>
            </a:lvl8pPr>
            <a:lvl9pPr marL="4875947" indent="0" algn="l" rtl="0">
              <a:buNone/>
              <a:defRPr sz="2700"/>
            </a:lvl9pPr>
          </a:lstStyle>
          <a:p>
            <a:pPr rtl="0"/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C426D6B7-6AAE-4978-AF22-38FE2E59CEB2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234316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100000"/>
                <a:shade val="0"/>
                <a:satMod val="100000"/>
              </a:schemeClr>
            </a:gs>
            <a:gs pos="85000">
              <a:schemeClr val="bg2">
                <a:tint val="100000"/>
                <a:shade val="30000"/>
                <a:satMod val="100000"/>
              </a:schemeClr>
            </a:gs>
            <a:gs pos="100000">
              <a:schemeClr val="bg2">
                <a:shade val="60000"/>
                <a:satMod val="100000"/>
              </a:schemeClr>
            </a:gs>
          </a:gsLst>
          <a:lin ang="36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řádky vlevo"/>
          <p:cNvGrpSpPr/>
          <p:nvPr/>
        </p:nvGrpSpPr>
        <p:grpSpPr>
          <a:xfrm>
            <a:off x="-15870" y="-3174"/>
            <a:ext cx="819993" cy="5229225"/>
            <a:chOff x="-11906" y="-2381"/>
            <a:chExt cx="615155" cy="3921919"/>
          </a:xfrm>
        </p:grpSpPr>
        <p:sp>
          <p:nvSpPr>
            <p:cNvPr id="10" name="Volný tvar 9"/>
            <p:cNvSpPr/>
            <p:nvPr/>
          </p:nvSpPr>
          <p:spPr>
            <a:xfrm>
              <a:off x="-9526" y="0"/>
              <a:ext cx="612775" cy="3919538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2775" h="3919538">
                  <a:moveTo>
                    <a:pt x="0" y="3919538"/>
                  </a:moveTo>
                  <a:lnTo>
                    <a:pt x="612775" y="2984500"/>
                  </a:lnTo>
                  <a:lnTo>
                    <a:pt x="612775" y="0"/>
                  </a:lnTo>
                </a:path>
              </a:pathLst>
            </a:cu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cs-CZ" dirty="0"/>
            </a:p>
          </p:txBody>
        </p:sp>
        <p:sp>
          <p:nvSpPr>
            <p:cNvPr id="11" name="Volný tvar 10"/>
            <p:cNvSpPr/>
            <p:nvPr/>
          </p:nvSpPr>
          <p:spPr>
            <a:xfrm>
              <a:off x="-11906" y="0"/>
              <a:ext cx="410751" cy="3421856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202024 w 612775"/>
                <a:gd name="connsiteY1" fmla="*/ 3607676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10751 w 410751"/>
                <a:gd name="connsiteY2" fmla="*/ 0 h 3607676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09575 w 410751"/>
                <a:gd name="connsiteY2" fmla="*/ 185820 h 3607676"/>
                <a:gd name="connsiteX3" fmla="*/ 410751 w 410751"/>
                <a:gd name="connsiteY3" fmla="*/ 0 h 3607676"/>
                <a:gd name="connsiteX0" fmla="*/ 0 w 410751"/>
                <a:gd name="connsiteY0" fmla="*/ 3421856 h 3421856"/>
                <a:gd name="connsiteX1" fmla="*/ 410751 w 410751"/>
                <a:gd name="connsiteY1" fmla="*/ 2798680 h 3421856"/>
                <a:gd name="connsiteX2" fmla="*/ 409575 w 410751"/>
                <a:gd name="connsiteY2" fmla="*/ 0 h 3421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0751" h="3421856">
                  <a:moveTo>
                    <a:pt x="0" y="3421856"/>
                  </a:moveTo>
                  <a:lnTo>
                    <a:pt x="410751" y="2798680"/>
                  </a:lnTo>
                  <a:lnTo>
                    <a:pt x="409575" y="0"/>
                  </a:lnTo>
                </a:path>
              </a:pathLst>
            </a:cu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cs-CZ" dirty="0"/>
            </a:p>
          </p:txBody>
        </p:sp>
        <p:sp>
          <p:nvSpPr>
            <p:cNvPr id="14" name="Volný tvar 13"/>
            <p:cNvSpPr/>
            <p:nvPr/>
          </p:nvSpPr>
          <p:spPr>
            <a:xfrm>
              <a:off x="-7144" y="-2381"/>
              <a:ext cx="238919" cy="2976561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373856 w 612775"/>
                <a:gd name="connsiteY1" fmla="*/ 3344891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919 w 238919"/>
                <a:gd name="connsiteY2" fmla="*/ 0 h 3344891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125 w 238919"/>
                <a:gd name="connsiteY2" fmla="*/ 368330 h 3344891"/>
                <a:gd name="connsiteX3" fmla="*/ 238919 w 238919"/>
                <a:gd name="connsiteY3" fmla="*/ 0 h 3344891"/>
                <a:gd name="connsiteX0" fmla="*/ 0 w 238919"/>
                <a:gd name="connsiteY0" fmla="*/ 2976561 h 2976561"/>
                <a:gd name="connsiteX1" fmla="*/ 238919 w 238919"/>
                <a:gd name="connsiteY1" fmla="*/ 2616170 h 2976561"/>
                <a:gd name="connsiteX2" fmla="*/ 238125 w 238919"/>
                <a:gd name="connsiteY2" fmla="*/ 0 h 2976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8919" h="2976561">
                  <a:moveTo>
                    <a:pt x="0" y="2976561"/>
                  </a:moveTo>
                  <a:lnTo>
                    <a:pt x="238919" y="2616170"/>
                  </a:lnTo>
                  <a:cubicBezTo>
                    <a:pt x="238654" y="1744113"/>
                    <a:pt x="238390" y="872057"/>
                    <a:pt x="238125" y="0"/>
                  </a:cubicBezTo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cs-CZ" dirty="0"/>
            </a:p>
          </p:txBody>
        </p:sp>
      </p:grpSp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1218883" y="274637"/>
            <a:ext cx="10360501" cy="1223963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pPr rtl="0"/>
            <a:r>
              <a:rPr lang="cs-CZ" dirty="0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218883" y="1701797"/>
            <a:ext cx="10360501" cy="4462272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1218882" y="6356352"/>
            <a:ext cx="2234618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 rtl="0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0E752B-6572-436C-91E9-2D00E8BF5CDF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453501" y="6356352"/>
            <a:ext cx="5281824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 rtl="0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10563649" y="6356352"/>
            <a:ext cx="101573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 rtl="0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14DD1E-5D91-48A3-AD6D-45FBA980D106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9527588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18987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47" indent="-304747" algn="l" defTabSz="1218987" rtl="0" eaLnBrk="1" latinLnBrk="0" hangingPunct="1">
        <a:lnSpc>
          <a:spcPct val="90000"/>
        </a:lnSpc>
        <a:spcBef>
          <a:spcPts val="1600"/>
        </a:spcBef>
        <a:buClr>
          <a:schemeClr val="accent1"/>
        </a:buClr>
        <a:buSzPct val="100000"/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0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18987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733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480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133227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2437973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742720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m04Q1nA2WOs?feature=oembed" TargetMode="External"/><Relationship Id="rId5" Type="http://schemas.openxmlformats.org/officeDocument/2006/relationships/image" Target="../media/image3.jpeg"/><Relationship Id="rId4" Type="http://schemas.openxmlformats.org/officeDocument/2006/relationships/hyperlink" Target="https://www.youtube.com/watch?v=m04Q1nA2WOs&amp;ab_channel=Koalicenevl%C3%A1dekPardubicka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tx1"/>
            </a:gs>
            <a:gs pos="100000">
              <a:schemeClr val="accent2">
                <a:lumMod val="30000"/>
                <a:lumOff val="7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33772" y="1366447"/>
            <a:ext cx="11521280" cy="2000251"/>
          </a:xfrm>
        </p:spPr>
        <p:txBody>
          <a:bodyPr rtlCol="0">
            <a:normAutofit/>
          </a:bodyPr>
          <a:lstStyle/>
          <a:p>
            <a:pPr algn="ctr" rtl="0"/>
            <a:r>
              <a:rPr lang="cs-CZ" dirty="0">
                <a:solidFill>
                  <a:schemeClr val="bg1"/>
                </a:solidFill>
              </a:rPr>
              <a:t>Manažerské dovednosti pro řízení lidských zdrojů</a:t>
            </a: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25DCF38E-B488-483A-829F-39007FF66380}"/>
              </a:ext>
            </a:extLst>
          </p:cNvPr>
          <p:cNvSpPr txBox="1"/>
          <p:nvPr/>
        </p:nvSpPr>
        <p:spPr>
          <a:xfrm>
            <a:off x="1" y="3789040"/>
            <a:ext cx="121888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dirty="0">
                <a:solidFill>
                  <a:schemeClr val="bg1"/>
                </a:solidFill>
              </a:rPr>
              <a:t>2021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32A4A056-FAD5-4F98-8BBF-C3B0FED09154}"/>
              </a:ext>
            </a:extLst>
          </p:cNvPr>
          <p:cNvSpPr txBox="1"/>
          <p:nvPr/>
        </p:nvSpPr>
        <p:spPr>
          <a:xfrm>
            <a:off x="0" y="420886"/>
            <a:ext cx="12188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dirty="0">
                <a:solidFill>
                  <a:schemeClr val="bg1"/>
                </a:solidFill>
              </a:rPr>
              <a:t>Vysoká škola technická a ekonomická v Českých Budějovicích</a:t>
            </a:r>
          </a:p>
        </p:txBody>
      </p:sp>
      <p:sp>
        <p:nvSpPr>
          <p:cNvPr id="8" name="Podnadpis 4">
            <a:extLst>
              <a:ext uri="{FF2B5EF4-FFF2-40B4-BE49-F238E27FC236}">
                <a16:creationId xmlns:a16="http://schemas.microsoft.com/office/drawing/2014/main" id="{774337EC-6D4D-4A67-8E68-71F719195F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" y="4312260"/>
            <a:ext cx="12188824" cy="2178967"/>
          </a:xfrm>
        </p:spPr>
        <p:txBody>
          <a:bodyPr rtlCol="0">
            <a:normAutofit/>
          </a:bodyPr>
          <a:lstStyle/>
          <a:p>
            <a:pPr algn="ctr" rtl="0"/>
            <a:r>
              <a:rPr lang="cs-CZ" cap="none" dirty="0">
                <a:solidFill>
                  <a:schemeClr val="bg1"/>
                </a:solidFill>
              </a:rPr>
              <a:t>Ing. Iveta </a:t>
            </a:r>
            <a:r>
              <a:rPr lang="cs-CZ" cap="none" dirty="0" err="1">
                <a:solidFill>
                  <a:schemeClr val="bg1"/>
                </a:solidFill>
              </a:rPr>
              <a:t>Kmecová</a:t>
            </a:r>
            <a:r>
              <a:rPr lang="cs-CZ" cap="none" dirty="0">
                <a:solidFill>
                  <a:schemeClr val="bg1"/>
                </a:solidFill>
              </a:rPr>
              <a:t>, PhD. (přednášející, cvičící)</a:t>
            </a:r>
          </a:p>
          <a:p>
            <a:pPr algn="ctr" rtl="0"/>
            <a:r>
              <a:rPr lang="cs-CZ" cap="none" dirty="0">
                <a:solidFill>
                  <a:schemeClr val="bg1"/>
                </a:solidFill>
              </a:rPr>
              <a:t> </a:t>
            </a:r>
          </a:p>
          <a:p>
            <a:pPr algn="ctr" rtl="0"/>
            <a:r>
              <a:rPr lang="cs-CZ" sz="2000" cap="none" dirty="0">
                <a:solidFill>
                  <a:schemeClr val="bg1"/>
                </a:solidFill>
              </a:rPr>
              <a:t>Prezentace vznikla v rámci projektu:</a:t>
            </a:r>
          </a:p>
          <a:p>
            <a:pPr algn="ctr" rtl="0"/>
            <a:r>
              <a:rPr lang="cs-CZ" sz="2000" cap="none" dirty="0">
                <a:solidFill>
                  <a:schemeClr val="bg1"/>
                </a:solidFill>
              </a:rPr>
              <a:t>Příprava výukových materiálů pro podporu </a:t>
            </a:r>
          </a:p>
          <a:p>
            <a:pPr algn="ctr" rtl="0"/>
            <a:r>
              <a:rPr lang="cs-CZ" sz="2000" cap="none" dirty="0" err="1">
                <a:solidFill>
                  <a:schemeClr val="bg1"/>
                </a:solidFill>
              </a:rPr>
              <a:t>blended</a:t>
            </a:r>
            <a:r>
              <a:rPr lang="cs-CZ" sz="2000" cap="none" dirty="0">
                <a:solidFill>
                  <a:schemeClr val="bg1"/>
                </a:solidFill>
              </a:rPr>
              <a:t> learning, </a:t>
            </a:r>
          </a:p>
          <a:p>
            <a:pPr algn="ctr" rtl="0"/>
            <a:r>
              <a:rPr lang="cs-CZ" sz="2000" cap="none" dirty="0" err="1">
                <a:solidFill>
                  <a:schemeClr val="bg1"/>
                </a:solidFill>
              </a:rPr>
              <a:t>reg</a:t>
            </a:r>
            <a:r>
              <a:rPr lang="cs-CZ" sz="2000" cap="none" dirty="0">
                <a:solidFill>
                  <a:schemeClr val="bg1"/>
                </a:solidFill>
              </a:rPr>
              <a:t>. č. 2UPS</a:t>
            </a:r>
          </a:p>
          <a:p>
            <a:pPr algn="ctr" rtl="0"/>
            <a:endParaRPr lang="cs-CZ" cap="none" dirty="0">
              <a:solidFill>
                <a:schemeClr val="bg1"/>
              </a:solidFill>
            </a:endParaRPr>
          </a:p>
          <a:p>
            <a:pPr algn="ctr" rtl="0"/>
            <a:endParaRPr lang="cs-CZ" cap="none" dirty="0">
              <a:solidFill>
                <a:schemeClr val="bg1"/>
              </a:solidFill>
            </a:endParaRPr>
          </a:p>
          <a:p>
            <a:pPr algn="ctr" rtl="0"/>
            <a:endParaRPr lang="cs-CZ" cap="none" dirty="0">
              <a:solidFill>
                <a:schemeClr val="bg1"/>
              </a:solidFill>
            </a:endParaRPr>
          </a:p>
          <a:p>
            <a:pPr algn="ctr" rtl="0"/>
            <a:endParaRPr lang="cs-CZ" cap="none" dirty="0">
              <a:solidFill>
                <a:schemeClr val="bg1"/>
              </a:solidFill>
            </a:endParaRPr>
          </a:p>
          <a:p>
            <a:pPr algn="ctr" rtl="0"/>
            <a:endParaRPr lang="cs-CZ" sz="2400" dirty="0"/>
          </a:p>
          <a:p>
            <a:pPr algn="ctr" rtl="0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322918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tx1"/>
            </a:gs>
            <a:gs pos="100000">
              <a:schemeClr val="bg2">
                <a:shade val="60000"/>
                <a:satMod val="1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>
            <a:extLst>
              <a:ext uri="{FF2B5EF4-FFF2-40B4-BE49-F238E27FC236}">
                <a16:creationId xmlns:a16="http://schemas.microsoft.com/office/drawing/2014/main" id="{B05D0257-2F16-4F61-B448-8ADC0DA547B3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34238" y="1752600"/>
            <a:ext cx="9753600" cy="5105400"/>
          </a:xfrm>
          <a:prstGeom prst="rect">
            <a:avLst/>
          </a:prstGeom>
        </p:spPr>
      </p:pic>
      <p:sp>
        <p:nvSpPr>
          <p:cNvPr id="13" name="Nadpis 12"/>
          <p:cNvSpPr>
            <a:spLocks noGrp="1"/>
          </p:cNvSpPr>
          <p:nvPr>
            <p:ph type="title"/>
          </p:nvPr>
        </p:nvSpPr>
        <p:spPr>
          <a:xfrm>
            <a:off x="1208604" y="0"/>
            <a:ext cx="10360501" cy="908720"/>
          </a:xfrm>
        </p:spPr>
        <p:txBody>
          <a:bodyPr rtlCol="0"/>
          <a:lstStyle/>
          <a:p>
            <a:pPr rtl="0"/>
            <a:r>
              <a:rPr lang="cs-CZ" dirty="0">
                <a:solidFill>
                  <a:schemeClr val="bg1"/>
                </a:solidFill>
              </a:rPr>
              <a:t>Jednání (schůzky)</a:t>
            </a:r>
          </a:p>
        </p:txBody>
      </p:sp>
      <p:sp>
        <p:nvSpPr>
          <p:cNvPr id="14" name="Zástupný symbol pro obsah 13"/>
          <p:cNvSpPr>
            <a:spLocks noGrp="1"/>
          </p:cNvSpPr>
          <p:nvPr>
            <p:ph idx="1"/>
          </p:nvPr>
        </p:nvSpPr>
        <p:spPr>
          <a:xfrm>
            <a:off x="1200987" y="1124744"/>
            <a:ext cx="10360501" cy="1224136"/>
          </a:xfrm>
        </p:spPr>
        <p:txBody>
          <a:bodyPr rtlCol="0">
            <a:normAutofit fontScale="92500" lnSpcReduction="20000"/>
          </a:bodyPr>
          <a:lstStyle/>
          <a:p>
            <a:r>
              <a:rPr lang="cs-CZ" dirty="0">
                <a:solidFill>
                  <a:schemeClr val="bg1"/>
                </a:solidFill>
              </a:rPr>
              <a:t>Zabírají významnou část pracovního týdne každého manažera.</a:t>
            </a:r>
          </a:p>
          <a:p>
            <a:r>
              <a:rPr lang="cs-CZ" dirty="0">
                <a:solidFill>
                  <a:schemeClr val="bg1"/>
                </a:solidFill>
              </a:rPr>
              <a:t>Zajištění jejich hladkého průběhu a účelnosti, patří k základním dovednostem manažerů v oblasti TIM.</a:t>
            </a:r>
          </a:p>
        </p:txBody>
      </p:sp>
    </p:spTree>
    <p:extLst>
      <p:ext uri="{BB962C8B-B14F-4D97-AF65-F5344CB8AC3E}">
        <p14:creationId xmlns:p14="http://schemas.microsoft.com/office/powerpoint/2010/main" val="2853617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tx1"/>
            </a:gs>
            <a:gs pos="100000">
              <a:schemeClr val="bg2">
                <a:shade val="60000"/>
                <a:satMod val="1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>
            <a:extLst>
              <a:ext uri="{FF2B5EF4-FFF2-40B4-BE49-F238E27FC236}">
                <a16:creationId xmlns:a16="http://schemas.microsoft.com/office/drawing/2014/main" id="{5818B4C5-4249-4819-9724-AAC5726DC37A}"/>
              </a:ext>
            </a:extLst>
          </p:cNvPr>
          <p:cNvSpPr/>
          <p:nvPr/>
        </p:nvSpPr>
        <p:spPr>
          <a:xfrm>
            <a:off x="4132194" y="260648"/>
            <a:ext cx="3924436" cy="79208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600" dirty="0"/>
              <a:t>Schůzky (jednání)</a:t>
            </a:r>
          </a:p>
        </p:txBody>
      </p:sp>
      <p:cxnSp>
        <p:nvCxnSpPr>
          <p:cNvPr id="6" name="Přímá spojnice 5">
            <a:extLst>
              <a:ext uri="{FF2B5EF4-FFF2-40B4-BE49-F238E27FC236}">
                <a16:creationId xmlns:a16="http://schemas.microsoft.com/office/drawing/2014/main" id="{02347891-8FE3-400F-BB67-547073CEB5F3}"/>
              </a:ext>
            </a:extLst>
          </p:cNvPr>
          <p:cNvCxnSpPr>
            <a:cxnSpLocks/>
            <a:stCxn id="2" idx="2"/>
          </p:cNvCxnSpPr>
          <p:nvPr/>
        </p:nvCxnSpPr>
        <p:spPr>
          <a:xfrm>
            <a:off x="6094412" y="1052735"/>
            <a:ext cx="0" cy="648073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Přímá spojnice 11">
            <a:extLst>
              <a:ext uri="{FF2B5EF4-FFF2-40B4-BE49-F238E27FC236}">
                <a16:creationId xmlns:a16="http://schemas.microsoft.com/office/drawing/2014/main" id="{5FC509C5-AA6A-41A9-9A59-F5F8A71545C3}"/>
              </a:ext>
            </a:extLst>
          </p:cNvPr>
          <p:cNvCxnSpPr>
            <a:cxnSpLocks/>
          </p:cNvCxnSpPr>
          <p:nvPr/>
        </p:nvCxnSpPr>
        <p:spPr>
          <a:xfrm>
            <a:off x="6094412" y="1709195"/>
            <a:ext cx="0" cy="792088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Přímá spojnice 17">
            <a:extLst>
              <a:ext uri="{FF2B5EF4-FFF2-40B4-BE49-F238E27FC236}">
                <a16:creationId xmlns:a16="http://schemas.microsoft.com/office/drawing/2014/main" id="{3185B42E-2130-43F8-AF8B-0C1C0AFD5461}"/>
              </a:ext>
            </a:extLst>
          </p:cNvPr>
          <p:cNvCxnSpPr>
            <a:cxnSpLocks/>
          </p:cNvCxnSpPr>
          <p:nvPr/>
        </p:nvCxnSpPr>
        <p:spPr>
          <a:xfrm flipH="1">
            <a:off x="2926060" y="1700808"/>
            <a:ext cx="3168352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Přímá spojnice 22">
            <a:extLst>
              <a:ext uri="{FF2B5EF4-FFF2-40B4-BE49-F238E27FC236}">
                <a16:creationId xmlns:a16="http://schemas.microsoft.com/office/drawing/2014/main" id="{35C8B8D5-D3EF-4D71-B971-EC40A51132C1}"/>
              </a:ext>
            </a:extLst>
          </p:cNvPr>
          <p:cNvCxnSpPr>
            <a:cxnSpLocks/>
          </p:cNvCxnSpPr>
          <p:nvPr/>
        </p:nvCxnSpPr>
        <p:spPr>
          <a:xfrm flipH="1">
            <a:off x="6094412" y="1709195"/>
            <a:ext cx="3168352" cy="1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Přímá spojnice 25">
            <a:extLst>
              <a:ext uri="{FF2B5EF4-FFF2-40B4-BE49-F238E27FC236}">
                <a16:creationId xmlns:a16="http://schemas.microsoft.com/office/drawing/2014/main" id="{1ACCE5D4-9441-45D0-B219-F2D52F316D0B}"/>
              </a:ext>
            </a:extLst>
          </p:cNvPr>
          <p:cNvCxnSpPr>
            <a:cxnSpLocks/>
          </p:cNvCxnSpPr>
          <p:nvPr/>
        </p:nvCxnSpPr>
        <p:spPr>
          <a:xfrm>
            <a:off x="2926060" y="1700808"/>
            <a:ext cx="0" cy="792088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Přímá spojnice 26">
            <a:extLst>
              <a:ext uri="{FF2B5EF4-FFF2-40B4-BE49-F238E27FC236}">
                <a16:creationId xmlns:a16="http://schemas.microsoft.com/office/drawing/2014/main" id="{594EAC14-F768-42B0-BF85-52B88942D2FA}"/>
              </a:ext>
            </a:extLst>
          </p:cNvPr>
          <p:cNvCxnSpPr>
            <a:cxnSpLocks/>
          </p:cNvCxnSpPr>
          <p:nvPr/>
        </p:nvCxnSpPr>
        <p:spPr>
          <a:xfrm>
            <a:off x="9271760" y="1700807"/>
            <a:ext cx="0" cy="792088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Obdélník 27">
            <a:extLst>
              <a:ext uri="{FF2B5EF4-FFF2-40B4-BE49-F238E27FC236}">
                <a16:creationId xmlns:a16="http://schemas.microsoft.com/office/drawing/2014/main" id="{B19866BB-4D70-4212-957C-A6A623B55BD8}"/>
              </a:ext>
            </a:extLst>
          </p:cNvPr>
          <p:cNvSpPr/>
          <p:nvPr/>
        </p:nvSpPr>
        <p:spPr>
          <a:xfrm>
            <a:off x="1710931" y="2493902"/>
            <a:ext cx="2430260" cy="64706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/>
              <a:t>Primární dělení</a:t>
            </a:r>
          </a:p>
        </p:txBody>
      </p:sp>
      <p:sp>
        <p:nvSpPr>
          <p:cNvPr id="29" name="Obdélník 28">
            <a:extLst>
              <a:ext uri="{FF2B5EF4-FFF2-40B4-BE49-F238E27FC236}">
                <a16:creationId xmlns:a16="http://schemas.microsoft.com/office/drawing/2014/main" id="{1E562767-B03F-4F32-A397-A38BF287A838}"/>
              </a:ext>
            </a:extLst>
          </p:cNvPr>
          <p:cNvSpPr/>
          <p:nvPr/>
        </p:nvSpPr>
        <p:spPr>
          <a:xfrm>
            <a:off x="8041763" y="2492895"/>
            <a:ext cx="2430260" cy="64706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/>
              <a:t>Terciální dělení</a:t>
            </a:r>
          </a:p>
        </p:txBody>
      </p:sp>
      <p:sp>
        <p:nvSpPr>
          <p:cNvPr id="30" name="Obdélník 29">
            <a:extLst>
              <a:ext uri="{FF2B5EF4-FFF2-40B4-BE49-F238E27FC236}">
                <a16:creationId xmlns:a16="http://schemas.microsoft.com/office/drawing/2014/main" id="{DF317870-24A1-42BA-BE66-B891A73FDDCD}"/>
              </a:ext>
            </a:extLst>
          </p:cNvPr>
          <p:cNvSpPr/>
          <p:nvPr/>
        </p:nvSpPr>
        <p:spPr>
          <a:xfrm>
            <a:off x="4888279" y="2492895"/>
            <a:ext cx="2430260" cy="64706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/>
              <a:t>Sekundární dělení</a:t>
            </a:r>
          </a:p>
        </p:txBody>
      </p:sp>
      <p:cxnSp>
        <p:nvCxnSpPr>
          <p:cNvPr id="14" name="Přímá spojnice 13">
            <a:extLst>
              <a:ext uri="{FF2B5EF4-FFF2-40B4-BE49-F238E27FC236}">
                <a16:creationId xmlns:a16="http://schemas.microsoft.com/office/drawing/2014/main" id="{4CD1B366-CC62-4503-BD78-A83A07E7E5BC}"/>
              </a:ext>
            </a:extLst>
          </p:cNvPr>
          <p:cNvCxnSpPr>
            <a:cxnSpLocks/>
          </p:cNvCxnSpPr>
          <p:nvPr/>
        </p:nvCxnSpPr>
        <p:spPr>
          <a:xfrm>
            <a:off x="6094412" y="3139957"/>
            <a:ext cx="0" cy="792088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Přímá spojnice 16">
            <a:extLst>
              <a:ext uri="{FF2B5EF4-FFF2-40B4-BE49-F238E27FC236}">
                <a16:creationId xmlns:a16="http://schemas.microsoft.com/office/drawing/2014/main" id="{3017C09D-9318-489D-8E88-5A79F8ED8348}"/>
              </a:ext>
            </a:extLst>
          </p:cNvPr>
          <p:cNvCxnSpPr>
            <a:cxnSpLocks/>
          </p:cNvCxnSpPr>
          <p:nvPr/>
        </p:nvCxnSpPr>
        <p:spPr>
          <a:xfrm>
            <a:off x="2926060" y="3139957"/>
            <a:ext cx="0" cy="792088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Přímá spojnice 18">
            <a:extLst>
              <a:ext uri="{FF2B5EF4-FFF2-40B4-BE49-F238E27FC236}">
                <a16:creationId xmlns:a16="http://schemas.microsoft.com/office/drawing/2014/main" id="{5924F1FA-6250-4CCC-8FC4-196834249716}"/>
              </a:ext>
            </a:extLst>
          </p:cNvPr>
          <p:cNvCxnSpPr>
            <a:cxnSpLocks/>
          </p:cNvCxnSpPr>
          <p:nvPr/>
        </p:nvCxnSpPr>
        <p:spPr>
          <a:xfrm>
            <a:off x="9262764" y="3139957"/>
            <a:ext cx="0" cy="792088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Obdélník 19">
            <a:extLst>
              <a:ext uri="{FF2B5EF4-FFF2-40B4-BE49-F238E27FC236}">
                <a16:creationId xmlns:a16="http://schemas.microsoft.com/office/drawing/2014/main" id="{515F6E48-38AB-4793-B665-B25318847B92}"/>
              </a:ext>
            </a:extLst>
          </p:cNvPr>
          <p:cNvSpPr/>
          <p:nvPr/>
        </p:nvSpPr>
        <p:spPr>
          <a:xfrm>
            <a:off x="1701934" y="3932045"/>
            <a:ext cx="2430260" cy="266530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000" dirty="0"/>
              <a:t>1. Jednání, které je nutné z pozice manažera absolvovat.</a:t>
            </a:r>
          </a:p>
          <a:p>
            <a:pPr algn="ctr"/>
            <a:r>
              <a:rPr lang="cs-CZ" sz="2000" dirty="0"/>
              <a:t>2. Jednání, kterých se manažer nemusí účastnit (tato</a:t>
            </a:r>
          </a:p>
          <a:p>
            <a:pPr algn="ctr"/>
            <a:r>
              <a:rPr lang="cs-CZ" sz="2000" dirty="0"/>
              <a:t>jednání následně deleguje).</a:t>
            </a:r>
          </a:p>
        </p:txBody>
      </p:sp>
      <p:sp>
        <p:nvSpPr>
          <p:cNvPr id="21" name="Obdélník 20">
            <a:extLst>
              <a:ext uri="{FF2B5EF4-FFF2-40B4-BE49-F238E27FC236}">
                <a16:creationId xmlns:a16="http://schemas.microsoft.com/office/drawing/2014/main" id="{4EAC2A10-25DB-4343-8F30-9F91BC4BEB68}"/>
              </a:ext>
            </a:extLst>
          </p:cNvPr>
          <p:cNvSpPr/>
          <p:nvPr/>
        </p:nvSpPr>
        <p:spPr>
          <a:xfrm>
            <a:off x="8020286" y="3923656"/>
            <a:ext cx="2430260" cy="266530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000" dirty="0"/>
              <a:t>1. Jednání mezi čtyřma očima</a:t>
            </a:r>
          </a:p>
          <a:p>
            <a:pPr algn="ctr"/>
            <a:r>
              <a:rPr lang="cs-CZ" sz="2000" dirty="0"/>
              <a:t>2. Jednání a schůzky v rámci oddělení, úseku,</a:t>
            </a:r>
          </a:p>
          <a:p>
            <a:pPr algn="ctr"/>
            <a:r>
              <a:rPr lang="cs-CZ" sz="2000" dirty="0"/>
              <a:t>managementu firmy</a:t>
            </a:r>
          </a:p>
        </p:txBody>
      </p:sp>
      <p:sp>
        <p:nvSpPr>
          <p:cNvPr id="22" name="Obdélník 21">
            <a:extLst>
              <a:ext uri="{FF2B5EF4-FFF2-40B4-BE49-F238E27FC236}">
                <a16:creationId xmlns:a16="http://schemas.microsoft.com/office/drawing/2014/main" id="{E2226F6D-03C5-4D89-918B-B7E1FEBB9E7A}"/>
              </a:ext>
            </a:extLst>
          </p:cNvPr>
          <p:cNvSpPr/>
          <p:nvPr/>
        </p:nvSpPr>
        <p:spPr>
          <a:xfrm>
            <a:off x="4888279" y="3932045"/>
            <a:ext cx="2430260" cy="266530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000" dirty="0"/>
              <a:t>1. Vnitrofiremní jednání</a:t>
            </a:r>
          </a:p>
          <a:p>
            <a:pPr algn="ctr"/>
            <a:r>
              <a:rPr lang="cs-CZ" sz="2000" dirty="0"/>
              <a:t>2. Jednání s externími subjekty (dodavatelé, obchodní</a:t>
            </a:r>
          </a:p>
          <a:p>
            <a:pPr algn="ctr"/>
            <a:r>
              <a:rPr lang="cs-CZ" sz="2000" dirty="0"/>
              <a:t>partneři, úřady)</a:t>
            </a:r>
          </a:p>
        </p:txBody>
      </p:sp>
    </p:spTree>
    <p:extLst>
      <p:ext uri="{BB962C8B-B14F-4D97-AF65-F5344CB8AC3E}">
        <p14:creationId xmlns:p14="http://schemas.microsoft.com/office/powerpoint/2010/main" val="3653820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tx1"/>
            </a:gs>
            <a:gs pos="100000">
              <a:schemeClr val="bg2">
                <a:shade val="60000"/>
                <a:satMod val="1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39FB0846-369A-479E-A896-286E1E7FD671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21325" y="2571750"/>
            <a:ext cx="6667500" cy="4286250"/>
          </a:xfrm>
          <a:prstGeom prst="rect">
            <a:avLst/>
          </a:prstGeom>
        </p:spPr>
      </p:pic>
      <p:sp>
        <p:nvSpPr>
          <p:cNvPr id="13" name="Nadpis 12"/>
          <p:cNvSpPr>
            <a:spLocks noGrp="1"/>
          </p:cNvSpPr>
          <p:nvPr>
            <p:ph type="title"/>
          </p:nvPr>
        </p:nvSpPr>
        <p:spPr>
          <a:xfrm>
            <a:off x="1208604" y="0"/>
            <a:ext cx="10360501" cy="908720"/>
          </a:xfrm>
        </p:spPr>
        <p:txBody>
          <a:bodyPr rtlCol="0"/>
          <a:lstStyle/>
          <a:p>
            <a:pPr rtl="0"/>
            <a:r>
              <a:rPr lang="cs-CZ" dirty="0">
                <a:solidFill>
                  <a:schemeClr val="bg1"/>
                </a:solidFill>
              </a:rPr>
              <a:t>Porady</a:t>
            </a:r>
          </a:p>
        </p:txBody>
      </p:sp>
      <p:sp>
        <p:nvSpPr>
          <p:cNvPr id="14" name="Zástupný symbol pro obsah 13"/>
          <p:cNvSpPr>
            <a:spLocks noGrp="1"/>
          </p:cNvSpPr>
          <p:nvPr>
            <p:ph idx="1"/>
          </p:nvPr>
        </p:nvSpPr>
        <p:spPr>
          <a:xfrm>
            <a:off x="1200987" y="1124744"/>
            <a:ext cx="4893425" cy="5733256"/>
          </a:xfrm>
        </p:spPr>
        <p:txBody>
          <a:bodyPr rtlCol="0">
            <a:normAutofit/>
          </a:bodyPr>
          <a:lstStyle/>
          <a:p>
            <a:r>
              <a:rPr lang="cs-CZ" sz="3000" dirty="0">
                <a:solidFill>
                  <a:schemeClr val="bg1"/>
                </a:solidFill>
              </a:rPr>
              <a:t>Ve společnostech, firmách, se v praxi můžeme setkat s ohromným množstvím pracovních porad. Tyto se odlišují formou, obsahem, počtem zúčastněných, místem konání, okolnostmi.</a:t>
            </a:r>
          </a:p>
          <a:p>
            <a:r>
              <a:rPr lang="cs-CZ" sz="3000" dirty="0">
                <a:solidFill>
                  <a:schemeClr val="bg1"/>
                </a:solidFill>
              </a:rPr>
              <a:t>Avšak u každé porady by mělo platit, že by měla být svolávána pouze pokud je jasně stanovený její cíl.</a:t>
            </a:r>
            <a:endParaRPr lang="cs-CZ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58592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tx1"/>
            </a:gs>
            <a:gs pos="100000">
              <a:schemeClr val="bg2">
                <a:shade val="60000"/>
                <a:satMod val="1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bdélník 19">
            <a:extLst>
              <a:ext uri="{FF2B5EF4-FFF2-40B4-BE49-F238E27FC236}">
                <a16:creationId xmlns:a16="http://schemas.microsoft.com/office/drawing/2014/main" id="{515F6E48-38AB-4793-B665-B25318847B92}"/>
              </a:ext>
            </a:extLst>
          </p:cNvPr>
          <p:cNvSpPr/>
          <p:nvPr/>
        </p:nvSpPr>
        <p:spPr>
          <a:xfrm>
            <a:off x="6512334" y="4950158"/>
            <a:ext cx="5066531" cy="157783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000" b="1" dirty="0"/>
              <a:t>Kontrolní porada</a:t>
            </a:r>
          </a:p>
          <a:p>
            <a:pPr algn="ctr"/>
            <a:r>
              <a:rPr lang="cs-CZ" sz="2000" dirty="0"/>
              <a:t>Cílem je odhalit odchylky od stanoveného plánu</a:t>
            </a:r>
          </a:p>
          <a:p>
            <a:pPr algn="ctr"/>
            <a:r>
              <a:rPr lang="cs-CZ" sz="2000" dirty="0"/>
              <a:t>a dohodnout nezbytná opatření k jejich korekci.</a:t>
            </a:r>
          </a:p>
        </p:txBody>
      </p:sp>
      <p:sp>
        <p:nvSpPr>
          <p:cNvPr id="24" name="Nadpis 12">
            <a:extLst>
              <a:ext uri="{FF2B5EF4-FFF2-40B4-BE49-F238E27FC236}">
                <a16:creationId xmlns:a16="http://schemas.microsoft.com/office/drawing/2014/main" id="{3B4BCA8F-2DCF-4F39-AE2D-755DCB137D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8477" y="-251403"/>
            <a:ext cx="10360501" cy="908720"/>
          </a:xfrm>
        </p:spPr>
        <p:txBody>
          <a:bodyPr rtlCol="0"/>
          <a:lstStyle/>
          <a:p>
            <a:pPr rtl="0"/>
            <a:r>
              <a:rPr lang="cs-CZ" dirty="0">
                <a:solidFill>
                  <a:schemeClr val="bg1"/>
                </a:solidFill>
              </a:rPr>
              <a:t>Porady</a:t>
            </a:r>
          </a:p>
        </p:txBody>
      </p:sp>
      <p:sp>
        <p:nvSpPr>
          <p:cNvPr id="25" name="Obdélník 24">
            <a:extLst>
              <a:ext uri="{FF2B5EF4-FFF2-40B4-BE49-F238E27FC236}">
                <a16:creationId xmlns:a16="http://schemas.microsoft.com/office/drawing/2014/main" id="{5E9E96E9-C4CE-4842-BE65-2373AF0EBE35}"/>
              </a:ext>
            </a:extLst>
          </p:cNvPr>
          <p:cNvSpPr/>
          <p:nvPr/>
        </p:nvSpPr>
        <p:spPr>
          <a:xfrm>
            <a:off x="6492428" y="647167"/>
            <a:ext cx="5066531" cy="159400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000" b="1" dirty="0"/>
              <a:t>Krizová porada</a:t>
            </a:r>
          </a:p>
          <a:p>
            <a:pPr algn="ctr"/>
            <a:r>
              <a:rPr lang="cs-CZ" sz="2000" dirty="0"/>
              <a:t>Cílem je přijetí rozhodnutí zamezujících v</a:t>
            </a:r>
          </a:p>
          <a:p>
            <a:pPr algn="ctr"/>
            <a:r>
              <a:rPr lang="cs-CZ" sz="2000" dirty="0"/>
              <a:t>krátkodobém časovém horizontu vznik nebo</a:t>
            </a:r>
          </a:p>
          <a:p>
            <a:pPr algn="ctr"/>
            <a:r>
              <a:rPr lang="cs-CZ" sz="2000" dirty="0"/>
              <a:t>eskalaci krize ohrožující cíl organizace nebo</a:t>
            </a:r>
          </a:p>
          <a:p>
            <a:pPr algn="ctr"/>
            <a:r>
              <a:rPr lang="cs-CZ" sz="2000" dirty="0"/>
              <a:t>její samotnou existenci.</a:t>
            </a:r>
          </a:p>
        </p:txBody>
      </p:sp>
      <p:sp>
        <p:nvSpPr>
          <p:cNvPr id="31" name="Obdélník 30">
            <a:extLst>
              <a:ext uri="{FF2B5EF4-FFF2-40B4-BE49-F238E27FC236}">
                <a16:creationId xmlns:a16="http://schemas.microsoft.com/office/drawing/2014/main" id="{C07B24AD-44C7-4673-9C35-429EE4369707}"/>
              </a:ext>
            </a:extLst>
          </p:cNvPr>
          <p:cNvSpPr/>
          <p:nvPr/>
        </p:nvSpPr>
        <p:spPr>
          <a:xfrm>
            <a:off x="6487356" y="2311972"/>
            <a:ext cx="5066530" cy="118813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000" b="1" dirty="0"/>
              <a:t>Manažerská porada</a:t>
            </a:r>
          </a:p>
          <a:p>
            <a:pPr algn="ctr"/>
            <a:r>
              <a:rPr lang="cs-CZ" sz="2000" dirty="0"/>
              <a:t>Cílem je přijmout rozhodnutí, která budou</a:t>
            </a:r>
          </a:p>
          <a:p>
            <a:pPr algn="ctr"/>
            <a:r>
              <a:rPr lang="cs-CZ" sz="2000" dirty="0"/>
              <a:t>zajišťovat pokud možno dlouhodobé</a:t>
            </a:r>
          </a:p>
          <a:p>
            <a:pPr algn="ctr"/>
            <a:r>
              <a:rPr lang="cs-CZ" sz="2000" dirty="0"/>
              <a:t>efektivní fungování společnosti.</a:t>
            </a:r>
          </a:p>
        </p:txBody>
      </p:sp>
      <p:sp>
        <p:nvSpPr>
          <p:cNvPr id="32" name="Obdélník 31">
            <a:extLst>
              <a:ext uri="{FF2B5EF4-FFF2-40B4-BE49-F238E27FC236}">
                <a16:creationId xmlns:a16="http://schemas.microsoft.com/office/drawing/2014/main" id="{D5BC6FC9-BCF6-4848-B885-DCB348A36E3F}"/>
              </a:ext>
            </a:extLst>
          </p:cNvPr>
          <p:cNvSpPr/>
          <p:nvPr/>
        </p:nvSpPr>
        <p:spPr>
          <a:xfrm>
            <a:off x="6487356" y="3560823"/>
            <a:ext cx="5066530" cy="129121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000" b="1" dirty="0"/>
              <a:t>Operativní porada</a:t>
            </a:r>
          </a:p>
          <a:p>
            <a:pPr algn="ctr"/>
            <a:r>
              <a:rPr lang="cs-CZ" sz="2000" dirty="0"/>
              <a:t>Cílem bývá odstranění zpravidla jen jediné konkrétní překážky v práci, jejíž řešení je zřejmé.</a:t>
            </a:r>
          </a:p>
        </p:txBody>
      </p:sp>
      <p:sp>
        <p:nvSpPr>
          <p:cNvPr id="33" name="Obdélník 32">
            <a:extLst>
              <a:ext uri="{FF2B5EF4-FFF2-40B4-BE49-F238E27FC236}">
                <a16:creationId xmlns:a16="http://schemas.microsoft.com/office/drawing/2014/main" id="{80022F35-09CC-42FC-AC9D-927BA8C6D62B}"/>
              </a:ext>
            </a:extLst>
          </p:cNvPr>
          <p:cNvSpPr/>
          <p:nvPr/>
        </p:nvSpPr>
        <p:spPr>
          <a:xfrm>
            <a:off x="1139741" y="4885911"/>
            <a:ext cx="5273953" cy="157783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000" b="1" dirty="0"/>
              <a:t>Pravidelná porada</a:t>
            </a:r>
          </a:p>
          <a:p>
            <a:pPr algn="ctr"/>
            <a:r>
              <a:rPr lang="cs-CZ" sz="2000" dirty="0"/>
              <a:t>Cílem je zhodnocení stavu, který nastal od minulé porady, kontrola plnění pravidelných a jednorázových úkolů a stanovení úkolů na další období.</a:t>
            </a:r>
          </a:p>
        </p:txBody>
      </p:sp>
      <p:sp>
        <p:nvSpPr>
          <p:cNvPr id="34" name="Obdélník 33">
            <a:extLst>
              <a:ext uri="{FF2B5EF4-FFF2-40B4-BE49-F238E27FC236}">
                <a16:creationId xmlns:a16="http://schemas.microsoft.com/office/drawing/2014/main" id="{46D73A2E-7635-49DD-91E1-6418B272D6D2}"/>
              </a:ext>
            </a:extLst>
          </p:cNvPr>
          <p:cNvSpPr/>
          <p:nvPr/>
        </p:nvSpPr>
        <p:spPr>
          <a:xfrm>
            <a:off x="1139743" y="647167"/>
            <a:ext cx="5273953" cy="152280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000" b="1" dirty="0"/>
              <a:t>Řešitelská porada</a:t>
            </a:r>
          </a:p>
          <a:p>
            <a:pPr algn="ctr"/>
            <a:r>
              <a:rPr lang="cs-CZ" sz="2000" dirty="0"/>
              <a:t>Cílem je nalezení co nejlepšího řešení závažného problému nebo produkce nových nápadů, myšlenek či jiných podnětů, které mohou vést k zefektivnění určité činnosti organizace.</a:t>
            </a:r>
          </a:p>
        </p:txBody>
      </p:sp>
      <p:sp>
        <p:nvSpPr>
          <p:cNvPr id="35" name="Obdélník 34">
            <a:extLst>
              <a:ext uri="{FF2B5EF4-FFF2-40B4-BE49-F238E27FC236}">
                <a16:creationId xmlns:a16="http://schemas.microsoft.com/office/drawing/2014/main" id="{1F4725CA-E10C-473F-842B-13113061F913}"/>
              </a:ext>
            </a:extLst>
          </p:cNvPr>
          <p:cNvSpPr/>
          <p:nvPr/>
        </p:nvSpPr>
        <p:spPr>
          <a:xfrm>
            <a:off x="1139742" y="2251254"/>
            <a:ext cx="5273953" cy="151216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000" b="1" dirty="0"/>
              <a:t>Strategická porada</a:t>
            </a:r>
          </a:p>
          <a:p>
            <a:pPr algn="ctr"/>
            <a:r>
              <a:rPr lang="cs-CZ" sz="2000" dirty="0"/>
              <a:t>Cílem je přijetí dlouhodobých strategických cílů a strategie společnosti nebo její organizační složky. Strategické porady vedou k udržení nebo získání</a:t>
            </a:r>
          </a:p>
          <a:p>
            <a:pPr algn="ctr"/>
            <a:r>
              <a:rPr lang="cs-CZ" sz="2000" dirty="0"/>
              <a:t>strategické konkurenční výhody.</a:t>
            </a:r>
          </a:p>
        </p:txBody>
      </p:sp>
      <p:sp>
        <p:nvSpPr>
          <p:cNvPr id="36" name="Obdélník 35">
            <a:extLst>
              <a:ext uri="{FF2B5EF4-FFF2-40B4-BE49-F238E27FC236}">
                <a16:creationId xmlns:a16="http://schemas.microsoft.com/office/drawing/2014/main" id="{8E0F033B-9651-4E10-9028-8F498490F47C}"/>
              </a:ext>
            </a:extLst>
          </p:cNvPr>
          <p:cNvSpPr/>
          <p:nvPr/>
        </p:nvSpPr>
        <p:spPr>
          <a:xfrm>
            <a:off x="1139741" y="3844702"/>
            <a:ext cx="5273953" cy="95992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000" b="1" dirty="0"/>
              <a:t>Výrobní porada</a:t>
            </a:r>
          </a:p>
          <a:p>
            <a:pPr algn="ctr"/>
            <a:r>
              <a:rPr lang="cs-CZ" sz="2000" dirty="0"/>
              <a:t>Cílem je rutinní zajištění bezproblémového chodu určitého procesu, útvaru nebo činnosti.</a:t>
            </a:r>
          </a:p>
        </p:txBody>
      </p:sp>
    </p:spTree>
    <p:extLst>
      <p:ext uri="{BB962C8B-B14F-4D97-AF65-F5344CB8AC3E}">
        <p14:creationId xmlns:p14="http://schemas.microsoft.com/office/powerpoint/2010/main" val="6122368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tx1"/>
            </a:gs>
            <a:gs pos="100000">
              <a:schemeClr val="bg2">
                <a:shade val="60000"/>
                <a:satMod val="1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Nadpis 12"/>
          <p:cNvSpPr>
            <a:spLocks noGrp="1"/>
          </p:cNvSpPr>
          <p:nvPr>
            <p:ph type="title"/>
          </p:nvPr>
        </p:nvSpPr>
        <p:spPr>
          <a:xfrm>
            <a:off x="1208604" y="0"/>
            <a:ext cx="10360501" cy="764704"/>
          </a:xfrm>
        </p:spPr>
        <p:txBody>
          <a:bodyPr rtlCol="0">
            <a:normAutofit/>
          </a:bodyPr>
          <a:lstStyle/>
          <a:p>
            <a:pPr rtl="0"/>
            <a:r>
              <a:rPr lang="cs-CZ" dirty="0">
                <a:solidFill>
                  <a:schemeClr val="bg1"/>
                </a:solidFill>
                <a:hlinkClick r:id="rId4"/>
              </a:rPr>
              <a:t>Řízení porad</a:t>
            </a:r>
            <a:endParaRPr lang="cs-CZ" dirty="0">
              <a:solidFill>
                <a:schemeClr val="bg1"/>
              </a:solidFill>
            </a:endParaRPr>
          </a:p>
        </p:txBody>
      </p:sp>
      <p:pic>
        <p:nvPicPr>
          <p:cNvPr id="3" name="Online médium 2">
            <a:hlinkClick r:id="" action="ppaction://media"/>
            <a:extLst>
              <a:ext uri="{FF2B5EF4-FFF2-40B4-BE49-F238E27FC236}">
                <a16:creationId xmlns:a16="http://schemas.microsoft.com/office/drawing/2014/main" id="{F3733C28-B176-4A7A-9E65-B7BDF52A4E2A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341884" y="768606"/>
            <a:ext cx="10316365" cy="5828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6283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tx1"/>
            </a:gs>
            <a:gs pos="100000">
              <a:schemeClr val="bg2">
                <a:shade val="60000"/>
                <a:satMod val="1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Nadpis 12"/>
          <p:cNvSpPr>
            <a:spLocks noGrp="1"/>
          </p:cNvSpPr>
          <p:nvPr>
            <p:ph type="title"/>
          </p:nvPr>
        </p:nvSpPr>
        <p:spPr>
          <a:xfrm>
            <a:off x="1208604" y="0"/>
            <a:ext cx="10360501" cy="908720"/>
          </a:xfrm>
        </p:spPr>
        <p:txBody>
          <a:bodyPr rtlCol="0"/>
          <a:lstStyle/>
          <a:p>
            <a:pPr rtl="0"/>
            <a:r>
              <a:rPr lang="cs-CZ">
                <a:solidFill>
                  <a:schemeClr val="bg1"/>
                </a:solidFill>
              </a:rPr>
              <a:t>Závěrečný kvíz</a:t>
            </a:r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14" name="Zástupný symbol pro obsah 13"/>
          <p:cNvSpPr>
            <a:spLocks noGrp="1"/>
          </p:cNvSpPr>
          <p:nvPr>
            <p:ph idx="1"/>
          </p:nvPr>
        </p:nvSpPr>
        <p:spPr>
          <a:xfrm>
            <a:off x="1200987" y="1124744"/>
            <a:ext cx="9933985" cy="5733256"/>
          </a:xfrm>
        </p:spPr>
        <p:txBody>
          <a:bodyPr rtlCol="0">
            <a:normAutofit fontScale="92500" lnSpcReduction="10000"/>
          </a:bodyPr>
          <a:lstStyle/>
          <a:p>
            <a:r>
              <a:rPr lang="cs-CZ" sz="3000" dirty="0">
                <a:solidFill>
                  <a:schemeClr val="bg1"/>
                </a:solidFill>
              </a:rPr>
              <a:t>Jakou část dne manažera zabírají schůzky?</a:t>
            </a:r>
          </a:p>
          <a:p>
            <a:pPr lvl="1"/>
            <a:r>
              <a:rPr lang="cs-CZ" dirty="0">
                <a:solidFill>
                  <a:schemeClr val="bg1"/>
                </a:solidFill>
              </a:rPr>
              <a:t>Pouze několik minut</a:t>
            </a:r>
          </a:p>
          <a:p>
            <a:pPr lvl="1"/>
            <a:r>
              <a:rPr lang="cs-CZ" dirty="0">
                <a:solidFill>
                  <a:schemeClr val="bg1"/>
                </a:solidFill>
              </a:rPr>
              <a:t>Podstatnou část dne</a:t>
            </a:r>
          </a:p>
          <a:p>
            <a:pPr lvl="1"/>
            <a:r>
              <a:rPr lang="cs-CZ" dirty="0">
                <a:solidFill>
                  <a:schemeClr val="bg1"/>
                </a:solidFill>
              </a:rPr>
              <a:t>Pravidelně celé dny</a:t>
            </a:r>
          </a:p>
          <a:p>
            <a:r>
              <a:rPr lang="cs-CZ" sz="3000" dirty="0">
                <a:solidFill>
                  <a:schemeClr val="bg1"/>
                </a:solidFill>
              </a:rPr>
              <a:t>Schůzky lze dělit podle hledisek:</a:t>
            </a:r>
          </a:p>
          <a:p>
            <a:pPr lvl="1"/>
            <a:r>
              <a:rPr lang="cs-CZ" dirty="0">
                <a:solidFill>
                  <a:schemeClr val="bg1"/>
                </a:solidFill>
              </a:rPr>
              <a:t>Primárních, sekundárních a terciálních</a:t>
            </a:r>
          </a:p>
          <a:p>
            <a:pPr lvl="1"/>
            <a:r>
              <a:rPr lang="cs-CZ" dirty="0">
                <a:solidFill>
                  <a:schemeClr val="bg1"/>
                </a:solidFill>
              </a:rPr>
              <a:t>Krátkodobých, střednědobých a dlouhodobých</a:t>
            </a:r>
          </a:p>
          <a:p>
            <a:pPr lvl="1"/>
            <a:r>
              <a:rPr lang="cs-CZ" dirty="0">
                <a:solidFill>
                  <a:schemeClr val="bg1"/>
                </a:solidFill>
              </a:rPr>
              <a:t>Interních, externích a kombinovaných</a:t>
            </a:r>
          </a:p>
          <a:p>
            <a:r>
              <a:rPr lang="cs-CZ" sz="3000" dirty="0">
                <a:solidFill>
                  <a:schemeClr val="bg1"/>
                </a:solidFill>
              </a:rPr>
              <a:t>Účelem strategické porady je: </a:t>
            </a:r>
          </a:p>
          <a:p>
            <a:pPr lvl="1"/>
            <a:r>
              <a:rPr lang="cs-CZ" dirty="0">
                <a:solidFill>
                  <a:schemeClr val="bg1"/>
                </a:solidFill>
              </a:rPr>
              <a:t>Cílem je přijetí dlouhodobých strategických cílů a strategie společnosti nebo její organizační složky. </a:t>
            </a:r>
          </a:p>
          <a:p>
            <a:pPr lvl="1"/>
            <a:r>
              <a:rPr lang="cs-CZ" dirty="0">
                <a:solidFill>
                  <a:schemeClr val="bg1"/>
                </a:solidFill>
              </a:rPr>
              <a:t>Cílem je rutinní zajištění bezproblémového chodu určitého procesu, útvaru nebo činnosti.</a:t>
            </a:r>
          </a:p>
          <a:p>
            <a:pPr lvl="1"/>
            <a:r>
              <a:rPr lang="cs-CZ" dirty="0">
                <a:solidFill>
                  <a:schemeClr val="bg1"/>
                </a:solidFill>
              </a:rPr>
              <a:t>Cílem je zhodnocení stavu, který nastal od minulé porady, kontrola plnění pravidelných a jednorázových úkolů a stanovení úkolů na další období.</a:t>
            </a:r>
          </a:p>
          <a:p>
            <a:endParaRPr lang="cs-CZ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41516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tx1"/>
            </a:gs>
            <a:gs pos="100000">
              <a:schemeClr val="bg2">
                <a:shade val="60000"/>
                <a:satMod val="1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Nadpis 12"/>
          <p:cNvSpPr>
            <a:spLocks noGrp="1"/>
          </p:cNvSpPr>
          <p:nvPr>
            <p:ph type="title"/>
          </p:nvPr>
        </p:nvSpPr>
        <p:spPr>
          <a:xfrm>
            <a:off x="1208604" y="0"/>
            <a:ext cx="10360501" cy="908720"/>
          </a:xfrm>
        </p:spPr>
        <p:txBody>
          <a:bodyPr rtlCol="0"/>
          <a:lstStyle/>
          <a:p>
            <a:pPr rtl="0"/>
            <a:r>
              <a:rPr lang="cs-CZ">
                <a:solidFill>
                  <a:schemeClr val="bg1"/>
                </a:solidFill>
              </a:rPr>
              <a:t>Závěrečný kvíz</a:t>
            </a:r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14" name="Zástupný symbol pro obsah 13"/>
          <p:cNvSpPr>
            <a:spLocks noGrp="1"/>
          </p:cNvSpPr>
          <p:nvPr>
            <p:ph idx="1"/>
          </p:nvPr>
        </p:nvSpPr>
        <p:spPr>
          <a:xfrm>
            <a:off x="1200987" y="1124744"/>
            <a:ext cx="9933985" cy="5733256"/>
          </a:xfrm>
        </p:spPr>
        <p:txBody>
          <a:bodyPr rtlCol="0">
            <a:normAutofit fontScale="92500" lnSpcReduction="10000"/>
          </a:bodyPr>
          <a:lstStyle/>
          <a:p>
            <a:r>
              <a:rPr lang="cs-CZ" sz="3000" dirty="0">
                <a:solidFill>
                  <a:schemeClr val="bg1"/>
                </a:solidFill>
              </a:rPr>
              <a:t>Jakou část dne manažera zabírají schůzky?</a:t>
            </a:r>
          </a:p>
          <a:p>
            <a:pPr lvl="1"/>
            <a:r>
              <a:rPr lang="cs-CZ" dirty="0">
                <a:solidFill>
                  <a:schemeClr val="bg1"/>
                </a:solidFill>
              </a:rPr>
              <a:t>Pouze několik minut</a:t>
            </a:r>
          </a:p>
          <a:p>
            <a:pPr lvl="1"/>
            <a:r>
              <a:rPr lang="cs-CZ" dirty="0">
                <a:solidFill>
                  <a:schemeClr val="bg1"/>
                </a:solidFill>
                <a:highlight>
                  <a:srgbClr val="FFFF00"/>
                </a:highlight>
              </a:rPr>
              <a:t>Podstatnou část dne</a:t>
            </a:r>
          </a:p>
          <a:p>
            <a:pPr lvl="1"/>
            <a:r>
              <a:rPr lang="cs-CZ" dirty="0">
                <a:solidFill>
                  <a:schemeClr val="bg1"/>
                </a:solidFill>
              </a:rPr>
              <a:t>Pravidelně celé dny</a:t>
            </a:r>
          </a:p>
          <a:p>
            <a:r>
              <a:rPr lang="cs-CZ" sz="3000" dirty="0">
                <a:solidFill>
                  <a:schemeClr val="bg1"/>
                </a:solidFill>
              </a:rPr>
              <a:t>Schůzky lze dělit podle hledisek:</a:t>
            </a:r>
          </a:p>
          <a:p>
            <a:pPr lvl="1"/>
            <a:r>
              <a:rPr lang="cs-CZ" dirty="0">
                <a:solidFill>
                  <a:schemeClr val="bg1"/>
                </a:solidFill>
                <a:highlight>
                  <a:srgbClr val="FFFF00"/>
                </a:highlight>
              </a:rPr>
              <a:t>Primárních, sekundárních a terciálních</a:t>
            </a:r>
          </a:p>
          <a:p>
            <a:pPr lvl="1"/>
            <a:r>
              <a:rPr lang="cs-CZ" dirty="0">
                <a:solidFill>
                  <a:schemeClr val="bg1"/>
                </a:solidFill>
              </a:rPr>
              <a:t>Krátkodobých, střednědobých a dlouhodobých</a:t>
            </a:r>
          </a:p>
          <a:p>
            <a:pPr lvl="1"/>
            <a:r>
              <a:rPr lang="cs-CZ" dirty="0">
                <a:solidFill>
                  <a:schemeClr val="bg1"/>
                </a:solidFill>
              </a:rPr>
              <a:t>Interních, externích a kombinovaných</a:t>
            </a:r>
          </a:p>
          <a:p>
            <a:r>
              <a:rPr lang="cs-CZ" sz="3000" dirty="0">
                <a:solidFill>
                  <a:schemeClr val="bg1"/>
                </a:solidFill>
              </a:rPr>
              <a:t>Účelem strategické porady je: </a:t>
            </a:r>
          </a:p>
          <a:p>
            <a:pPr lvl="1"/>
            <a:r>
              <a:rPr lang="cs-CZ" dirty="0">
                <a:solidFill>
                  <a:schemeClr val="bg1"/>
                </a:solidFill>
                <a:highlight>
                  <a:srgbClr val="FFFF00"/>
                </a:highlight>
              </a:rPr>
              <a:t>Cílem je přijetí dlouhodobých strategických cílů a strategie společnosti nebo její organizační složky. </a:t>
            </a:r>
          </a:p>
          <a:p>
            <a:pPr lvl="1"/>
            <a:r>
              <a:rPr lang="cs-CZ" dirty="0">
                <a:solidFill>
                  <a:schemeClr val="bg1"/>
                </a:solidFill>
              </a:rPr>
              <a:t>Cílem je rutinní zajištění bezproblémového chodu určitého procesu, útvaru nebo činnosti.</a:t>
            </a:r>
          </a:p>
          <a:p>
            <a:pPr lvl="1"/>
            <a:r>
              <a:rPr lang="cs-CZ" dirty="0">
                <a:solidFill>
                  <a:schemeClr val="bg1"/>
                </a:solidFill>
              </a:rPr>
              <a:t>Cílem je zhodnocení stavu, který nastal od minulé porady, kontrola plnění pravidelných a jednorázových úkolů a stanovení úkolů na další období.</a:t>
            </a:r>
          </a:p>
          <a:p>
            <a:endParaRPr lang="cs-CZ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26320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tx1"/>
            </a:gs>
            <a:gs pos="100000">
              <a:schemeClr val="accent2">
                <a:lumMod val="30000"/>
                <a:lumOff val="7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33772" y="1366447"/>
            <a:ext cx="11521280" cy="2000251"/>
          </a:xfrm>
        </p:spPr>
        <p:txBody>
          <a:bodyPr rtlCol="0">
            <a:normAutofit/>
          </a:bodyPr>
          <a:lstStyle/>
          <a:p>
            <a:pPr algn="ctr" rtl="0"/>
            <a:r>
              <a:rPr lang="cs-CZ" dirty="0">
                <a:solidFill>
                  <a:schemeClr val="bg1"/>
                </a:solidFill>
              </a:rPr>
              <a:t>Děkuji za pozornost</a:t>
            </a:r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>
          <a:xfrm>
            <a:off x="1" y="4886402"/>
            <a:ext cx="12188824" cy="1604825"/>
          </a:xfrm>
        </p:spPr>
        <p:txBody>
          <a:bodyPr rtlCol="0">
            <a:normAutofit/>
          </a:bodyPr>
          <a:lstStyle/>
          <a:p>
            <a:pPr algn="ctr" rtl="0"/>
            <a:endParaRPr lang="cs-CZ" cap="none" dirty="0">
              <a:solidFill>
                <a:schemeClr val="bg1"/>
              </a:solidFill>
            </a:endParaRPr>
          </a:p>
          <a:p>
            <a:pPr algn="ctr" rtl="0"/>
            <a:endParaRPr lang="cs-CZ" cap="none" dirty="0">
              <a:solidFill>
                <a:schemeClr val="bg1"/>
              </a:solidFill>
            </a:endParaRPr>
          </a:p>
          <a:p>
            <a:pPr algn="ctr" rtl="0"/>
            <a:endParaRPr lang="cs-CZ" sz="2400" dirty="0"/>
          </a:p>
          <a:p>
            <a:pPr algn="ctr" rtl="0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39576432"/>
      </p:ext>
    </p:extLst>
  </p:cSld>
  <p:clrMapOvr>
    <a:masterClrMapping/>
  </p:clrMapOvr>
</p:sld>
</file>

<file path=ppt/theme/theme1.xml><?xml version="1.0" encoding="utf-8"?>
<a:theme xmlns:a="http://schemas.openxmlformats.org/drawingml/2006/main" name="Technologie (16:9)">
  <a:themeElements>
    <a:clrScheme name="Tech_16x9">
      <a:dk1>
        <a:sysClr val="windowText" lastClr="000000"/>
      </a:dk1>
      <a:lt1>
        <a:sysClr val="window" lastClr="FFFFFF"/>
      </a:lt1>
      <a:dk2>
        <a:srgbClr val="192A52"/>
      </a:dk2>
      <a:lt2>
        <a:srgbClr val="C0C0C0"/>
      </a:lt2>
      <a:accent1>
        <a:srgbClr val="009999"/>
      </a:accent1>
      <a:accent2>
        <a:srgbClr val="E98915"/>
      </a:accent2>
      <a:accent3>
        <a:srgbClr val="A419A7"/>
      </a:accent3>
      <a:accent4>
        <a:srgbClr val="AFC34D"/>
      </a:accent4>
      <a:accent5>
        <a:srgbClr val="E5572B"/>
      </a:accent5>
      <a:accent6>
        <a:srgbClr val="6868C4"/>
      </a:accent6>
      <a:hlink>
        <a:srgbClr val="009999"/>
      </a:hlink>
      <a:folHlink>
        <a:srgbClr val="7F7F7F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Tech_16x9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</a:schemeClr>
            </a:gs>
          </a:gsLst>
          <a:lin ang="5040000" scaled="1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1000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tint val="100000"/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8900000" scaled="0"/>
        </a:gradFill>
      </a:bgFillStyleLst>
    </a:fmtScheme>
  </a:themeElements>
  <a:objectDefaults>
    <a:spDef>
      <a:spPr/>
      <a:bodyPr rtlCol="0" anchor="ctr"/>
      <a:lstStyle>
        <a:defPPr algn="ctr">
          <a:defRPr sz="280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80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_9533228_TF02787990_TF02787990.potx" id="{41430103-F1DF-4760-9877-C776298C88DB}" vid="{586A876F-1D1B-4FC4-9F0D-A7C5E174B1DA}"/>
    </a:ext>
  </a:extLst>
</a:theme>
</file>

<file path=ppt/theme/theme2.xml><?xml version="1.0" encoding="utf-8"?>
<a:theme xmlns:a="http://schemas.openxmlformats.org/drawingml/2006/main" name="Motiv Office">
  <a:themeElements>
    <a:clrScheme name="Tech_16x9">
      <a:dk1>
        <a:sysClr val="windowText" lastClr="000000"/>
      </a:dk1>
      <a:lt1>
        <a:sysClr val="window" lastClr="FFFFFF"/>
      </a:lt1>
      <a:dk2>
        <a:srgbClr val="192A52"/>
      </a:dk2>
      <a:lt2>
        <a:srgbClr val="C0C0C0"/>
      </a:lt2>
      <a:accent1>
        <a:srgbClr val="009999"/>
      </a:accent1>
      <a:accent2>
        <a:srgbClr val="E98915"/>
      </a:accent2>
      <a:accent3>
        <a:srgbClr val="A419A7"/>
      </a:accent3>
      <a:accent4>
        <a:srgbClr val="AFC34D"/>
      </a:accent4>
      <a:accent5>
        <a:srgbClr val="E5572B"/>
      </a:accent5>
      <a:accent6>
        <a:srgbClr val="6868C4"/>
      </a:accent6>
      <a:hlink>
        <a:srgbClr val="009999"/>
      </a:hlink>
      <a:folHlink>
        <a:srgbClr val="7F7F7F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Tech_16x9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</a:schemeClr>
            </a:gs>
          </a:gsLst>
          <a:lin ang="5040000" scaled="1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1000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tint val="100000"/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89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Office">
  <a:themeElements>
    <a:clrScheme name="Tech_16x9">
      <a:dk1>
        <a:sysClr val="windowText" lastClr="000000"/>
      </a:dk1>
      <a:lt1>
        <a:sysClr val="window" lastClr="FFFFFF"/>
      </a:lt1>
      <a:dk2>
        <a:srgbClr val="192A52"/>
      </a:dk2>
      <a:lt2>
        <a:srgbClr val="C0C0C0"/>
      </a:lt2>
      <a:accent1>
        <a:srgbClr val="009999"/>
      </a:accent1>
      <a:accent2>
        <a:srgbClr val="E98915"/>
      </a:accent2>
      <a:accent3>
        <a:srgbClr val="A419A7"/>
      </a:accent3>
      <a:accent4>
        <a:srgbClr val="AFC34D"/>
      </a:accent4>
      <a:accent5>
        <a:srgbClr val="E5572B"/>
      </a:accent5>
      <a:accent6>
        <a:srgbClr val="6868C4"/>
      </a:accent6>
      <a:hlink>
        <a:srgbClr val="009999"/>
      </a:hlink>
      <a:folHlink>
        <a:srgbClr val="7F7F7F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Tech_16x9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</a:schemeClr>
            </a:gs>
          </a:gsLst>
          <a:lin ang="5040000" scaled="1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1000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tint val="100000"/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89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ocPublishedLinkedAssetsLookup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LocLastLocAttemptVersionTypeLookup xmlns="4873beb7-5857-4685-be1f-d57550cc96cc" xsi:nil="true"/>
    <DirectSourceMarket xmlns="4873beb7-5857-4685-be1f-d57550cc96cc" xsi:nil="true"/>
    <ThumbnailAssetId xmlns="4873beb7-5857-4685-be1f-d57550cc96cc" xsi:nil="true"/>
    <PrimaryImageGen xmlns="4873beb7-5857-4685-be1f-d57550cc96cc">false</PrimaryImageGen>
    <LocNewPublishedVersionLookup xmlns="4873beb7-5857-4685-be1f-d57550cc96cc" xsi:nil="true"/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LocOverallPublishStatusLookup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LocOverallLocStatusLookup xmlns="4873beb7-5857-4685-be1f-d57550cc96cc" xsi:nil="true"/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1345093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>This simple template design works for technology and  businesses, but it's versatile enough to use in other contexts.  It features multiple slide layouts designed for widescreen (16x9 resolution) and includes a sample SmartArt list and chart that are easily editable.</APDescription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2011-11-26T00:30:00+00:00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TemplateStatus xmlns="4873beb7-5857-4685-be1f-d57550cc96cc">Complete</TemplateStatus>
    <Downloads xmlns="4873beb7-5857-4685-be1f-d57550cc96cc">0</Downloads>
    <OOCacheId xmlns="4873beb7-5857-4685-be1f-d57550cc96cc" xsi:nil="true"/>
    <IsDeleted xmlns="4873beb7-5857-4685-be1f-d57550cc96cc">false</IsDeleted>
    <LocPublishedDependentAssetsLookup xmlns="4873beb7-5857-4685-be1f-d57550cc96cc" xsi:nil="true"/>
    <TPExecutable xmlns="4873beb7-5857-4685-be1f-d57550cc96cc" xsi:nil="true"/>
    <EditorialTags xmlns="4873beb7-5857-4685-be1f-d57550cc96cc" xsi:nil="true"/>
    <SubmitterId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TP102787989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694266</LocLastLocAttemptVersionLookup>
    <LocProcessedForHandoffsLookup xmlns="4873beb7-5857-4685-be1f-d57550cc96cc" xsi:nil="true"/>
    <IsSearchable xmlns="4873beb7-5857-4685-be1f-d57550cc96cc">true</IsSearchable>
    <TemplateTemplateType xmlns="4873beb7-5857-4685-be1f-d57550cc96cc">PowerPoint Presentation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LocOverallPreviewStatusLookup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 xsi:nil="true"/>
    <OutputCachingOn xmlns="4873beb7-5857-4685-be1f-d57550cc96cc">false</OutputCachingOn>
    <AverageRating xmlns="4873beb7-5857-4685-be1f-d57550cc96cc" xsi:nil="true"/>
    <APAuthor xmlns="4873beb7-5857-4685-be1f-d57550cc96cc">
      <UserInfo>
        <DisplayName>REDMOND\kristaa</DisplayName>
        <AccountId>136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LocProcessedForMarketsLookup xmlns="4873beb7-5857-4685-be1f-d57550cc96cc" xsi:nil="true"/>
    <TPLaunchHelpLinkType xmlns="4873beb7-5857-4685-be1f-d57550cc96cc">Template</TPLaunchHelpLinkType>
    <OriginalRelease xmlns="4873beb7-5857-4685-be1f-d57550cc96cc">15</OriginalRelease>
    <LocalizationTagsTaxHTField0 xmlns="4873beb7-5857-4685-be1f-d57550cc96cc">
      <Terms xmlns="http://schemas.microsoft.com/office/infopath/2007/PartnerControls"/>
    </LocalizationTagsTaxHTField0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LocOverallHandbackStatusLookup xmlns="4873beb7-5857-4685-be1f-d57550cc96cc" xsi:nil="true"/>
    <ShowIn xmlns="4873beb7-5857-4685-be1f-d57550cc96cc">Show everywhere</ShowIn>
    <UANotes xmlns="4873beb7-5857-4685-be1f-d57550cc96cc" xsi:nil="true"/>
    <InternalTagsTaxHTField0 xmlns="4873beb7-5857-4685-be1f-d57550cc96cc">
      <Terms xmlns="http://schemas.microsoft.com/office/infopath/2007/PartnerControls"/>
    </InternalTagsTaxHTField0>
    <CSXHash xmlns="4873beb7-5857-4685-be1f-d57550cc96cc" xsi:nil="true"/>
    <VoteCount xmlns="4873beb7-5857-4685-be1f-d57550cc96cc" xsi:nil="true"/>
    <AssetExpire xmlns="4873beb7-5857-4685-be1f-d57550cc96cc">2029-05-12T07:00:00+00:00</AssetExpire>
    <DSATActionTaken xmlns="4873beb7-5857-4685-be1f-d57550cc96cc" xsi:nil="true"/>
    <CSXSubmissionMarket xmlns="4873beb7-5857-4685-be1f-d57550cc96cc" xsi:nil="true"/>
    <LocMarketGroupTiers2 xmlns="4873beb7-5857-4685-be1f-d57550cc96cc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60C67BEE-D13F-4BD2-98A5-34D8A0977F68}">
  <ds:schemaRefs>
    <ds:schemaRef ds:uri="4873beb7-5857-4685-be1f-d57550cc96cc"/>
    <ds:schemaRef ds:uri="http://schemas.openxmlformats.org/package/2006/metadata/core-properties"/>
    <ds:schemaRef ds:uri="http://purl.org/dc/terms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A09BF4D4-EF60-4196-BFC3-9462D60797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836F65B-1B07-41EE-A0E8-BC6EF385522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Prezentace s trojitými čarami připomínajícími elektrický obvod (širokoúhlý formát)</Template>
  <TotalTime>1071</TotalTime>
  <Words>579</Words>
  <Application>Microsoft Office PowerPoint</Application>
  <PresentationFormat>Vlastní</PresentationFormat>
  <Paragraphs>95</Paragraphs>
  <Slides>9</Slides>
  <Notes>9</Notes>
  <HiddenSlides>0</HiddenSlides>
  <MMClips>1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2" baseType="lpstr">
      <vt:lpstr>Arial</vt:lpstr>
      <vt:lpstr>Calibri</vt:lpstr>
      <vt:lpstr>Technologie (16:9)</vt:lpstr>
      <vt:lpstr>Manažerské dovednosti pro řízení lidských zdrojů</vt:lpstr>
      <vt:lpstr>Jednání (schůzky)</vt:lpstr>
      <vt:lpstr>Prezentace aplikace PowerPoint</vt:lpstr>
      <vt:lpstr>Porady</vt:lpstr>
      <vt:lpstr>Porady</vt:lpstr>
      <vt:lpstr>Řízení porad</vt:lpstr>
      <vt:lpstr>Závěrečný kvíz</vt:lpstr>
      <vt:lpstr>Závěrečný kvíz</vt:lpstr>
      <vt:lpstr>Děkuji za pozornost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Rozložení nadpisu</dc:title>
  <dc:creator>Michal Tlustý</dc:creator>
  <cp:lastModifiedBy>Vendula Velková</cp:lastModifiedBy>
  <cp:revision>58</cp:revision>
  <dcterms:created xsi:type="dcterms:W3CDTF">2021-06-05T20:59:01Z</dcterms:created>
  <dcterms:modified xsi:type="dcterms:W3CDTF">2021-11-29T09:19:05Z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CampaignTags">
    <vt:lpwstr/>
  </property>
  <property fmtid="{D5CDD505-2E9C-101B-9397-08002B2CF9AE}" pid="7" name="ScenarioTags">
    <vt:lpwstr/>
  </property>
</Properties>
</file>