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57" r:id="rId5"/>
    <p:sldId id="287" r:id="rId6"/>
    <p:sldId id="291" r:id="rId7"/>
    <p:sldId id="286" r:id="rId8"/>
    <p:sldId id="290" r:id="rId9"/>
    <p:sldId id="288" r:id="rId10"/>
    <p:sldId id="297" r:id="rId11"/>
    <p:sldId id="289" r:id="rId12"/>
    <p:sldId id="296" r:id="rId13"/>
  </p:sldIdLst>
  <p:sldSz cx="12188825" cy="6858000"/>
  <p:notesSz cx="6858000" cy="9144000"/>
  <p:defaultTextStyle>
    <a:defPPr rtl="0">
      <a:defRPr lang="cs-CZ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06" autoAdjust="0"/>
    <p:restoredTop sz="84483" autoAdjust="0"/>
  </p:normalViewPr>
  <p:slideViewPr>
    <p:cSldViewPr>
      <p:cViewPr varScale="1">
        <p:scale>
          <a:sx n="114" d="100"/>
          <a:sy n="114" d="100"/>
        </p:scale>
        <p:origin x="504" y="11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9" d="100"/>
          <a:sy n="89" d="100"/>
        </p:scale>
        <p:origin x="3750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ndula Velková" userId="d0a736bd-599d-4451-a108-af86c05341fa" providerId="ADAL" clId="{A424EDCE-1BAB-417E-94DF-E09EE21F1473}"/>
    <pc:docChg chg="custSel modSld">
      <pc:chgData name="Vendula Velková" userId="d0a736bd-599d-4451-a108-af86c05341fa" providerId="ADAL" clId="{A424EDCE-1BAB-417E-94DF-E09EE21F1473}" dt="2021-11-29T09:19:17.078" v="2"/>
      <pc:docMkLst>
        <pc:docMk/>
      </pc:docMkLst>
      <pc:sldChg chg="addSp delSp modSp mod">
        <pc:chgData name="Vendula Velková" userId="d0a736bd-599d-4451-a108-af86c05341fa" providerId="ADAL" clId="{A424EDCE-1BAB-417E-94DF-E09EE21F1473}" dt="2021-11-29T09:19:17.078" v="2"/>
        <pc:sldMkLst>
          <pc:docMk/>
          <pc:sldMk cId="1332291891" sldId="257"/>
        </pc:sldMkLst>
        <pc:spChg chg="del">
          <ac:chgData name="Vendula Velková" userId="d0a736bd-599d-4451-a108-af86c05341fa" providerId="ADAL" clId="{A424EDCE-1BAB-417E-94DF-E09EE21F1473}" dt="2021-11-29T09:19:13.822" v="0" actId="478"/>
          <ac:spMkLst>
            <pc:docMk/>
            <pc:sldMk cId="1332291891" sldId="257"/>
            <ac:spMk id="5" creationId="{00000000-0000-0000-0000-000000000000}"/>
          </ac:spMkLst>
        </pc:spChg>
        <pc:spChg chg="add del mod">
          <ac:chgData name="Vendula Velková" userId="d0a736bd-599d-4451-a108-af86c05341fa" providerId="ADAL" clId="{A424EDCE-1BAB-417E-94DF-E09EE21F1473}" dt="2021-11-29T09:19:16.083" v="1" actId="478"/>
          <ac:spMkLst>
            <pc:docMk/>
            <pc:sldMk cId="1332291891" sldId="257"/>
            <ac:spMk id="7" creationId="{B1ABDE04-E046-4E85-A70D-BB9252BF2352}"/>
          </ac:spMkLst>
        </pc:spChg>
        <pc:spChg chg="add mod">
          <ac:chgData name="Vendula Velková" userId="d0a736bd-599d-4451-a108-af86c05341fa" providerId="ADAL" clId="{A424EDCE-1BAB-417E-94DF-E09EE21F1473}" dt="2021-11-29T09:19:17.078" v="2"/>
          <ac:spMkLst>
            <pc:docMk/>
            <pc:sldMk cId="1332291891" sldId="257"/>
            <ac:spMk id="8" creationId="{FE8B71B3-283E-4B3F-ACFC-5C8F636FBE7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D92DAF1D-8F38-49AC-B404-1337A10650DD}" type="datetime1">
              <a:rPr lang="cs-CZ" smtClean="0"/>
              <a:pPr algn="r" rtl="0"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79429053-DC2A-4342-ADD4-2FD729D91E2C}" type="slidenum">
              <a:rPr lang="cs-CZ" smtClean="0"/>
              <a:pPr algn="r"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2084BE0D-C9E9-4F18-B817-2DBEF890598A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/>
            <a:fld id="{3EBA5BD7-F043-4D1B-AA17-CD412FC534DE}" type="slidenum">
              <a:rPr lang="cs-CZ" smtClean="0"/>
              <a:pPr algn="r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2411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34484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8702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58606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22275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540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20081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26426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6714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Přímá spojnice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Přímá spojnice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Přímá spojnice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řádky dole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Volný tvar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0" name="Volný tvar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</p:grp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 rtlCol="0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625176" y="2616200"/>
            <a:ext cx="8735325" cy="1752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lze upravit styl předlohy.</a:t>
            </a:r>
          </a:p>
        </p:txBody>
      </p:sp>
      <p:sp>
        <p:nvSpPr>
          <p:cNvPr id="22" name="Zástupný symbol pro datum 2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33624B7-88E2-4120-AFAD-14AFCE9AD940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24" name="Zástupný symbol pro číslo snímku 2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BBA07F0-6680-4943-BD7A-CAE075672D6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>
          <a:xfrm>
            <a:off x="1218882" y="584200"/>
            <a:ext cx="7414869" cy="55880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ABB6AFB-FD75-4ED4-B0A1-06DAC4B142E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ABC4919-B29C-4171-8AC2-52CB8E2BF1DE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Přímá spojnice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Přímá spojnice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Přímá spojnice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rtlCol="0" anchor="b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625176" y="4951266"/>
            <a:ext cx="7069519" cy="1220933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F32E52D-1DC2-4D1F-BE8C-CB8F7D7727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ě obsahové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1218883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6500707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038EBEA-6151-4C48-8157-C296FC19C9C6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218883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1218883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 hasCustomPrompt="1"/>
          </p:nvPr>
        </p:nvSpPr>
        <p:spPr>
          <a:xfrm>
            <a:off x="6496644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 hasCustomPrompt="1"/>
          </p:nvPr>
        </p:nvSpPr>
        <p:spPr>
          <a:xfrm>
            <a:off x="6500707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 baseline="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DEF4067-9867-44E1-8104-A47AAADDD6D7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8A307B0-F685-4A84-9D3C-1A601E3FC0A5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847830E-D3ED-4862-A3DA-519F54D317D1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484971" y="584200"/>
            <a:ext cx="6094413" cy="558800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9FC2B6D-D6B4-4A07-B229-6B7F217D9BA3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obrázku 2" descr="Prázdný zástupný symbol pro přidání obrázku Klikněte na zástupný symbol a vyberte obrázek, který chcete přidat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426D6B7-6AAE-4978-AF22-38FE2E59CE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řádky vlevo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Volný tvar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4" name="Volný tvar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</p:grp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E752B-6572-436C-91E9-2D00E8BF5CD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4DD1E-5D91-48A3-AD6D-45FBA980D10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d7SGZhimsG4?feature=oembed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s://www.youtube.com/watch?v=d7SGZhimsG4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Manažerské dovednosti pro řízení lidských zdrojů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5DCF38E-B488-483A-829F-39007FF66380}"/>
              </a:ext>
            </a:extLst>
          </p:cNvPr>
          <p:cNvSpPr txBox="1"/>
          <p:nvPr/>
        </p:nvSpPr>
        <p:spPr>
          <a:xfrm>
            <a:off x="1" y="3789040"/>
            <a:ext cx="12188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2A4A056-FAD5-4F98-8BBF-C3B0FED09154}"/>
              </a:ext>
            </a:extLst>
          </p:cNvPr>
          <p:cNvSpPr txBox="1"/>
          <p:nvPr/>
        </p:nvSpPr>
        <p:spPr>
          <a:xfrm>
            <a:off x="0" y="420886"/>
            <a:ext cx="12188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Vysoká škola technická a ekonomická v Českých Budějovicích</a:t>
            </a:r>
          </a:p>
        </p:txBody>
      </p:sp>
      <p:sp>
        <p:nvSpPr>
          <p:cNvPr id="8" name="Podnadpis 4">
            <a:extLst>
              <a:ext uri="{FF2B5EF4-FFF2-40B4-BE49-F238E27FC236}">
                <a16:creationId xmlns:a16="http://schemas.microsoft.com/office/drawing/2014/main" id="{FE8B71B3-283E-4B3F-ACFC-5C8F636FBE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4312260"/>
            <a:ext cx="12188824" cy="2178967"/>
          </a:xfrm>
        </p:spPr>
        <p:txBody>
          <a:bodyPr rtlCol="0">
            <a:normAutofit/>
          </a:bodyPr>
          <a:lstStyle/>
          <a:p>
            <a:pPr algn="ctr" rtl="0"/>
            <a:r>
              <a:rPr lang="cs-CZ" cap="none" dirty="0">
                <a:solidFill>
                  <a:schemeClr val="bg1"/>
                </a:solidFill>
              </a:rPr>
              <a:t>Ing. Iveta </a:t>
            </a:r>
            <a:r>
              <a:rPr lang="cs-CZ" cap="none" dirty="0" err="1">
                <a:solidFill>
                  <a:schemeClr val="bg1"/>
                </a:solidFill>
              </a:rPr>
              <a:t>Kmecová</a:t>
            </a:r>
            <a:r>
              <a:rPr lang="cs-CZ" cap="none" dirty="0">
                <a:solidFill>
                  <a:schemeClr val="bg1"/>
                </a:solidFill>
              </a:rPr>
              <a:t>, PhD. (přednášející, cvičící)</a:t>
            </a:r>
          </a:p>
          <a:p>
            <a:pPr algn="ctr" rtl="0"/>
            <a:r>
              <a:rPr lang="cs-CZ" cap="none" dirty="0">
                <a:solidFill>
                  <a:schemeClr val="bg1"/>
                </a:solidFill>
              </a:rPr>
              <a:t> 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Prezentace vznikla v rámci projektu: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Příprava výukových materiálů pro podporu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blended</a:t>
            </a:r>
            <a:r>
              <a:rPr lang="cs-CZ" sz="2000" cap="none" dirty="0">
                <a:solidFill>
                  <a:schemeClr val="bg1"/>
                </a:solidFill>
              </a:rPr>
              <a:t> learning,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reg</a:t>
            </a:r>
            <a:r>
              <a:rPr lang="cs-CZ" sz="2000" cap="none" dirty="0">
                <a:solidFill>
                  <a:schemeClr val="bg1"/>
                </a:solidFill>
              </a:rPr>
              <a:t>. č. 2UPS</a:t>
            </a: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r>
              <a:rPr lang="cs-CZ" dirty="0">
                <a:solidFill>
                  <a:schemeClr val="bg1"/>
                </a:solidFill>
              </a:rPr>
              <a:t>Prezentace a tvorba nápadů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4893425" cy="5733256"/>
          </a:xfrm>
        </p:spPr>
        <p:txBody>
          <a:bodyPr rtlCol="0">
            <a:normAutofit fontScale="77500" lnSpcReduction="20000"/>
          </a:bodyPr>
          <a:lstStyle/>
          <a:p>
            <a:r>
              <a:rPr lang="cs-CZ" sz="3000" dirty="0">
                <a:solidFill>
                  <a:schemeClr val="bg1"/>
                </a:solidFill>
              </a:rPr>
              <a:t>Prezentaci je možné chápat jako veřejné vystoupení před publikem.</a:t>
            </a:r>
          </a:p>
          <a:p>
            <a:r>
              <a:rPr lang="cs-CZ" sz="3000" dirty="0">
                <a:solidFill>
                  <a:schemeClr val="bg1"/>
                </a:solidFill>
              </a:rPr>
              <a:t>Je více druhů prezentace a stylů jakými lze prezentovat, především se ale jedná o komunikaci před publikem v podobě přednášky, prezentaci výroční zprávy, hodnocení podniku a jiné další aktivity.</a:t>
            </a:r>
          </a:p>
          <a:p>
            <a:r>
              <a:rPr lang="cs-CZ" sz="3000" dirty="0">
                <a:solidFill>
                  <a:schemeClr val="bg1"/>
                </a:solidFill>
              </a:rPr>
              <a:t>Slouží především k prezentaci výstupů výzkumů a návrhů řešení problému je jediným zhmotněným výsledkem uskutečněného výzkumu, který jeho zadavatel vnímá.</a:t>
            </a:r>
          </a:p>
          <a:p>
            <a:r>
              <a:rPr lang="cs-CZ" sz="3000" dirty="0">
                <a:solidFill>
                  <a:schemeClr val="bg1"/>
                </a:solidFill>
              </a:rPr>
              <a:t>Pokud podceníme přípravu a vytvoření závěrečné prezentace, může mnohdy několikaměsíční úsilí všechny pracovníků týmu být zbytečné, jelikož práce nevynikne.</a:t>
            </a:r>
            <a:endParaRPr lang="cs-CZ" sz="2000" dirty="0">
              <a:solidFill>
                <a:schemeClr val="bg1"/>
              </a:solidFill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A54E571B-ECE6-4539-96BF-8569D10D323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36379" y="1844824"/>
            <a:ext cx="5570937" cy="5005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859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r>
              <a:rPr lang="cs-CZ" dirty="0">
                <a:solidFill>
                  <a:schemeClr val="bg1"/>
                </a:solidFill>
              </a:rPr>
              <a:t>Prezentace a tvorba nápadů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4893425" cy="5733256"/>
          </a:xfrm>
        </p:spPr>
        <p:txBody>
          <a:bodyPr rtlCol="0">
            <a:noAutofit/>
          </a:bodyPr>
          <a:lstStyle/>
          <a:p>
            <a:pPr>
              <a:lnSpc>
                <a:spcPct val="100000"/>
              </a:lnSpc>
            </a:pPr>
            <a:r>
              <a:rPr lang="cs-CZ" sz="2200" dirty="0">
                <a:solidFill>
                  <a:schemeClr val="bg1"/>
                </a:solidFill>
              </a:rPr>
              <a:t>Cílem prezentace je, aby byla posluchači pochopena a akceptována.</a:t>
            </a:r>
          </a:p>
          <a:p>
            <a:pPr>
              <a:lnSpc>
                <a:spcPct val="100000"/>
              </a:lnSpc>
            </a:pPr>
            <a:r>
              <a:rPr lang="cs-CZ" sz="2200" dirty="0">
                <a:solidFill>
                  <a:schemeClr val="bg1"/>
                </a:solidFill>
              </a:rPr>
              <a:t>Stanovení cílů nám ujasňuje a stanovuje úkoly, kterým se budeme věnovat při sestavování prezentace.</a:t>
            </a:r>
          </a:p>
          <a:p>
            <a:pPr>
              <a:lnSpc>
                <a:spcPct val="100000"/>
              </a:lnSpc>
            </a:pPr>
            <a:r>
              <a:rPr lang="cs-CZ" sz="2200" dirty="0">
                <a:solidFill>
                  <a:schemeClr val="bg1"/>
                </a:solidFill>
              </a:rPr>
              <a:t>Formulace cílů prezentace probíhá stanovením několika otázek. Tento proces není náročný.</a:t>
            </a:r>
          </a:p>
          <a:p>
            <a:pPr>
              <a:lnSpc>
                <a:spcPct val="100000"/>
              </a:lnSpc>
            </a:pPr>
            <a:r>
              <a:rPr lang="cs-CZ" sz="2200" dirty="0">
                <a:solidFill>
                  <a:schemeClr val="bg1"/>
                </a:solidFill>
              </a:rPr>
              <a:t>Ptáme se na otázky stylu, co má být výsledek a čeho chci svou prezentací dosáhnout.</a:t>
            </a:r>
          </a:p>
          <a:p>
            <a:pPr>
              <a:lnSpc>
                <a:spcPct val="100000"/>
              </a:lnSpc>
            </a:pPr>
            <a:r>
              <a:rPr lang="cs-CZ" sz="2200" dirty="0">
                <a:solidFill>
                  <a:schemeClr val="bg1"/>
                </a:solidFill>
              </a:rPr>
              <a:t>Odpovědi na tyto otázky nás vedou k výsledkům, které chceme do prezentace vložit.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8742B45-22F8-4DD2-A53C-C34321DC23C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06380" y="1833015"/>
            <a:ext cx="6590048" cy="510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670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Nadpis 12">
            <a:extLst>
              <a:ext uri="{FF2B5EF4-FFF2-40B4-BE49-F238E27FC236}">
                <a16:creationId xmlns:a16="http://schemas.microsoft.com/office/drawing/2014/main" id="{F705637B-423C-4CD9-98A9-0198DE274B5D}"/>
              </a:ext>
            </a:extLst>
          </p:cNvPr>
          <p:cNvSpPr txBox="1">
            <a:spLocks/>
          </p:cNvSpPr>
          <p:nvPr/>
        </p:nvSpPr>
        <p:spPr>
          <a:xfrm>
            <a:off x="4370966" y="2875584"/>
            <a:ext cx="4080590" cy="648072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36" name="Obdélník 35">
            <a:extLst>
              <a:ext uri="{FF2B5EF4-FFF2-40B4-BE49-F238E27FC236}">
                <a16:creationId xmlns:a16="http://schemas.microsoft.com/office/drawing/2014/main" id="{1B16EA0D-4B09-4227-B965-E60F1B381103}"/>
              </a:ext>
            </a:extLst>
          </p:cNvPr>
          <p:cNvSpPr/>
          <p:nvPr/>
        </p:nvSpPr>
        <p:spPr>
          <a:xfrm>
            <a:off x="4749081" y="764704"/>
            <a:ext cx="3101089" cy="555396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200" dirty="0"/>
              <a:t>V hlavní části se snažíme dodržet rámcové členění, které jsem posluchači zmínil v úvodu a</a:t>
            </a:r>
          </a:p>
          <a:p>
            <a:pPr algn="ctr"/>
            <a:r>
              <a:rPr lang="cs-CZ" sz="2200" dirty="0"/>
              <a:t>toto členění doplňujeme jednotlivými klíčovými body a detaily.</a:t>
            </a:r>
          </a:p>
          <a:p>
            <a:pPr algn="ctr"/>
            <a:endParaRPr lang="cs-CZ" sz="2200" dirty="0"/>
          </a:p>
          <a:p>
            <a:pPr algn="ctr"/>
            <a:r>
              <a:rPr lang="cs-CZ" sz="2200" dirty="0"/>
              <a:t>V průběhu prezentace volíme srozumitelné výrazy a krátké věty, snažíme se vyjadřovat</a:t>
            </a:r>
          </a:p>
          <a:p>
            <a:pPr algn="ctr"/>
            <a:r>
              <a:rPr lang="cs-CZ" sz="2200" dirty="0"/>
              <a:t>stručně a výstižně.</a:t>
            </a:r>
          </a:p>
          <a:p>
            <a:pPr algn="ctr"/>
            <a:endParaRPr lang="cs-CZ" sz="2600" dirty="0"/>
          </a:p>
        </p:txBody>
      </p:sp>
      <p:sp>
        <p:nvSpPr>
          <p:cNvPr id="37" name="Obdélník 36">
            <a:extLst>
              <a:ext uri="{FF2B5EF4-FFF2-40B4-BE49-F238E27FC236}">
                <a16:creationId xmlns:a16="http://schemas.microsoft.com/office/drawing/2014/main" id="{20907162-A88D-4DED-BF43-E51C9175DAF9}"/>
              </a:ext>
            </a:extLst>
          </p:cNvPr>
          <p:cNvSpPr/>
          <p:nvPr/>
        </p:nvSpPr>
        <p:spPr>
          <a:xfrm>
            <a:off x="8228286" y="745776"/>
            <a:ext cx="3101090" cy="555575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200" dirty="0"/>
              <a:t>Závěr prezentace je vhodné ukončit tak, aby měl posluchač pocit, že v dané téma</a:t>
            </a:r>
          </a:p>
          <a:p>
            <a:pPr algn="ctr"/>
            <a:r>
              <a:rPr lang="cs-CZ" sz="2200" dirty="0"/>
              <a:t>silně věříme a jsme přesvědčení o našem úspěchu.</a:t>
            </a:r>
          </a:p>
          <a:p>
            <a:pPr algn="ctr"/>
            <a:endParaRPr lang="cs-CZ" sz="2200" dirty="0"/>
          </a:p>
          <a:p>
            <a:pPr algn="ctr"/>
            <a:r>
              <a:rPr lang="cs-CZ" sz="2200" dirty="0"/>
              <a:t>Podle prezentovaného tématu uvedeme na závěr upozornění na důsledky nebo</a:t>
            </a:r>
          </a:p>
          <a:p>
            <a:pPr algn="ctr"/>
            <a:r>
              <a:rPr lang="cs-CZ" sz="2200" dirty="0"/>
              <a:t>užitky.</a:t>
            </a:r>
          </a:p>
        </p:txBody>
      </p:sp>
      <p:sp>
        <p:nvSpPr>
          <p:cNvPr id="39" name="Obdélník 38">
            <a:extLst>
              <a:ext uri="{FF2B5EF4-FFF2-40B4-BE49-F238E27FC236}">
                <a16:creationId xmlns:a16="http://schemas.microsoft.com/office/drawing/2014/main" id="{09B9D8A3-EAE0-4854-9B71-F6D00EC02CDF}"/>
              </a:ext>
            </a:extLst>
          </p:cNvPr>
          <p:cNvSpPr/>
          <p:nvPr/>
        </p:nvSpPr>
        <p:spPr>
          <a:xfrm>
            <a:off x="1269876" y="764704"/>
            <a:ext cx="3101089" cy="555396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200" b="1" dirty="0"/>
          </a:p>
          <a:p>
            <a:pPr algn="ctr"/>
            <a:r>
              <a:rPr lang="cs-CZ" sz="2200" dirty="0"/>
              <a:t>V úvodní části bychom měli naznačit posluchači, o čem naše prezentace bude.</a:t>
            </a:r>
          </a:p>
          <a:p>
            <a:pPr algn="ctr"/>
            <a:endParaRPr lang="cs-CZ" sz="2200" dirty="0"/>
          </a:p>
          <a:p>
            <a:pPr algn="ctr"/>
            <a:r>
              <a:rPr lang="cs-CZ" sz="2200" dirty="0"/>
              <a:t>V úvodu posluchači sdělíme prostřednictvím prezentace téma, které mu budeme prezentovat.</a:t>
            </a:r>
          </a:p>
          <a:p>
            <a:pPr algn="ctr"/>
            <a:endParaRPr lang="cs-CZ" sz="2200" dirty="0"/>
          </a:p>
          <a:p>
            <a:pPr algn="ctr"/>
            <a:r>
              <a:rPr lang="cs-CZ" sz="2200" dirty="0"/>
              <a:t>Pro úplnost nesmíme zapomenout zahrnout taky smysl celé práce a námi stanovené cíle.</a:t>
            </a:r>
          </a:p>
          <a:p>
            <a:pPr algn="ctr"/>
            <a:endParaRPr lang="cs-CZ" sz="2000" dirty="0"/>
          </a:p>
          <a:p>
            <a:pPr algn="ctr"/>
            <a:endParaRPr lang="cs-CZ" sz="2600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62209870-D038-47D3-A715-2E1EEB1155B2}"/>
              </a:ext>
            </a:extLst>
          </p:cNvPr>
          <p:cNvSpPr txBox="1"/>
          <p:nvPr/>
        </p:nvSpPr>
        <p:spPr>
          <a:xfrm>
            <a:off x="1619494" y="198598"/>
            <a:ext cx="240185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600" b="1" dirty="0">
                <a:solidFill>
                  <a:schemeClr val="bg1"/>
                </a:solidFill>
              </a:rPr>
              <a:t>Úvod</a:t>
            </a:r>
          </a:p>
        </p:txBody>
      </p:sp>
      <p:sp>
        <p:nvSpPr>
          <p:cNvPr id="40" name="TextovéPole 39">
            <a:extLst>
              <a:ext uri="{FF2B5EF4-FFF2-40B4-BE49-F238E27FC236}">
                <a16:creationId xmlns:a16="http://schemas.microsoft.com/office/drawing/2014/main" id="{F068A604-F92C-49E3-ABFD-24FD1CC8D5BF}"/>
              </a:ext>
            </a:extLst>
          </p:cNvPr>
          <p:cNvSpPr txBox="1"/>
          <p:nvPr/>
        </p:nvSpPr>
        <p:spPr>
          <a:xfrm>
            <a:off x="5210335" y="198599"/>
            <a:ext cx="240185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600" b="1" dirty="0">
                <a:solidFill>
                  <a:schemeClr val="bg1"/>
                </a:solidFill>
              </a:rPr>
              <a:t>Hlavní část</a:t>
            </a:r>
          </a:p>
        </p:txBody>
      </p:sp>
      <p:sp>
        <p:nvSpPr>
          <p:cNvPr id="41" name="TextovéPole 40">
            <a:extLst>
              <a:ext uri="{FF2B5EF4-FFF2-40B4-BE49-F238E27FC236}">
                <a16:creationId xmlns:a16="http://schemas.microsoft.com/office/drawing/2014/main" id="{EC0C5CF3-0E15-453E-AA17-981A35C5C7C3}"/>
              </a:ext>
            </a:extLst>
          </p:cNvPr>
          <p:cNvSpPr txBox="1"/>
          <p:nvPr/>
        </p:nvSpPr>
        <p:spPr>
          <a:xfrm>
            <a:off x="8577905" y="198599"/>
            <a:ext cx="240185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600" b="1" dirty="0">
                <a:solidFill>
                  <a:schemeClr val="bg1"/>
                </a:solidFill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65382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délník 12">
            <a:extLst>
              <a:ext uri="{FF2B5EF4-FFF2-40B4-BE49-F238E27FC236}">
                <a16:creationId xmlns:a16="http://schemas.microsoft.com/office/drawing/2014/main" id="{30D57572-A61F-415A-96E8-239FA84D5A2C}"/>
              </a:ext>
            </a:extLst>
          </p:cNvPr>
          <p:cNvSpPr/>
          <p:nvPr/>
        </p:nvSpPr>
        <p:spPr>
          <a:xfrm>
            <a:off x="4132194" y="260648"/>
            <a:ext cx="3924436" cy="79208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600" dirty="0"/>
              <a:t>Jazyk prezentace</a:t>
            </a:r>
          </a:p>
        </p:txBody>
      </p:sp>
      <p:cxnSp>
        <p:nvCxnSpPr>
          <p:cNvPr id="14" name="Přímá spojnice 13">
            <a:extLst>
              <a:ext uri="{FF2B5EF4-FFF2-40B4-BE49-F238E27FC236}">
                <a16:creationId xmlns:a16="http://schemas.microsoft.com/office/drawing/2014/main" id="{B4DB4B76-17A2-4464-8C51-52638D4D5450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6094412" y="1052735"/>
            <a:ext cx="0" cy="648073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Přímá spojnice 14">
            <a:extLst>
              <a:ext uri="{FF2B5EF4-FFF2-40B4-BE49-F238E27FC236}">
                <a16:creationId xmlns:a16="http://schemas.microsoft.com/office/drawing/2014/main" id="{16D45CD5-D764-4171-B3E0-C58F1DF399E8}"/>
              </a:ext>
            </a:extLst>
          </p:cNvPr>
          <p:cNvCxnSpPr>
            <a:cxnSpLocks/>
          </p:cNvCxnSpPr>
          <p:nvPr/>
        </p:nvCxnSpPr>
        <p:spPr>
          <a:xfrm>
            <a:off x="6094412" y="1709195"/>
            <a:ext cx="0" cy="79208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Přímá spojnice 15">
            <a:extLst>
              <a:ext uri="{FF2B5EF4-FFF2-40B4-BE49-F238E27FC236}">
                <a16:creationId xmlns:a16="http://schemas.microsoft.com/office/drawing/2014/main" id="{D7E65C10-BFD3-4F37-AE8C-6A3DF6A53AC0}"/>
              </a:ext>
            </a:extLst>
          </p:cNvPr>
          <p:cNvCxnSpPr>
            <a:cxnSpLocks/>
          </p:cNvCxnSpPr>
          <p:nvPr/>
        </p:nvCxnSpPr>
        <p:spPr>
          <a:xfrm flipH="1">
            <a:off x="2926060" y="1700808"/>
            <a:ext cx="3168352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Přímá spojnice 16">
            <a:extLst>
              <a:ext uri="{FF2B5EF4-FFF2-40B4-BE49-F238E27FC236}">
                <a16:creationId xmlns:a16="http://schemas.microsoft.com/office/drawing/2014/main" id="{304EC987-1F3B-4411-827E-363A7F424BAF}"/>
              </a:ext>
            </a:extLst>
          </p:cNvPr>
          <p:cNvCxnSpPr>
            <a:cxnSpLocks/>
          </p:cNvCxnSpPr>
          <p:nvPr/>
        </p:nvCxnSpPr>
        <p:spPr>
          <a:xfrm flipH="1">
            <a:off x="6094412" y="1709195"/>
            <a:ext cx="3168352" cy="1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Přímá spojnice 17">
            <a:extLst>
              <a:ext uri="{FF2B5EF4-FFF2-40B4-BE49-F238E27FC236}">
                <a16:creationId xmlns:a16="http://schemas.microsoft.com/office/drawing/2014/main" id="{A478A5CB-C001-483B-842B-70F682B66BD5}"/>
              </a:ext>
            </a:extLst>
          </p:cNvPr>
          <p:cNvCxnSpPr>
            <a:cxnSpLocks/>
          </p:cNvCxnSpPr>
          <p:nvPr/>
        </p:nvCxnSpPr>
        <p:spPr>
          <a:xfrm>
            <a:off x="2926060" y="1700808"/>
            <a:ext cx="0" cy="79208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Přímá spojnice 18">
            <a:extLst>
              <a:ext uri="{FF2B5EF4-FFF2-40B4-BE49-F238E27FC236}">
                <a16:creationId xmlns:a16="http://schemas.microsoft.com/office/drawing/2014/main" id="{5FA64230-1D9C-4480-AFCC-D2BDCAA75A91}"/>
              </a:ext>
            </a:extLst>
          </p:cNvPr>
          <p:cNvCxnSpPr>
            <a:cxnSpLocks/>
          </p:cNvCxnSpPr>
          <p:nvPr/>
        </p:nvCxnSpPr>
        <p:spPr>
          <a:xfrm>
            <a:off x="9271760" y="1700807"/>
            <a:ext cx="0" cy="79208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Obdélník 20">
            <a:extLst>
              <a:ext uri="{FF2B5EF4-FFF2-40B4-BE49-F238E27FC236}">
                <a16:creationId xmlns:a16="http://schemas.microsoft.com/office/drawing/2014/main" id="{32FCECB6-9A91-40C0-B75E-29F4D0FF9BEF}"/>
              </a:ext>
            </a:extLst>
          </p:cNvPr>
          <p:cNvSpPr/>
          <p:nvPr/>
        </p:nvSpPr>
        <p:spPr>
          <a:xfrm>
            <a:off x="1710931" y="2493902"/>
            <a:ext cx="2430260" cy="64706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Vědecký</a:t>
            </a:r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1782CB70-D5FA-4B57-90C5-C19D64191712}"/>
              </a:ext>
            </a:extLst>
          </p:cNvPr>
          <p:cNvSpPr/>
          <p:nvPr/>
        </p:nvSpPr>
        <p:spPr>
          <a:xfrm>
            <a:off x="8041763" y="2492895"/>
            <a:ext cx="2430260" cy="64706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Umělecký</a:t>
            </a:r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id="{8E284BC5-0DA7-4A19-8452-80F447B7355F}"/>
              </a:ext>
            </a:extLst>
          </p:cNvPr>
          <p:cNvSpPr/>
          <p:nvPr/>
        </p:nvSpPr>
        <p:spPr>
          <a:xfrm>
            <a:off x="4888279" y="2492895"/>
            <a:ext cx="2430260" cy="64706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Prezentační</a:t>
            </a:r>
          </a:p>
        </p:txBody>
      </p:sp>
      <p:cxnSp>
        <p:nvCxnSpPr>
          <p:cNvPr id="26" name="Přímá spojnice 25">
            <a:extLst>
              <a:ext uri="{FF2B5EF4-FFF2-40B4-BE49-F238E27FC236}">
                <a16:creationId xmlns:a16="http://schemas.microsoft.com/office/drawing/2014/main" id="{EB71B3F2-AA35-4FB0-908D-F98A1965694F}"/>
              </a:ext>
            </a:extLst>
          </p:cNvPr>
          <p:cNvCxnSpPr>
            <a:cxnSpLocks/>
          </p:cNvCxnSpPr>
          <p:nvPr/>
        </p:nvCxnSpPr>
        <p:spPr>
          <a:xfrm>
            <a:off x="6094412" y="3139957"/>
            <a:ext cx="0" cy="79208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Přímá spojnice 26">
            <a:extLst>
              <a:ext uri="{FF2B5EF4-FFF2-40B4-BE49-F238E27FC236}">
                <a16:creationId xmlns:a16="http://schemas.microsoft.com/office/drawing/2014/main" id="{89074425-0F57-4517-B3EB-A21BE025C87C}"/>
              </a:ext>
            </a:extLst>
          </p:cNvPr>
          <p:cNvCxnSpPr>
            <a:cxnSpLocks/>
          </p:cNvCxnSpPr>
          <p:nvPr/>
        </p:nvCxnSpPr>
        <p:spPr>
          <a:xfrm>
            <a:off x="2926060" y="3139957"/>
            <a:ext cx="0" cy="79208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Přímá spojnice 27">
            <a:extLst>
              <a:ext uri="{FF2B5EF4-FFF2-40B4-BE49-F238E27FC236}">
                <a16:creationId xmlns:a16="http://schemas.microsoft.com/office/drawing/2014/main" id="{2D81ED53-26EE-4D75-A0F6-90DC36DC19D4}"/>
              </a:ext>
            </a:extLst>
          </p:cNvPr>
          <p:cNvCxnSpPr>
            <a:cxnSpLocks/>
          </p:cNvCxnSpPr>
          <p:nvPr/>
        </p:nvCxnSpPr>
        <p:spPr>
          <a:xfrm>
            <a:off x="9262764" y="3139957"/>
            <a:ext cx="0" cy="79208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Obdélník 28">
            <a:extLst>
              <a:ext uri="{FF2B5EF4-FFF2-40B4-BE49-F238E27FC236}">
                <a16:creationId xmlns:a16="http://schemas.microsoft.com/office/drawing/2014/main" id="{D794B1EF-B9A4-4310-81F8-A4954AE13636}"/>
              </a:ext>
            </a:extLst>
          </p:cNvPr>
          <p:cNvSpPr/>
          <p:nvPr/>
        </p:nvSpPr>
        <p:spPr>
          <a:xfrm>
            <a:off x="1701934" y="3932045"/>
            <a:ext cx="2430260" cy="266530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600" dirty="0"/>
              <a:t>Používáme na odborných přednáškách, kde slovo má jeden význam.</a:t>
            </a:r>
          </a:p>
          <a:p>
            <a:pPr algn="ctr"/>
            <a:endParaRPr lang="cs-CZ" sz="1600" dirty="0"/>
          </a:p>
          <a:p>
            <a:pPr algn="ctr"/>
            <a:r>
              <a:rPr lang="cs-CZ" sz="1600" dirty="0"/>
              <a:t>Prezentace obsahuje velké množství odborných výrazů, cizích názvů a případně</a:t>
            </a:r>
          </a:p>
          <a:p>
            <a:pPr algn="ctr"/>
            <a:r>
              <a:rPr lang="cs-CZ" sz="1600" dirty="0"/>
              <a:t>přesných výsledků. Díky odbornosti může hrozit otupění posluchače.</a:t>
            </a:r>
          </a:p>
        </p:txBody>
      </p:sp>
      <p:sp>
        <p:nvSpPr>
          <p:cNvPr id="30" name="Obdélník 29">
            <a:extLst>
              <a:ext uri="{FF2B5EF4-FFF2-40B4-BE49-F238E27FC236}">
                <a16:creationId xmlns:a16="http://schemas.microsoft.com/office/drawing/2014/main" id="{EC73FEFF-EA6A-49D2-9DB4-4987069F412D}"/>
              </a:ext>
            </a:extLst>
          </p:cNvPr>
          <p:cNvSpPr/>
          <p:nvPr/>
        </p:nvSpPr>
        <p:spPr>
          <a:xfrm>
            <a:off x="8020286" y="3923656"/>
            <a:ext cx="2430260" cy="26653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600" dirty="0"/>
              <a:t>S tímto druhem prezentací je možné se setkat při prezentaci lokálních výrobků, kdy se</a:t>
            </a:r>
          </a:p>
          <a:p>
            <a:pPr algn="ctr"/>
            <a:r>
              <a:rPr lang="cs-CZ" sz="1600" dirty="0"/>
              <a:t>snažíme zaujmout posluchače užitím místního jazyka, který je jim blízký, případně</a:t>
            </a:r>
          </a:p>
          <a:p>
            <a:pPr algn="ctr"/>
            <a:r>
              <a:rPr lang="cs-CZ" sz="1600" dirty="0"/>
              <a:t>citově zabarvený jazyk.</a:t>
            </a:r>
          </a:p>
        </p:txBody>
      </p:sp>
      <p:sp>
        <p:nvSpPr>
          <p:cNvPr id="37" name="Obdélník 36">
            <a:extLst>
              <a:ext uri="{FF2B5EF4-FFF2-40B4-BE49-F238E27FC236}">
                <a16:creationId xmlns:a16="http://schemas.microsoft.com/office/drawing/2014/main" id="{A613DFEA-8DB2-4A85-A796-D955290E6087}"/>
              </a:ext>
            </a:extLst>
          </p:cNvPr>
          <p:cNvSpPr/>
          <p:nvPr/>
        </p:nvSpPr>
        <p:spPr>
          <a:xfrm>
            <a:off x="4888279" y="3932045"/>
            <a:ext cx="2430260" cy="26653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1600" dirty="0"/>
              <a:t>Prezentační jazyk užíváme na většině běžných prezentací, kdy není nutné užití</a:t>
            </a:r>
          </a:p>
          <a:p>
            <a:pPr algn="ctr"/>
            <a:r>
              <a:rPr lang="cs-CZ" sz="1600" dirty="0"/>
              <a:t>odborného jazyka.</a:t>
            </a:r>
          </a:p>
          <a:p>
            <a:pPr algn="ctr"/>
            <a:endParaRPr lang="cs-CZ" sz="1600" dirty="0"/>
          </a:p>
          <a:p>
            <a:pPr algn="ctr"/>
            <a:r>
              <a:rPr lang="cs-CZ" sz="1600" dirty="0"/>
              <a:t>Prezentace je vedena spíše v idylickém tempu, kdy se posluchače snažíme</a:t>
            </a:r>
          </a:p>
          <a:p>
            <a:pPr algn="ctr"/>
            <a:r>
              <a:rPr lang="cs-CZ" sz="1600" dirty="0"/>
              <a:t>zaujmout, informovat.</a:t>
            </a:r>
          </a:p>
        </p:txBody>
      </p:sp>
    </p:spTree>
    <p:extLst>
      <p:ext uri="{BB962C8B-B14F-4D97-AF65-F5344CB8AC3E}">
        <p14:creationId xmlns:p14="http://schemas.microsoft.com/office/powerpoint/2010/main" val="612236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17748" y="172803"/>
            <a:ext cx="7408173" cy="540204"/>
          </a:xfrm>
        </p:spPr>
        <p:txBody>
          <a:bodyPr rtlCol="0">
            <a:normAutofit/>
          </a:bodyPr>
          <a:lstStyle/>
          <a:p>
            <a:pPr algn="ctr" rtl="0"/>
            <a:r>
              <a:rPr lang="cs-CZ" sz="3000" dirty="0">
                <a:solidFill>
                  <a:schemeClr val="bg1"/>
                </a:solidFill>
                <a:hlinkClick r:id="rId4"/>
              </a:rPr>
              <a:t>VIDEO: Zásady správné prezentace</a:t>
            </a:r>
            <a:endParaRPr lang="cs-CZ" sz="3000" dirty="0">
              <a:solidFill>
                <a:schemeClr val="bg1"/>
              </a:solidFill>
            </a:endParaRPr>
          </a:p>
        </p:txBody>
      </p:sp>
      <p:pic>
        <p:nvPicPr>
          <p:cNvPr id="2" name="Online médium 1">
            <a:hlinkClick r:id="" action="ppaction://media"/>
            <a:extLst>
              <a:ext uri="{FF2B5EF4-FFF2-40B4-BE49-F238E27FC236}">
                <a16:creationId xmlns:a16="http://schemas.microsoft.com/office/drawing/2014/main" id="{1250149D-3D7F-48A0-B3C6-95F1ECE22F4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125860" y="968152"/>
            <a:ext cx="10153128" cy="5736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28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Závěrečný kvíz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9933985" cy="5733256"/>
          </a:xfrm>
        </p:spPr>
        <p:txBody>
          <a:bodyPr rtlCol="0">
            <a:normAutofit/>
          </a:bodyPr>
          <a:lstStyle/>
          <a:p>
            <a:r>
              <a:rPr lang="cs-CZ" sz="3000" dirty="0">
                <a:solidFill>
                  <a:schemeClr val="bg1"/>
                </a:solidFill>
              </a:rPr>
              <a:t>K čemu primárně slouží pracovní prezentace?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K pobavení publika.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K prezentaci výstupů výzkumů a návrhů řešení problému.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K prezentaci osoby prezentujícího.</a:t>
            </a:r>
          </a:p>
          <a:p>
            <a:r>
              <a:rPr lang="cs-CZ" sz="3000" dirty="0">
                <a:solidFill>
                  <a:schemeClr val="bg1"/>
                </a:solidFill>
              </a:rPr>
              <a:t>Z jakých dílčích částí se prezentace skládá?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Úvod, hlavní část. 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Hlavní část, závěr. 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Úvod, hlavní část, závěr. </a:t>
            </a:r>
          </a:p>
          <a:p>
            <a:r>
              <a:rPr lang="cs-CZ" sz="3000" dirty="0">
                <a:solidFill>
                  <a:schemeClr val="bg1"/>
                </a:solidFill>
              </a:rPr>
              <a:t>Který z uvedených jazyků se pro prezentace nepoužívá? 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Vědecký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Umělecký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Odborný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78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Závěrečný kvíz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9933985" cy="5733256"/>
          </a:xfrm>
        </p:spPr>
        <p:txBody>
          <a:bodyPr rtlCol="0">
            <a:normAutofit/>
          </a:bodyPr>
          <a:lstStyle/>
          <a:p>
            <a:r>
              <a:rPr lang="cs-CZ" sz="3000" dirty="0">
                <a:solidFill>
                  <a:schemeClr val="bg1"/>
                </a:solidFill>
              </a:rPr>
              <a:t>K čemu primárně slouží pracovní prezentace?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K pobavení publika.</a:t>
            </a:r>
          </a:p>
          <a:p>
            <a:pPr lvl="1"/>
            <a:r>
              <a:rPr lang="cs-CZ" dirty="0">
                <a:solidFill>
                  <a:schemeClr val="bg1"/>
                </a:solidFill>
                <a:highlight>
                  <a:srgbClr val="FFFF00"/>
                </a:highlight>
              </a:rPr>
              <a:t>K prezentaci výstupů výzkumů a návrhů řešení problému.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K prezentaci osoby prezentujícího.</a:t>
            </a:r>
          </a:p>
          <a:p>
            <a:r>
              <a:rPr lang="cs-CZ" sz="3000" dirty="0">
                <a:solidFill>
                  <a:schemeClr val="bg1"/>
                </a:solidFill>
              </a:rPr>
              <a:t>Z jakých dílčích částí se prezentace skládá?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Úvod, hlavní část. 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Hlavní část, závěr. </a:t>
            </a:r>
          </a:p>
          <a:p>
            <a:pPr lvl="1"/>
            <a:r>
              <a:rPr lang="cs-CZ" dirty="0">
                <a:solidFill>
                  <a:schemeClr val="bg1"/>
                </a:solidFill>
                <a:highlight>
                  <a:srgbClr val="FFFF00"/>
                </a:highlight>
              </a:rPr>
              <a:t>Úvod, hlavní část, závěr. </a:t>
            </a:r>
          </a:p>
          <a:p>
            <a:r>
              <a:rPr lang="cs-CZ" sz="3000" dirty="0">
                <a:solidFill>
                  <a:schemeClr val="bg1"/>
                </a:solidFill>
              </a:rPr>
              <a:t>Který z uvedených jazyků se pro prezentace nepoužívá? 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Vědecký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Umělecký</a:t>
            </a:r>
          </a:p>
          <a:p>
            <a:pPr lvl="1"/>
            <a:r>
              <a:rPr lang="cs-CZ" dirty="0">
                <a:solidFill>
                  <a:schemeClr val="bg1"/>
                </a:solidFill>
                <a:highlight>
                  <a:srgbClr val="FFFF00"/>
                </a:highlight>
              </a:rPr>
              <a:t>Odborný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632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1" y="4886402"/>
            <a:ext cx="12188824" cy="1604825"/>
          </a:xfrm>
        </p:spPr>
        <p:txBody>
          <a:bodyPr rtlCol="0">
            <a:normAutofit/>
          </a:bodyPr>
          <a:lstStyle/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9576432"/>
      </p:ext>
    </p:extLst>
  </p:cSld>
  <p:clrMapOvr>
    <a:masterClrMapping/>
  </p:clrMapOvr>
</p:sld>
</file>

<file path=ppt/theme/theme1.xml><?xml version="1.0" encoding="utf-8"?>
<a:theme xmlns:a="http://schemas.openxmlformats.org/drawingml/2006/main" name="Technologie (16:9)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3228_TF02787990_TF02787990.potx" id="{41430103-F1DF-4760-9877-C776298C88DB}" vid="{586A876F-1D1B-4FC4-9F0D-A7C5E174B1DA}"/>
    </a:ext>
  </a:extLst>
</a:theme>
</file>

<file path=ppt/theme/theme2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C67BEE-D13F-4BD2-98A5-34D8A0977F68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terms/"/>
    <ds:schemaRef ds:uri="4873beb7-5857-4685-be1f-d57550cc96c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s trojitými čarami připomínajícími elektrický obvod (širokoúhlý formát)</Template>
  <TotalTime>1165</TotalTime>
  <Words>583</Words>
  <Application>Microsoft Office PowerPoint</Application>
  <PresentationFormat>Vlastní</PresentationFormat>
  <Paragraphs>98</Paragraphs>
  <Slides>9</Slides>
  <Notes>9</Notes>
  <HiddenSlides>0</HiddenSlides>
  <MMClips>1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2" baseType="lpstr">
      <vt:lpstr>Arial</vt:lpstr>
      <vt:lpstr>Calibri</vt:lpstr>
      <vt:lpstr>Technologie (16:9)</vt:lpstr>
      <vt:lpstr>Manažerské dovednosti pro řízení lidských zdrojů</vt:lpstr>
      <vt:lpstr>Prezentace a tvorba nápadů</vt:lpstr>
      <vt:lpstr>Prezentace a tvorba nápadů</vt:lpstr>
      <vt:lpstr>Prezentace aplikace PowerPoint</vt:lpstr>
      <vt:lpstr>Prezentace aplikace PowerPoint</vt:lpstr>
      <vt:lpstr>VIDEO: Zásady správné prezentace</vt:lpstr>
      <vt:lpstr>Závěrečný kvíz</vt:lpstr>
      <vt:lpstr>Závěrečný kvíz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Rozložení nadpisu</dc:title>
  <dc:creator>Michal Tlustý</dc:creator>
  <cp:lastModifiedBy>Vendula Velková</cp:lastModifiedBy>
  <cp:revision>64</cp:revision>
  <dcterms:created xsi:type="dcterms:W3CDTF">2021-06-05T20:59:01Z</dcterms:created>
  <dcterms:modified xsi:type="dcterms:W3CDTF">2021-11-29T09:19:19Z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