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79" r:id="rId6"/>
    <p:sldId id="280" r:id="rId7"/>
    <p:sldId id="286" r:id="rId8"/>
    <p:sldId id="282" r:id="rId9"/>
    <p:sldId id="285" r:id="rId10"/>
    <p:sldId id="297" r:id="rId11"/>
    <p:sldId id="284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10CF10AF-8279-4896-881B-E99F50DF31A1}"/>
    <pc:docChg chg="custSel modSld">
      <pc:chgData name="Vendula Velková" userId="d0a736bd-599d-4451-a108-af86c05341fa" providerId="ADAL" clId="{10CF10AF-8279-4896-881B-E99F50DF31A1}" dt="2021-11-29T09:17:27.122" v="2"/>
      <pc:docMkLst>
        <pc:docMk/>
      </pc:docMkLst>
      <pc:sldChg chg="addSp delSp modSp mod">
        <pc:chgData name="Vendula Velková" userId="d0a736bd-599d-4451-a108-af86c05341fa" providerId="ADAL" clId="{10CF10AF-8279-4896-881B-E99F50DF31A1}" dt="2021-11-29T09:17:27.122" v="2"/>
        <pc:sldMkLst>
          <pc:docMk/>
          <pc:sldMk cId="1332291891" sldId="257"/>
        </pc:sldMkLst>
        <pc:spChg chg="del">
          <ac:chgData name="Vendula Velková" userId="d0a736bd-599d-4451-a108-af86c05341fa" providerId="ADAL" clId="{10CF10AF-8279-4896-881B-E99F50DF31A1}" dt="2021-11-29T09:17:23.352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10CF10AF-8279-4896-881B-E99F50DF31A1}" dt="2021-11-29T09:17:25.855" v="1" actId="478"/>
          <ac:spMkLst>
            <pc:docMk/>
            <pc:sldMk cId="1332291891" sldId="257"/>
            <ac:spMk id="7" creationId="{F119B1CD-C2B8-4090-881D-668A92C92EC0}"/>
          </ac:spMkLst>
        </pc:spChg>
        <pc:spChg chg="add mod">
          <ac:chgData name="Vendula Velková" userId="d0a736bd-599d-4451-a108-af86c05341fa" providerId="ADAL" clId="{10CF10AF-8279-4896-881B-E99F50DF31A1}" dt="2021-11-29T09:17:27.122" v="2"/>
          <ac:spMkLst>
            <pc:docMk/>
            <pc:sldMk cId="1332291891" sldId="257"/>
            <ac:spMk id="8" creationId="{D513AA57-ECFC-4112-818E-95CE0A5E4F4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996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5748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1056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5512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27559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7776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fwpwyrI-q00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fwpwyrI-q00&amp;ab_channel=MiNDSETAcademys.r.o.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D513AA57-ECFC-4112-818E-95CE0A5E4F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19BAB81C-B115-473B-A5AE-F3AAF6E03BC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22516" y="305272"/>
            <a:ext cx="6568786" cy="629208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18883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Co je to konflikt?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18883" y="1124744"/>
            <a:ext cx="4875529" cy="5328592"/>
          </a:xfrm>
        </p:spPr>
        <p:txBody>
          <a:bodyPr rtlCol="0">
            <a:normAutofit/>
          </a:bodyPr>
          <a:lstStyle/>
          <a:p>
            <a:pPr rtl="0"/>
            <a:r>
              <a:rPr lang="cs-CZ" sz="2200" dirty="0">
                <a:solidFill>
                  <a:schemeClr val="bg1"/>
                </a:solidFill>
              </a:rPr>
              <a:t>Konflikt je srážka nebo střet někoho s něčím, co nás může zaskočit nebo znejistit.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Konflikty na pracovišti vznikají mezi jednotlivci i mezi skupinami a nebo mezi nadřízeným a podřízeným. 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Konflikty pramení z neuspokojení vlastního očekávání. 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Nejčastějším důvodem pro vznik konfliktů na pracovišti je, že pracovníci mají dojem,  že jejich plat nebo pracovní nároky nejsou spravedlivé </a:t>
            </a: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6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2638028" y="3057804"/>
            <a:ext cx="6912768" cy="742392"/>
          </a:xfrm>
        </p:spPr>
        <p:txBody>
          <a:bodyPr rtlCol="0"/>
          <a:lstStyle/>
          <a:p>
            <a:pPr rtl="0"/>
            <a:r>
              <a:rPr lang="cs-CZ" b="1" dirty="0">
                <a:solidFill>
                  <a:schemeClr val="bg1"/>
                </a:solidFill>
              </a:rPr>
              <a:t>Co nejvíce vystihuje slovo konflikt?</a:t>
            </a:r>
          </a:p>
        </p:txBody>
      </p:sp>
      <p:sp>
        <p:nvSpPr>
          <p:cNvPr id="7" name="Nadpis 12">
            <a:extLst>
              <a:ext uri="{FF2B5EF4-FFF2-40B4-BE49-F238E27FC236}">
                <a16:creationId xmlns:a16="http://schemas.microsoft.com/office/drawing/2014/main" id="{822E61C1-FD7F-4621-A0A1-1F83B4AF18BB}"/>
              </a:ext>
            </a:extLst>
          </p:cNvPr>
          <p:cNvSpPr txBox="1">
            <a:spLocks/>
          </p:cNvSpPr>
          <p:nvPr/>
        </p:nvSpPr>
        <p:spPr>
          <a:xfrm>
            <a:off x="2646069" y="2768207"/>
            <a:ext cx="6101560" cy="648072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b="1">
                <a:solidFill>
                  <a:schemeClr val="bg1"/>
                </a:solidFill>
              </a:rPr>
              <a:t>Metody hodnocení pracovníků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356ADA48-EFB0-4EFF-B9C3-B78E824DF206}"/>
              </a:ext>
            </a:extLst>
          </p:cNvPr>
          <p:cNvSpPr/>
          <p:nvPr/>
        </p:nvSpPr>
        <p:spPr>
          <a:xfrm>
            <a:off x="5031608" y="883278"/>
            <a:ext cx="1296144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Spor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A61E775F-6C72-4929-B7BB-9F22FDF65571}"/>
              </a:ext>
            </a:extLst>
          </p:cNvPr>
          <p:cNvSpPr/>
          <p:nvPr/>
        </p:nvSpPr>
        <p:spPr>
          <a:xfrm>
            <a:off x="996288" y="1156115"/>
            <a:ext cx="315996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Výměna názorů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6ECADA46-89F5-46C5-85E0-B6771ECC800D}"/>
              </a:ext>
            </a:extLst>
          </p:cNvPr>
          <p:cNvSpPr/>
          <p:nvPr/>
        </p:nvSpPr>
        <p:spPr>
          <a:xfrm>
            <a:off x="3890047" y="4787485"/>
            <a:ext cx="2016224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Soupeření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85CA1D18-F514-45B3-AF8A-5E5B47A1889B}"/>
              </a:ext>
            </a:extLst>
          </p:cNvPr>
          <p:cNvSpPr/>
          <p:nvPr/>
        </p:nvSpPr>
        <p:spPr>
          <a:xfrm>
            <a:off x="1145622" y="4108817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Nutnost pro vývoj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6658C39B-CC4E-40A5-8F6A-35A6D1D0545A}"/>
              </a:ext>
            </a:extLst>
          </p:cNvPr>
          <p:cNvSpPr/>
          <p:nvPr/>
        </p:nvSpPr>
        <p:spPr>
          <a:xfrm>
            <a:off x="9234881" y="4806362"/>
            <a:ext cx="230745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Nepochopení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1990E7D1-7151-46E8-AF0E-70FBD4B59A2E}"/>
              </a:ext>
            </a:extLst>
          </p:cNvPr>
          <p:cNvSpPr/>
          <p:nvPr/>
        </p:nvSpPr>
        <p:spPr>
          <a:xfrm>
            <a:off x="7606580" y="968711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Nesouhlas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3E7A834A-8F2B-4034-BFB3-F927BAA9CF79}"/>
              </a:ext>
            </a:extLst>
          </p:cNvPr>
          <p:cNvSpPr/>
          <p:nvPr/>
        </p:nvSpPr>
        <p:spPr>
          <a:xfrm>
            <a:off x="9694812" y="2430336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Srážka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683D8CC8-ECA9-4235-8B8D-9B010871E7A6}"/>
              </a:ext>
            </a:extLst>
          </p:cNvPr>
          <p:cNvSpPr/>
          <p:nvPr/>
        </p:nvSpPr>
        <p:spPr>
          <a:xfrm>
            <a:off x="6562464" y="4517689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Problém</a:t>
            </a:r>
          </a:p>
        </p:txBody>
      </p:sp>
    </p:spTree>
    <p:extLst>
      <p:ext uri="{BB962C8B-B14F-4D97-AF65-F5344CB8AC3E}">
        <p14:creationId xmlns:p14="http://schemas.microsoft.com/office/powerpoint/2010/main" val="133459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5897AA0-26A2-48EA-856F-2DB41399E06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8308" y="0"/>
            <a:ext cx="7620000" cy="6858001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18883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Co je konflikt užitečný?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18883" y="1124744"/>
            <a:ext cx="4875529" cy="5328592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Ano. Proč?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Nutí nás neuzavírat se do sebe, brát v úvahu své okolí.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Nutí nás přemýšlet a nacházet nejlepší řešení.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Nutí nás vypěstovat si adaptabilitu k životu.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Nutí nás aktivně na sobě pracovat, nebrat život pasivně.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Bez konfliktu by každý tým, skupina stagnovala.</a:t>
            </a:r>
          </a:p>
          <a:p>
            <a:pPr lvl="1"/>
            <a:endParaRPr lang="cs-CZ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528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1440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Typy konfliktů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3214092" y="2484964"/>
            <a:ext cx="4875529" cy="5157192"/>
          </a:xfrm>
        </p:spPr>
        <p:txBody>
          <a:bodyPr rtlCol="0">
            <a:normAutofit/>
          </a:bodyPr>
          <a:lstStyle/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id="{89A6F43F-AE63-4593-A7DE-36D87BED918D}"/>
              </a:ext>
            </a:extLst>
          </p:cNvPr>
          <p:cNvSpPr/>
          <p:nvPr/>
        </p:nvSpPr>
        <p:spPr>
          <a:xfrm>
            <a:off x="1989956" y="1340768"/>
            <a:ext cx="2880320" cy="136815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Vnější konflikt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6934E695-6591-4061-B100-387B84F398F8}"/>
              </a:ext>
            </a:extLst>
          </p:cNvPr>
          <p:cNvSpPr/>
          <p:nvPr/>
        </p:nvSpPr>
        <p:spPr>
          <a:xfrm>
            <a:off x="7030516" y="1340768"/>
            <a:ext cx="2880320" cy="136815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Vnitřní konflikt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7E65DBE-7631-4E48-AB5E-A35BEEC54A45}"/>
              </a:ext>
            </a:extLst>
          </p:cNvPr>
          <p:cNvSpPr txBox="1"/>
          <p:nvPr/>
        </p:nvSpPr>
        <p:spPr>
          <a:xfrm>
            <a:off x="1989956" y="2852936"/>
            <a:ext cx="288032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každý chce prosadit své stanovisko (představy nadřízených a</a:t>
            </a:r>
          </a:p>
          <a:p>
            <a:pPr algn="ctr"/>
            <a:r>
              <a:rPr lang="cs-CZ" sz="2800" dirty="0">
                <a:solidFill>
                  <a:schemeClr val="bg1"/>
                </a:solidFill>
              </a:rPr>
              <a:t>podřízených, rodičů a personálu)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050BC8F6-C2DF-49DB-89B4-4613FE98CC19}"/>
              </a:ext>
            </a:extLst>
          </p:cNvPr>
          <p:cNvSpPr txBox="1"/>
          <p:nvPr/>
        </p:nvSpPr>
        <p:spPr>
          <a:xfrm>
            <a:off x="7030515" y="2852936"/>
            <a:ext cx="28803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vznik protikladných tendencí k určitému chování, činnosti</a:t>
            </a:r>
          </a:p>
          <a:p>
            <a:pPr algn="ctr"/>
            <a:r>
              <a:rPr lang="cs-CZ" sz="2800" dirty="0">
                <a:solidFill>
                  <a:schemeClr val="bg1"/>
                </a:solidFill>
              </a:rPr>
              <a:t>nebo jednání</a:t>
            </a:r>
          </a:p>
        </p:txBody>
      </p:sp>
    </p:spTree>
    <p:extLst>
      <p:ext uri="{BB962C8B-B14F-4D97-AF65-F5344CB8AC3E}">
        <p14:creationId xmlns:p14="http://schemas.microsoft.com/office/powerpoint/2010/main" val="3442240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75BFD8D4-CA81-4691-BAA9-CDC39EF67060}"/>
              </a:ext>
            </a:extLst>
          </p:cNvPr>
          <p:cNvSpPr txBox="1"/>
          <p:nvPr/>
        </p:nvSpPr>
        <p:spPr>
          <a:xfrm>
            <a:off x="1413892" y="89141"/>
            <a:ext cx="611392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3000" dirty="0">
                <a:solidFill>
                  <a:schemeClr val="bg1"/>
                </a:solidFill>
                <a:hlinkClick r:id="rId4"/>
              </a:rPr>
              <a:t>5 způsobů, jak lze řešit konflikty</a:t>
            </a:r>
            <a:endParaRPr lang="cs-CZ" sz="3000" dirty="0">
              <a:solidFill>
                <a:schemeClr val="bg1"/>
              </a:solidFill>
            </a:endParaRPr>
          </a:p>
        </p:txBody>
      </p:sp>
      <p:pic>
        <p:nvPicPr>
          <p:cNvPr id="5" name="Online médium 4">
            <a:hlinkClick r:id="" action="ppaction://media"/>
            <a:extLst>
              <a:ext uri="{FF2B5EF4-FFF2-40B4-BE49-F238E27FC236}">
                <a16:creationId xmlns:a16="http://schemas.microsoft.com/office/drawing/2014/main" id="{EC457848-A299-4E89-9692-6591F70F1E4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413892" y="836712"/>
            <a:ext cx="10009112" cy="565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Závěrečný kvíz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10368118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Jak lze dělit konflikty?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Vnitřní a vnější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Fyzické a psychické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Dlouhodobé a krátkodobé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Co nepomáhá k vyřešení konfliktu?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Pochopení, proč konflikt vznikl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Vyjednat dohodu/kompromis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Vyhýbání se konfrontaci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Kdo může být účastníkem konfliktu?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Pouze nadřízený a pořízený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Pouze pracovníci na stejné úrovni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Kdokoliv s kýmkoliv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79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Závěrečný kvíz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10368118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Jak lze dělit konflikty?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Vnitřní a vnější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Fyzické a psychické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Dlouhodobé a krátkodobé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Co nepomáhá k vyřešení konfliktu?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Pochopení, proč konflikt vznikl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Vyjednat dohodu/kompromis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Vyhýbání se konfrontaci</a:t>
            </a:r>
          </a:p>
          <a:p>
            <a:pPr lvl="0"/>
            <a:r>
              <a:rPr lang="cs-CZ" dirty="0">
                <a:solidFill>
                  <a:schemeClr val="bg1"/>
                </a:solidFill>
              </a:rPr>
              <a:t>Kdo může být účastníkem konfliktu?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Pouze </a:t>
            </a:r>
            <a:r>
              <a:rPr lang="cs-CZ">
                <a:solidFill>
                  <a:schemeClr val="bg1"/>
                </a:solidFill>
              </a:rPr>
              <a:t>nadřízený a </a:t>
            </a:r>
            <a:r>
              <a:rPr lang="cs-CZ" dirty="0">
                <a:solidFill>
                  <a:schemeClr val="bg1"/>
                </a:solidFill>
              </a:rPr>
              <a:t>pořízený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Pouze pracovníci na stejné úrovni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Kdokoliv s kýmkoliv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958</TotalTime>
  <Words>345</Words>
  <Application>Microsoft Office PowerPoint</Application>
  <PresentationFormat>Vlastní</PresentationFormat>
  <Paragraphs>87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Co je to konflikt?</vt:lpstr>
      <vt:lpstr>Co nejvíce vystihuje slovo konflikt?</vt:lpstr>
      <vt:lpstr>Co je konflikt užitečný?</vt:lpstr>
      <vt:lpstr>Typy konfliktů</vt:lpstr>
      <vt:lpstr>Prezentace aplikace PowerPoint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52</cp:revision>
  <dcterms:created xsi:type="dcterms:W3CDTF">2021-06-05T20:59:01Z</dcterms:created>
  <dcterms:modified xsi:type="dcterms:W3CDTF">2021-11-29T09:17:28Z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