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57" r:id="rId5"/>
    <p:sldId id="284" r:id="rId6"/>
    <p:sldId id="293" r:id="rId7"/>
    <p:sldId id="294" r:id="rId8"/>
    <p:sldId id="288" r:id="rId9"/>
    <p:sldId id="295" r:id="rId10"/>
    <p:sldId id="289" r:id="rId11"/>
    <p:sldId id="296" r:id="rId12"/>
  </p:sldIdLst>
  <p:sldSz cx="12188825" cy="6858000"/>
  <p:notesSz cx="6858000" cy="9144000"/>
  <p:defaultTextStyle>
    <a:defPPr rtl="0">
      <a:defRPr lang="cs-CZ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4404"/>
    <a:srgbClr val="5F6F0F"/>
    <a:srgbClr val="718412"/>
    <a:srgbClr val="65741A"/>
    <a:srgbClr val="70811D"/>
    <a:srgbClr val="7B8D1F"/>
    <a:srgbClr val="839721"/>
    <a:srgbClr val="95AB25"/>
    <a:srgbClr val="BC5500"/>
    <a:srgbClr val="C45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38" autoAdjust="0"/>
    <p:restoredTop sz="84483" autoAdjust="0"/>
  </p:normalViewPr>
  <p:slideViewPr>
    <p:cSldViewPr>
      <p:cViewPr varScale="1">
        <p:scale>
          <a:sx n="114" d="100"/>
          <a:sy n="114" d="100"/>
        </p:scale>
        <p:origin x="480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9" d="100"/>
          <a:sy n="89" d="100"/>
        </p:scale>
        <p:origin x="3750" y="6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Velková" userId="d0a736bd-599d-4451-a108-af86c05341fa" providerId="ADAL" clId="{D8D4CBEE-F7B6-48DD-B768-AA7846FBD622}"/>
    <pc:docChg chg="custSel modSld">
      <pc:chgData name="Vendula Velková" userId="d0a736bd-599d-4451-a108-af86c05341fa" providerId="ADAL" clId="{D8D4CBEE-F7B6-48DD-B768-AA7846FBD622}" dt="2021-11-29T09:16:22.247" v="56" actId="478"/>
      <pc:docMkLst>
        <pc:docMk/>
      </pc:docMkLst>
      <pc:sldChg chg="addSp delSp modSp mod">
        <pc:chgData name="Vendula Velková" userId="d0a736bd-599d-4451-a108-af86c05341fa" providerId="ADAL" clId="{D8D4CBEE-F7B6-48DD-B768-AA7846FBD622}" dt="2021-11-29T09:16:22.247" v="56" actId="478"/>
        <pc:sldMkLst>
          <pc:docMk/>
          <pc:sldMk cId="1332291891" sldId="257"/>
        </pc:sldMkLst>
        <pc:spChg chg="mod">
          <ac:chgData name="Vendula Velková" userId="d0a736bd-599d-4451-a108-af86c05341fa" providerId="ADAL" clId="{D8D4CBEE-F7B6-48DD-B768-AA7846FBD622}" dt="2021-11-29T09:15:58" v="55" actId="20577"/>
          <ac:spMkLst>
            <pc:docMk/>
            <pc:sldMk cId="1332291891" sldId="257"/>
            <ac:spMk id="5" creationId="{00000000-0000-0000-0000-000000000000}"/>
          </ac:spMkLst>
        </pc:spChg>
        <pc:cxnChg chg="add del">
          <ac:chgData name="Vendula Velková" userId="d0a736bd-599d-4451-a108-af86c05341fa" providerId="ADAL" clId="{D8D4CBEE-F7B6-48DD-B768-AA7846FBD622}" dt="2021-11-29T09:16:22.247" v="56" actId="478"/>
          <ac:cxnSpMkLst>
            <pc:docMk/>
            <pc:sldMk cId="1332291891" sldId="257"/>
            <ac:cxnSpMk id="7" creationId="{8170E053-4B9B-44AA-A802-833B87D5A4D0}"/>
          </ac:cxnSpMkLst>
        </pc:cxn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D92DAF1D-8F38-49AC-B404-1337A10650DD}" type="datetime1">
              <a:rPr lang="cs-CZ" smtClean="0"/>
              <a:pPr algn="r" rtl="0"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79429053-DC2A-4342-ADD4-2FD729D91E2C}" type="slidenum">
              <a:rPr lang="cs-CZ" smtClean="0"/>
              <a:pPr algn="r"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320457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2084BE0D-C9E9-4F18-B817-2DBEF890598A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/>
            <a:fld id="{3EBA5BD7-F043-4D1B-AA17-CD412FC534DE}" type="slidenum">
              <a:rPr lang="cs-CZ" smtClean="0"/>
              <a:pPr algn="r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705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52411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6018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86689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353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540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905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/>
            <a:fld id="{3EBA5BD7-F043-4D1B-AA17-CD412FC534DE}" type="slidenum">
              <a:rPr lang="cs-CZ" smtClean="0"/>
              <a:pPr algn="r"/>
              <a:t>7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642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BA5BD7-F043-4D1B-AA17-CD412FC534D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714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4" name="Přímá spojnice 13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Přímá spojnice 16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Přímá spojnice 18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2" name="řádky dole"/>
          <p:cNvGrpSpPr/>
          <p:nvPr/>
        </p:nvGrpSpPr>
        <p:grpSpPr>
          <a:xfrm>
            <a:off x="-8916" y="6057149"/>
            <a:ext cx="5498726" cy="820207"/>
            <a:chOff x="-6689" y="4553748"/>
            <a:chExt cx="4125119" cy="615155"/>
          </a:xfrm>
        </p:grpSpPr>
        <p:sp>
          <p:nvSpPr>
            <p:cNvPr id="9" name="Volný tvar 8"/>
            <p:cNvSpPr/>
            <p:nvPr/>
          </p:nvSpPr>
          <p:spPr>
            <a:xfrm rot="16200000">
              <a:off x="1754302" y="2802395"/>
              <a:ext cx="612775" cy="411548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4115481 h 4115481"/>
                <a:gd name="connsiteX1" fmla="*/ 612775 w 612775"/>
                <a:gd name="connsiteY1" fmla="*/ 3180443 h 4115481"/>
                <a:gd name="connsiteX2" fmla="*/ 612775 w 612775"/>
                <a:gd name="connsiteY2" fmla="*/ 0 h 4115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4115481">
                  <a:moveTo>
                    <a:pt x="0" y="4115481"/>
                  </a:moveTo>
                  <a:lnTo>
                    <a:pt x="612775" y="3180443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0" name="Volný tvar 9"/>
            <p:cNvSpPr/>
            <p:nvPr/>
          </p:nvSpPr>
          <p:spPr>
            <a:xfrm rot="16200000">
              <a:off x="1604659" y="3152814"/>
              <a:ext cx="410751" cy="3621427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  <a:gd name="connsiteX0" fmla="*/ 0 w 410751"/>
                <a:gd name="connsiteY0" fmla="*/ 3614170 h 3614170"/>
                <a:gd name="connsiteX1" fmla="*/ 410751 w 410751"/>
                <a:gd name="connsiteY1" fmla="*/ 2990994 h 3614170"/>
                <a:gd name="connsiteX2" fmla="*/ 405947 w 410751"/>
                <a:gd name="connsiteY2" fmla="*/ 0 h 3614170"/>
                <a:gd name="connsiteX0" fmla="*/ 0 w 410751"/>
                <a:gd name="connsiteY0" fmla="*/ 3621427 h 3621427"/>
                <a:gd name="connsiteX1" fmla="*/ 410751 w 410751"/>
                <a:gd name="connsiteY1" fmla="*/ 2998251 h 3621427"/>
                <a:gd name="connsiteX2" fmla="*/ 405947 w 410751"/>
                <a:gd name="connsiteY2" fmla="*/ 0 h 362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621427">
                  <a:moveTo>
                    <a:pt x="0" y="3621427"/>
                  </a:moveTo>
                  <a:lnTo>
                    <a:pt x="410751" y="2998251"/>
                  </a:lnTo>
                  <a:cubicBezTo>
                    <a:pt x="410359" y="2065358"/>
                    <a:pt x="406339" y="932893"/>
                    <a:pt x="405947" y="0"/>
                  </a:cubicBez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 rot="16200000">
              <a:off x="1462308" y="3453376"/>
              <a:ext cx="241768" cy="31797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  <a:gd name="connsiteX0" fmla="*/ 0 w 241768"/>
                <a:gd name="connsiteY0" fmla="*/ 3179761 h 3179761"/>
                <a:gd name="connsiteX1" fmla="*/ 238919 w 241768"/>
                <a:gd name="connsiteY1" fmla="*/ 2819370 h 3179761"/>
                <a:gd name="connsiteX2" fmla="*/ 241754 w 241768"/>
                <a:gd name="connsiteY2" fmla="*/ 0 h 3179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1768" h="3179761">
                  <a:moveTo>
                    <a:pt x="0" y="3179761"/>
                  </a:moveTo>
                  <a:lnTo>
                    <a:pt x="238919" y="2819370"/>
                  </a:lnTo>
                  <a:cubicBezTo>
                    <a:pt x="238654" y="1947313"/>
                    <a:pt x="242019" y="872057"/>
                    <a:pt x="241754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 rtl="0"/>
              <a:endParaRPr lang="cs-CZ" dirty="0"/>
            </a:p>
          </p:txBody>
        </p:sp>
      </p:grp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25176" y="584200"/>
            <a:ext cx="8735325" cy="2000251"/>
          </a:xfrm>
        </p:spPr>
        <p:txBody>
          <a:bodyPr rtlCol="0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625176" y="2616200"/>
            <a:ext cx="8735325" cy="1752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22" name="Zástupný symbol pro datum 2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933624B7-88E2-4120-AFAD-14AFCE9AD940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24" name="Zástupný symbol pro číslo snímku 2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74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BBA07F0-6680-4943-BD7A-CAE075672D6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96675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836898" y="584200"/>
            <a:ext cx="2742486" cy="5588000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 hasCustomPrompt="1"/>
          </p:nvPr>
        </p:nvSpPr>
        <p:spPr>
          <a:xfrm>
            <a:off x="1218882" y="584200"/>
            <a:ext cx="7414869" cy="55880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ABB6AFB-FD75-4ED4-B0A1-06DAC4B142E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88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ABC4919-B29C-4171-8AC2-52CB8E2BF1DE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6769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úhlopříčky"/>
          <p:cNvGrpSpPr/>
          <p:nvPr/>
        </p:nvGrpSpPr>
        <p:grpSpPr>
          <a:xfrm>
            <a:off x="7516443" y="4145281"/>
            <a:ext cx="4686117" cy="2731407"/>
            <a:chOff x="5638800" y="3108960"/>
            <a:chExt cx="3515503" cy="2048555"/>
          </a:xfrm>
        </p:grpSpPr>
        <p:cxnSp>
          <p:nvCxnSpPr>
            <p:cNvPr id="12" name="Přímá spojnice 11"/>
            <p:cNvCxnSpPr/>
            <p:nvPr/>
          </p:nvCxnSpPr>
          <p:spPr>
            <a:xfrm flipV="1">
              <a:off x="5638800" y="3108960"/>
              <a:ext cx="3515503" cy="2037116"/>
            </a:xfrm>
            <a:prstGeom prst="line">
              <a:avLst/>
            </a:pr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Přímá spojnice 12"/>
            <p:cNvCxnSpPr/>
            <p:nvPr/>
          </p:nvCxnSpPr>
          <p:spPr>
            <a:xfrm flipV="1">
              <a:off x="6004643" y="3333750"/>
              <a:ext cx="3149660" cy="1823765"/>
            </a:xfrm>
            <a:prstGeom prst="line">
              <a:avLst/>
            </a:pr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Přímá spojnice 13"/>
            <p:cNvCxnSpPr/>
            <p:nvPr/>
          </p:nvCxnSpPr>
          <p:spPr>
            <a:xfrm flipV="1">
              <a:off x="6388342" y="3549891"/>
              <a:ext cx="2765961" cy="1600149"/>
            </a:xfrm>
            <a:prstGeom prst="line">
              <a:avLst/>
            </a:pr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25177" y="2209801"/>
            <a:ext cx="8938472" cy="2764335"/>
          </a:xfrm>
        </p:spPr>
        <p:txBody>
          <a:bodyPr rtlCol="0" anchor="b">
            <a:normAutofit/>
          </a:bodyPr>
          <a:lstStyle>
            <a:lvl1pPr algn="l" rtl="0">
              <a:defRPr sz="5400" b="0" cap="none" baseline="0"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625176" y="4951266"/>
            <a:ext cx="7069519" cy="1220933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l" rtl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l" rtl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F32E52D-1DC2-4D1F-BE8C-CB8F7D7727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633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ě obsahové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1218883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6500707" y="1706880"/>
            <a:ext cx="5078677" cy="446532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038EBEA-6151-4C48-8157-C296FC19C9C6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6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 hasCustomPrompt="1"/>
          </p:nvPr>
        </p:nvSpPr>
        <p:spPr>
          <a:xfrm>
            <a:off x="1218883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1218883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 hasCustomPrompt="1"/>
          </p:nvPr>
        </p:nvSpPr>
        <p:spPr>
          <a:xfrm>
            <a:off x="6496644" y="1701800"/>
            <a:ext cx="5082740" cy="914400"/>
          </a:xfrm>
        </p:spPr>
        <p:txBody>
          <a:bodyPr rtlCol="0" anchor="b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800" b="0" cap="all" spc="200" baseline="0">
                <a:solidFill>
                  <a:schemeClr val="accent1"/>
                </a:solidFill>
              </a:defRPr>
            </a:lvl1pPr>
            <a:lvl2pPr marL="609493" indent="0" algn="l" rtl="0">
              <a:buNone/>
              <a:defRPr sz="2700" b="1"/>
            </a:lvl2pPr>
            <a:lvl3pPr marL="1218987" indent="0" algn="l" rtl="0">
              <a:buNone/>
              <a:defRPr sz="2400" b="1"/>
            </a:lvl3pPr>
            <a:lvl4pPr marL="1828480" indent="0" algn="l" rtl="0">
              <a:buNone/>
              <a:defRPr sz="2100" b="1"/>
            </a:lvl4pPr>
            <a:lvl5pPr marL="2437973" indent="0" algn="l" rtl="0">
              <a:buNone/>
              <a:defRPr sz="2100" b="1"/>
            </a:lvl5pPr>
            <a:lvl6pPr marL="3047467" indent="0" algn="l" rtl="0">
              <a:buNone/>
              <a:defRPr sz="2100" b="1"/>
            </a:lvl6pPr>
            <a:lvl7pPr marL="3656960" indent="0" algn="l" rtl="0">
              <a:buNone/>
              <a:defRPr sz="2100" b="1"/>
            </a:lvl7pPr>
            <a:lvl8pPr marL="4266453" indent="0" algn="l" rtl="0">
              <a:buNone/>
              <a:defRPr sz="2100" b="1"/>
            </a:lvl8pPr>
            <a:lvl9pPr marL="4875947" indent="0" algn="l" rtl="0">
              <a:buNone/>
              <a:defRPr sz="2100" b="1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 hasCustomPrompt="1"/>
          </p:nvPr>
        </p:nvSpPr>
        <p:spPr>
          <a:xfrm>
            <a:off x="6500707" y="2717800"/>
            <a:ext cx="5078677" cy="3454400"/>
          </a:xfrm>
        </p:spPr>
        <p:txBody>
          <a:bodyPr rtlCol="0">
            <a:no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 baseline="0"/>
            </a:lvl6pPr>
            <a:lvl7pPr algn="l" rtl="0">
              <a:defRPr sz="2000" baseline="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DEF4067-9867-44E1-8104-A47AAADDD6D7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5381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A8A307B0-F685-4A84-9D3C-1A601E3FC0A5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22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847830E-D3ED-4862-A3DA-519F54D317D1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2478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484971" y="584200"/>
            <a:ext cx="6094413" cy="5588000"/>
          </a:xfrm>
        </p:spPr>
        <p:txBody>
          <a:bodyPr rtlCol="0">
            <a:normAutofit/>
          </a:bodyPr>
          <a:lstStyle>
            <a:lvl1pPr algn="l" rtl="0">
              <a:defRPr sz="2800"/>
            </a:lvl1pPr>
            <a:lvl2pPr algn="l" rtl="0">
              <a:defRPr sz="2400"/>
            </a:lvl2pPr>
            <a:lvl3pPr algn="l" rtl="0">
              <a:defRPr sz="2000"/>
            </a:lvl3pPr>
            <a:lvl4pPr algn="l" rtl="0">
              <a:defRPr sz="2000"/>
            </a:lvl4pPr>
            <a:lvl5pPr algn="l" rtl="0">
              <a:defRPr sz="20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 baseline="0"/>
            </a:lvl8pPr>
            <a:lvl9pPr algn="l" rtl="0">
              <a:defRPr sz="2000" baseline="0"/>
            </a:lvl9pPr>
          </a:lstStyle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9FC2B6D-D6B4-4A07-B229-6B7F217D9BA3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813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8882" y="1701800"/>
            <a:ext cx="4062942" cy="2438400"/>
          </a:xfrm>
        </p:spPr>
        <p:txBody>
          <a:bodyPr rtlCol="0" anchor="b">
            <a:normAutofit/>
          </a:bodyPr>
          <a:lstStyle>
            <a:lvl1pPr algn="l" rtl="0">
              <a:defRPr sz="2800" b="0" cap="all" spc="200" baseline="0">
                <a:solidFill>
                  <a:schemeClr val="accent1"/>
                </a:solidFill>
              </a:defRPr>
            </a:lvl1pPr>
          </a:lstStyle>
          <a:p>
            <a:pPr rtl="0"/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 hasCustomPrompt="1"/>
          </p:nvPr>
        </p:nvSpPr>
        <p:spPr>
          <a:xfrm>
            <a:off x="1218882" y="4241800"/>
            <a:ext cx="4062942" cy="1930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/>
            </a:lvl1pPr>
            <a:lvl2pPr marL="609493" indent="0" algn="l" rtl="0">
              <a:buNone/>
              <a:defRPr sz="1600"/>
            </a:lvl2pPr>
            <a:lvl3pPr marL="1218987" indent="0" algn="l" rtl="0">
              <a:buNone/>
              <a:defRPr sz="1300"/>
            </a:lvl3pPr>
            <a:lvl4pPr marL="1828480" indent="0" algn="l" rtl="0">
              <a:buNone/>
              <a:defRPr sz="1200"/>
            </a:lvl4pPr>
            <a:lvl5pPr marL="2437973" indent="0" algn="l" rtl="0">
              <a:buNone/>
              <a:defRPr sz="1200"/>
            </a:lvl5pPr>
            <a:lvl6pPr marL="3047467" indent="0" algn="l" rtl="0">
              <a:buNone/>
              <a:defRPr sz="1200"/>
            </a:lvl6pPr>
            <a:lvl7pPr marL="3656960" indent="0" algn="l" rtl="0">
              <a:buNone/>
              <a:defRPr sz="1200"/>
            </a:lvl7pPr>
            <a:lvl8pPr marL="4266453" indent="0" algn="l" rtl="0">
              <a:buNone/>
              <a:defRPr sz="1200"/>
            </a:lvl8pPr>
            <a:lvl9pPr marL="4875947" indent="0" algn="l" rtl="0">
              <a:buNone/>
              <a:defRPr sz="1200"/>
            </a:lvl9pPr>
          </a:lstStyle>
          <a:p>
            <a:pPr lvl="0" rtl="0"/>
            <a:r>
              <a:rPr lang="cs-CZ" dirty="0"/>
              <a:t>Upravit styly předlohy textu.</a:t>
            </a:r>
          </a:p>
        </p:txBody>
      </p:sp>
      <p:sp>
        <p:nvSpPr>
          <p:cNvPr id="3" name="Zástupný symbol obrázku 2" descr="Prázdný zástupný symbol pro přidání obrázku Klikněte na zástupný symbol a vyberte obrázek, který chcete přidat."/>
          <p:cNvSpPr>
            <a:spLocks noGrp="1"/>
          </p:cNvSpPr>
          <p:nvPr>
            <p:ph type="pic" idx="1"/>
          </p:nvPr>
        </p:nvSpPr>
        <p:spPr>
          <a:xfrm>
            <a:off x="5484971" y="584200"/>
            <a:ext cx="6094413" cy="5588000"/>
          </a:xfrm>
          <a:ln w="12700">
            <a:solidFill>
              <a:schemeClr val="bg1">
                <a:lumMod val="75000"/>
                <a:lumOff val="25000"/>
              </a:schemeClr>
            </a:solidFill>
            <a:miter lim="800000"/>
          </a:ln>
        </p:spPr>
        <p:txBody>
          <a:bodyPr rtlCol="0">
            <a:normAutofit/>
          </a:bodyPr>
          <a:lstStyle>
            <a:lvl1pPr marL="0" indent="0" algn="l" rtl="0">
              <a:buNone/>
              <a:defRPr sz="2800"/>
            </a:lvl1pPr>
            <a:lvl2pPr marL="609493" indent="0" algn="l" rtl="0">
              <a:buNone/>
              <a:defRPr sz="3700"/>
            </a:lvl2pPr>
            <a:lvl3pPr marL="1218987" indent="0" algn="l" rtl="0">
              <a:buNone/>
              <a:defRPr sz="3200"/>
            </a:lvl3pPr>
            <a:lvl4pPr marL="1828480" indent="0" algn="l" rtl="0">
              <a:buNone/>
              <a:defRPr sz="2700"/>
            </a:lvl4pPr>
            <a:lvl5pPr marL="2437973" indent="0" algn="l" rtl="0">
              <a:buNone/>
              <a:defRPr sz="2700"/>
            </a:lvl5pPr>
            <a:lvl6pPr marL="3047467" indent="0" algn="l" rtl="0">
              <a:buNone/>
              <a:defRPr sz="2700"/>
            </a:lvl6pPr>
            <a:lvl7pPr marL="3656960" indent="0" algn="l" rtl="0">
              <a:buNone/>
              <a:defRPr sz="2700"/>
            </a:lvl7pPr>
            <a:lvl8pPr marL="4266453" indent="0" algn="l" rtl="0">
              <a:buNone/>
              <a:defRPr sz="2700"/>
            </a:lvl8pPr>
            <a:lvl9pPr marL="4875947" indent="0" algn="l" rtl="0">
              <a:buNone/>
              <a:defRPr sz="2700"/>
            </a:lvl9pPr>
          </a:lstStyle>
          <a:p>
            <a:pPr rtl="0"/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426D6B7-6AAE-4978-AF22-38FE2E59CEB2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014DD1E-5D91-48A3-AD6D-45FBA980D106}" type="slidenum">
              <a:rPr lang="cs-CZ" smtClean="0"/>
              <a:pPr rtl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3431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100000"/>
                <a:shade val="0"/>
                <a:satMod val="100000"/>
              </a:schemeClr>
            </a:gs>
            <a:gs pos="85000">
              <a:schemeClr val="bg2">
                <a:tint val="100000"/>
                <a:shade val="30000"/>
                <a:satMod val="100000"/>
              </a:schemeClr>
            </a:gs>
            <a:gs pos="100000">
              <a:schemeClr val="bg2">
                <a:shade val="60000"/>
                <a:satMod val="100000"/>
              </a:schemeClr>
            </a:gs>
          </a:gsLst>
          <a:lin ang="3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řádky vlevo"/>
          <p:cNvGrpSpPr/>
          <p:nvPr/>
        </p:nvGrpSpPr>
        <p:grpSpPr>
          <a:xfrm>
            <a:off x="-15870" y="-3174"/>
            <a:ext cx="819993" cy="5229225"/>
            <a:chOff x="-11906" y="-2381"/>
            <a:chExt cx="615155" cy="3921919"/>
          </a:xfrm>
        </p:grpSpPr>
        <p:sp>
          <p:nvSpPr>
            <p:cNvPr id="10" name="Volný tvar 9"/>
            <p:cNvSpPr/>
            <p:nvPr/>
          </p:nvSpPr>
          <p:spPr>
            <a:xfrm>
              <a:off x="-9526" y="0"/>
              <a:ext cx="612775" cy="3919538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12775" h="3919538">
                  <a:moveTo>
                    <a:pt x="0" y="3919538"/>
                  </a:moveTo>
                  <a:lnTo>
                    <a:pt x="612775" y="2984500"/>
                  </a:lnTo>
                  <a:lnTo>
                    <a:pt x="612775" y="0"/>
                  </a:lnTo>
                </a:path>
              </a:pathLst>
            </a:custGeom>
            <a:noFill/>
            <a:ln w="38100">
              <a:gradFill>
                <a:gsLst>
                  <a:gs pos="50000">
                    <a:schemeClr val="accent1">
                      <a:lumMod val="75000"/>
                    </a:schemeClr>
                  </a:gs>
                  <a:gs pos="0">
                    <a:schemeClr val="accent1"/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1" name="Volný tvar 10"/>
            <p:cNvSpPr/>
            <p:nvPr/>
          </p:nvSpPr>
          <p:spPr>
            <a:xfrm>
              <a:off x="-11906" y="0"/>
              <a:ext cx="410751" cy="3421856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202024 w 612775"/>
                <a:gd name="connsiteY1" fmla="*/ 3607676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10751 w 410751"/>
                <a:gd name="connsiteY2" fmla="*/ 0 h 3607676"/>
                <a:gd name="connsiteX0" fmla="*/ 0 w 410751"/>
                <a:gd name="connsiteY0" fmla="*/ 3607676 h 3607676"/>
                <a:gd name="connsiteX1" fmla="*/ 410751 w 410751"/>
                <a:gd name="connsiteY1" fmla="*/ 2984500 h 3607676"/>
                <a:gd name="connsiteX2" fmla="*/ 409575 w 410751"/>
                <a:gd name="connsiteY2" fmla="*/ 185820 h 3607676"/>
                <a:gd name="connsiteX3" fmla="*/ 410751 w 410751"/>
                <a:gd name="connsiteY3" fmla="*/ 0 h 3607676"/>
                <a:gd name="connsiteX0" fmla="*/ 0 w 410751"/>
                <a:gd name="connsiteY0" fmla="*/ 3421856 h 3421856"/>
                <a:gd name="connsiteX1" fmla="*/ 410751 w 410751"/>
                <a:gd name="connsiteY1" fmla="*/ 2798680 h 3421856"/>
                <a:gd name="connsiteX2" fmla="*/ 409575 w 410751"/>
                <a:gd name="connsiteY2" fmla="*/ 0 h 342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0751" h="3421856">
                  <a:moveTo>
                    <a:pt x="0" y="3421856"/>
                  </a:moveTo>
                  <a:lnTo>
                    <a:pt x="410751" y="2798680"/>
                  </a:lnTo>
                  <a:lnTo>
                    <a:pt x="409575" y="0"/>
                  </a:lnTo>
                </a:path>
              </a:pathLst>
            </a:custGeom>
            <a:noFill/>
            <a:ln w="28575">
              <a:gradFill>
                <a:gsLst>
                  <a:gs pos="0">
                    <a:schemeClr val="accent1">
                      <a:lumMod val="75000"/>
                    </a:schemeClr>
                  </a:gs>
                  <a:gs pos="50000">
                    <a:schemeClr val="accent1">
                      <a:lumMod val="75000"/>
                    </a:schemeClr>
                  </a:gs>
                  <a:gs pos="100000">
                    <a:schemeClr val="accent1"/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  <p:sp>
          <p:nvSpPr>
            <p:cNvPr id="14" name="Volný tvar 13"/>
            <p:cNvSpPr/>
            <p:nvPr/>
          </p:nvSpPr>
          <p:spPr>
            <a:xfrm>
              <a:off x="-7144" y="-2381"/>
              <a:ext cx="238919" cy="2976561"/>
            </a:xfrm>
            <a:custGeom>
              <a:avLst/>
              <a:gdLst>
                <a:gd name="connsiteX0" fmla="*/ 0 w 603250"/>
                <a:gd name="connsiteY0" fmla="*/ 3905250 h 3905250"/>
                <a:gd name="connsiteX1" fmla="*/ 603250 w 603250"/>
                <a:gd name="connsiteY1" fmla="*/ 2984500 h 3905250"/>
                <a:gd name="connsiteX2" fmla="*/ 603250 w 603250"/>
                <a:gd name="connsiteY2" fmla="*/ 0 h 3905250"/>
                <a:gd name="connsiteX0" fmla="*/ 0 w 612775"/>
                <a:gd name="connsiteY0" fmla="*/ 3919538 h 3919538"/>
                <a:gd name="connsiteX1" fmla="*/ 612775 w 612775"/>
                <a:gd name="connsiteY1" fmla="*/ 2984500 h 3919538"/>
                <a:gd name="connsiteX2" fmla="*/ 612775 w 612775"/>
                <a:gd name="connsiteY2" fmla="*/ 0 h 3919538"/>
                <a:gd name="connsiteX0" fmla="*/ 0 w 612775"/>
                <a:gd name="connsiteY0" fmla="*/ 3919538 h 3919538"/>
                <a:gd name="connsiteX1" fmla="*/ 373856 w 612775"/>
                <a:gd name="connsiteY1" fmla="*/ 3344891 h 3919538"/>
                <a:gd name="connsiteX2" fmla="*/ 612775 w 612775"/>
                <a:gd name="connsiteY2" fmla="*/ 2984500 h 3919538"/>
                <a:gd name="connsiteX3" fmla="*/ 612775 w 612775"/>
                <a:gd name="connsiteY3" fmla="*/ 0 h 3919538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919 w 238919"/>
                <a:gd name="connsiteY2" fmla="*/ 0 h 3344891"/>
                <a:gd name="connsiteX0" fmla="*/ 0 w 238919"/>
                <a:gd name="connsiteY0" fmla="*/ 3344891 h 3344891"/>
                <a:gd name="connsiteX1" fmla="*/ 238919 w 238919"/>
                <a:gd name="connsiteY1" fmla="*/ 2984500 h 3344891"/>
                <a:gd name="connsiteX2" fmla="*/ 238125 w 238919"/>
                <a:gd name="connsiteY2" fmla="*/ 368330 h 3344891"/>
                <a:gd name="connsiteX3" fmla="*/ 238919 w 238919"/>
                <a:gd name="connsiteY3" fmla="*/ 0 h 3344891"/>
                <a:gd name="connsiteX0" fmla="*/ 0 w 238919"/>
                <a:gd name="connsiteY0" fmla="*/ 2976561 h 2976561"/>
                <a:gd name="connsiteX1" fmla="*/ 238919 w 238919"/>
                <a:gd name="connsiteY1" fmla="*/ 2616170 h 2976561"/>
                <a:gd name="connsiteX2" fmla="*/ 238125 w 238919"/>
                <a:gd name="connsiteY2" fmla="*/ 0 h 2976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8919" h="2976561">
                  <a:moveTo>
                    <a:pt x="0" y="2976561"/>
                  </a:moveTo>
                  <a:lnTo>
                    <a:pt x="238919" y="2616170"/>
                  </a:lnTo>
                  <a:cubicBezTo>
                    <a:pt x="238654" y="1744113"/>
                    <a:pt x="238390" y="872057"/>
                    <a:pt x="238125" y="0"/>
                  </a:cubicBezTo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cs-CZ" dirty="0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218883" y="274637"/>
            <a:ext cx="10360501" cy="1223963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18883" y="1701797"/>
            <a:ext cx="10360501" cy="4462272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cs-CZ" dirty="0"/>
              <a:t>Upravit styly předlohy textu.</a:t>
            </a:r>
          </a:p>
          <a:p>
            <a:pPr lvl="1" rtl="0"/>
            <a:r>
              <a:rPr lang="cs-CZ" dirty="0"/>
              <a:t>Druhá úroveň</a:t>
            </a:r>
          </a:p>
          <a:p>
            <a:pPr lvl="2" rtl="0"/>
            <a:r>
              <a:rPr lang="cs-CZ" dirty="0"/>
              <a:t>Třetí úroveň</a:t>
            </a:r>
          </a:p>
          <a:p>
            <a:pPr lvl="3" rtl="0"/>
            <a:r>
              <a:rPr lang="cs-CZ" dirty="0"/>
              <a:t>Čtvrtá úroveň</a:t>
            </a:r>
          </a:p>
          <a:p>
            <a:pPr lvl="4" rtl="0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218882" y="6356352"/>
            <a:ext cx="2234618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E752B-6572-436C-91E9-2D00E8BF5CDF}" type="datetime1">
              <a:rPr lang="cs-CZ" smtClean="0"/>
              <a:pPr/>
              <a:t>29.11.2021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453501" y="6356352"/>
            <a:ext cx="5281824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0563649" y="6356352"/>
            <a:ext cx="1015735" cy="365125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4DD1E-5D91-48A3-AD6D-45FBA980D106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52758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8987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600"/>
        </a:spcBef>
        <a:buClr>
          <a:schemeClr val="accent1"/>
        </a:buClr>
        <a:buSzPct val="10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1898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73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48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227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437973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742720" indent="-23160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80000"/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J22KrhOMlY?feature=oembed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s://www.youtube.com/watch?v=AJ22KrhOMlY&amp;ab_channel=GazellesCZ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Manažerské dovednosti pro řízení lidských zdrojů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312260"/>
            <a:ext cx="12188824" cy="2178967"/>
          </a:xfrm>
        </p:spPr>
        <p:txBody>
          <a:bodyPr rtlCol="0">
            <a:normAutofit/>
          </a:bodyPr>
          <a:lstStyle/>
          <a:p>
            <a:pPr algn="ctr" rtl="0"/>
            <a:r>
              <a:rPr lang="cs-CZ" cap="none" dirty="0">
                <a:solidFill>
                  <a:schemeClr val="bg1"/>
                </a:solidFill>
              </a:rPr>
              <a:t>Ing. Iveta </a:t>
            </a:r>
            <a:r>
              <a:rPr lang="cs-CZ" cap="none" dirty="0" err="1">
                <a:solidFill>
                  <a:schemeClr val="bg1"/>
                </a:solidFill>
              </a:rPr>
              <a:t>Kmecová</a:t>
            </a:r>
            <a:r>
              <a:rPr lang="cs-CZ" cap="none" dirty="0">
                <a:solidFill>
                  <a:schemeClr val="bg1"/>
                </a:solidFill>
              </a:rPr>
              <a:t>, PhD. (přednášející, cvičící)</a:t>
            </a:r>
          </a:p>
          <a:p>
            <a:pPr algn="ctr" rtl="0"/>
            <a:r>
              <a:rPr lang="cs-CZ" cap="none" dirty="0">
                <a:solidFill>
                  <a:schemeClr val="bg1"/>
                </a:solidFill>
              </a:rPr>
              <a:t> 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Prezentace vznikla v rámci projektu:</a:t>
            </a:r>
          </a:p>
          <a:p>
            <a:pPr algn="ctr" rtl="0"/>
            <a:r>
              <a:rPr lang="cs-CZ" sz="2000" cap="none" dirty="0">
                <a:solidFill>
                  <a:schemeClr val="bg1"/>
                </a:solidFill>
              </a:rPr>
              <a:t>Příprava výukových materiálů pro podporu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blended</a:t>
            </a:r>
            <a:r>
              <a:rPr lang="cs-CZ" sz="2000" cap="none" dirty="0">
                <a:solidFill>
                  <a:schemeClr val="bg1"/>
                </a:solidFill>
              </a:rPr>
              <a:t> learning, </a:t>
            </a:r>
          </a:p>
          <a:p>
            <a:pPr algn="ctr" rtl="0"/>
            <a:r>
              <a:rPr lang="cs-CZ" sz="2000" cap="none" dirty="0" err="1">
                <a:solidFill>
                  <a:schemeClr val="bg1"/>
                </a:solidFill>
              </a:rPr>
              <a:t>reg</a:t>
            </a:r>
            <a:r>
              <a:rPr lang="cs-CZ" sz="2000" cap="none" dirty="0">
                <a:solidFill>
                  <a:schemeClr val="bg1"/>
                </a:solidFill>
              </a:rPr>
              <a:t>. č. 2UPS</a:t>
            </a: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5DCF38E-B488-483A-829F-39007FF66380}"/>
              </a:ext>
            </a:extLst>
          </p:cNvPr>
          <p:cNvSpPr txBox="1"/>
          <p:nvPr/>
        </p:nvSpPr>
        <p:spPr>
          <a:xfrm>
            <a:off x="1" y="3789040"/>
            <a:ext cx="12188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2021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2A4A056-FAD5-4F98-8BBF-C3B0FED09154}"/>
              </a:ext>
            </a:extLst>
          </p:cNvPr>
          <p:cNvSpPr txBox="1"/>
          <p:nvPr/>
        </p:nvSpPr>
        <p:spPr>
          <a:xfrm>
            <a:off x="0" y="420886"/>
            <a:ext cx="12188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solidFill>
                  <a:schemeClr val="bg1"/>
                </a:solidFill>
              </a:rPr>
              <a:t>Vysoká škola technická a ekonomická v Českých Budějovicích</a:t>
            </a:r>
          </a:p>
        </p:txBody>
      </p:sp>
    </p:spTree>
    <p:extLst>
      <p:ext uri="{BB962C8B-B14F-4D97-AF65-F5344CB8AC3E}">
        <p14:creationId xmlns:p14="http://schemas.microsoft.com/office/powerpoint/2010/main" val="1332291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AD0210B4-DDA0-4D3D-A0D4-45321BA92928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58508" y="188640"/>
            <a:ext cx="4419600" cy="609600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Manažer a jeho klíčové schopnosti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lnSpcReduction="10000"/>
          </a:bodyPr>
          <a:lstStyle/>
          <a:p>
            <a:r>
              <a:rPr lang="cs-CZ" dirty="0">
                <a:solidFill>
                  <a:schemeClr val="bg1"/>
                </a:solidFill>
              </a:rPr>
              <a:t>Někdo říká, že dobrým manažerem se musíte již narodit. </a:t>
            </a:r>
          </a:p>
          <a:p>
            <a:r>
              <a:rPr lang="cs-CZ" dirty="0">
                <a:solidFill>
                  <a:schemeClr val="bg1"/>
                </a:solidFill>
              </a:rPr>
              <a:t>Klíčové schopnosti manažera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Schopnost vyjednávat a dělat kompromisy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Schopnost cíleně komunikovat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Schopnost pružně reagovat na změny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Dobré organizační schopnosti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Týmová spolupráce, schopnost zadávat úkoly a dohlížet na jejich plnění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Péče o soudržnost kolektivu atd.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1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C8C7D9B7-7F42-4222-8A17-16A940256F2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623" y="826282"/>
            <a:ext cx="7143750" cy="4895850"/>
          </a:xfrm>
          <a:prstGeom prst="rect">
            <a:avLst/>
          </a:prstGeom>
        </p:spPr>
      </p:pic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Znalosti, dovednosti a zkušenosti manažera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4893425" cy="5733256"/>
          </a:xfrm>
        </p:spPr>
        <p:txBody>
          <a:bodyPr rtlCol="0">
            <a:normAutofit fontScale="92500" lnSpcReduction="20000"/>
          </a:bodyPr>
          <a:lstStyle/>
          <a:p>
            <a:r>
              <a:rPr lang="cs-CZ" dirty="0">
                <a:solidFill>
                  <a:schemeClr val="bg1"/>
                </a:solidFill>
              </a:rPr>
              <a:t>Se znalostmi, dovednostmi ani zkušenostmi se člověk nerodí. V průběhu života je člověk postupně získává studiem, výcvikem nebo praxí.</a:t>
            </a:r>
          </a:p>
          <a:p>
            <a:r>
              <a:rPr lang="cs-CZ" dirty="0">
                <a:solidFill>
                  <a:schemeClr val="bg1"/>
                </a:solidFill>
              </a:rPr>
              <a:t>Pro správné fungování organizace a dosažení cílů je důležitá: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dovednost vyjednávat,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efektivně naslouchat a komunikovat,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delegovat,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řídit čas, </a:t>
            </a:r>
          </a:p>
          <a:p>
            <a:pPr lvl="1"/>
            <a:r>
              <a:rPr lang="cs-CZ" dirty="0">
                <a:solidFill>
                  <a:schemeClr val="bg1"/>
                </a:solidFill>
              </a:rPr>
              <a:t>vést porady apod. </a:t>
            </a:r>
          </a:p>
          <a:p>
            <a:r>
              <a:rPr lang="cs-CZ" dirty="0">
                <a:solidFill>
                  <a:schemeClr val="bg1"/>
                </a:solidFill>
              </a:rPr>
              <a:t>Jedinec je získává postupně praxí, ale i specializovaným výcvikem.</a:t>
            </a:r>
          </a:p>
          <a:p>
            <a:endParaRPr lang="cs-CZ" dirty="0">
              <a:solidFill>
                <a:schemeClr val="bg1"/>
              </a:solidFill>
            </a:endParaRP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543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 dirty="0">
                <a:solidFill>
                  <a:schemeClr val="bg1"/>
                </a:solidFill>
              </a:rPr>
              <a:t>Vlastnosti a rysy osobnosti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66CDD9AA-7896-430C-BE4E-1B829C5E4254}"/>
              </a:ext>
            </a:extLst>
          </p:cNvPr>
          <p:cNvSpPr/>
          <p:nvPr/>
        </p:nvSpPr>
        <p:spPr>
          <a:xfrm>
            <a:off x="981844" y="1412776"/>
            <a:ext cx="2232248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Flegmatik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772E1325-1F01-4FBD-9414-DC24F858E2B6}"/>
              </a:ext>
            </a:extLst>
          </p:cNvPr>
          <p:cNvSpPr/>
          <p:nvPr/>
        </p:nvSpPr>
        <p:spPr>
          <a:xfrm>
            <a:off x="8659714" y="1415807"/>
            <a:ext cx="2232248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Cholerik</a:t>
            </a: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9BB11DCA-A6E2-4A0B-858E-72550CC61DD2}"/>
              </a:ext>
            </a:extLst>
          </p:cNvPr>
          <p:cNvSpPr/>
          <p:nvPr/>
        </p:nvSpPr>
        <p:spPr>
          <a:xfrm>
            <a:off x="3538128" y="1412776"/>
            <a:ext cx="2232248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Sangvinik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56DB6B8D-756C-46F1-A3D2-468F67EE4E74}"/>
              </a:ext>
            </a:extLst>
          </p:cNvPr>
          <p:cNvSpPr/>
          <p:nvPr/>
        </p:nvSpPr>
        <p:spPr>
          <a:xfrm>
            <a:off x="6098921" y="1412776"/>
            <a:ext cx="2232248" cy="64807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Melancholik</a:t>
            </a:r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86C423B4-0426-437C-BD99-449EFE80626F}"/>
              </a:ext>
            </a:extLst>
          </p:cNvPr>
          <p:cNvSpPr/>
          <p:nvPr/>
        </p:nvSpPr>
        <p:spPr>
          <a:xfrm>
            <a:off x="981844" y="3487742"/>
            <a:ext cx="2232248" cy="15841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Emočně stabilní introvert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FBBD9ADA-965F-4108-A89B-E9DB7973E778}"/>
              </a:ext>
            </a:extLst>
          </p:cNvPr>
          <p:cNvSpPr/>
          <p:nvPr/>
        </p:nvSpPr>
        <p:spPr>
          <a:xfrm>
            <a:off x="3538128" y="3487742"/>
            <a:ext cx="2232248" cy="15841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Emočně stabilní extrovert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8C0E10FA-854C-4D2E-BF95-D7779E9B9FE5}"/>
              </a:ext>
            </a:extLst>
          </p:cNvPr>
          <p:cNvSpPr/>
          <p:nvPr/>
        </p:nvSpPr>
        <p:spPr>
          <a:xfrm>
            <a:off x="6098921" y="3487742"/>
            <a:ext cx="2232248" cy="15841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Emočně labilní introvert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BD321FB5-AE9F-4FEF-BD71-306FB6FD4AE5}"/>
              </a:ext>
            </a:extLst>
          </p:cNvPr>
          <p:cNvSpPr/>
          <p:nvPr/>
        </p:nvSpPr>
        <p:spPr>
          <a:xfrm>
            <a:off x="8659714" y="3487742"/>
            <a:ext cx="2232248" cy="158417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dirty="0"/>
              <a:t>Emočně labilní extrovert</a:t>
            </a:r>
          </a:p>
        </p:txBody>
      </p:sp>
      <p:sp>
        <p:nvSpPr>
          <p:cNvPr id="7" name="Šipka: dolů 6">
            <a:extLst>
              <a:ext uri="{FF2B5EF4-FFF2-40B4-BE49-F238E27FC236}">
                <a16:creationId xmlns:a16="http://schemas.microsoft.com/office/drawing/2014/main" id="{5988EE41-F5C4-4C93-B74C-0D65F558A526}"/>
              </a:ext>
            </a:extLst>
          </p:cNvPr>
          <p:cNvSpPr/>
          <p:nvPr/>
        </p:nvSpPr>
        <p:spPr>
          <a:xfrm>
            <a:off x="1773932" y="2479630"/>
            <a:ext cx="648072" cy="648072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17" name="Šipka: dolů 16">
            <a:extLst>
              <a:ext uri="{FF2B5EF4-FFF2-40B4-BE49-F238E27FC236}">
                <a16:creationId xmlns:a16="http://schemas.microsoft.com/office/drawing/2014/main" id="{80523CA8-759F-42D0-B376-DC7B68D76A0C}"/>
              </a:ext>
            </a:extLst>
          </p:cNvPr>
          <p:cNvSpPr/>
          <p:nvPr/>
        </p:nvSpPr>
        <p:spPr>
          <a:xfrm>
            <a:off x="9451802" y="2451774"/>
            <a:ext cx="648072" cy="648072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18" name="Šipka: dolů 17">
            <a:extLst>
              <a:ext uri="{FF2B5EF4-FFF2-40B4-BE49-F238E27FC236}">
                <a16:creationId xmlns:a16="http://schemas.microsoft.com/office/drawing/2014/main" id="{FD2CCA8C-FF2B-448C-8FAD-9306757C1363}"/>
              </a:ext>
            </a:extLst>
          </p:cNvPr>
          <p:cNvSpPr/>
          <p:nvPr/>
        </p:nvSpPr>
        <p:spPr>
          <a:xfrm>
            <a:off x="6891009" y="2479630"/>
            <a:ext cx="648072" cy="648072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  <p:sp>
        <p:nvSpPr>
          <p:cNvPr id="19" name="Šipka: dolů 18">
            <a:extLst>
              <a:ext uri="{FF2B5EF4-FFF2-40B4-BE49-F238E27FC236}">
                <a16:creationId xmlns:a16="http://schemas.microsoft.com/office/drawing/2014/main" id="{6EB7095F-BFCF-42B3-83B3-735A25EF704C}"/>
              </a:ext>
            </a:extLst>
          </p:cNvPr>
          <p:cNvSpPr/>
          <p:nvPr/>
        </p:nvSpPr>
        <p:spPr>
          <a:xfrm>
            <a:off x="4330216" y="2479630"/>
            <a:ext cx="648072" cy="648072"/>
          </a:xfrm>
          <a:prstGeom prst="downArrow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292049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764704"/>
          </a:xfrm>
        </p:spPr>
        <p:txBody>
          <a:bodyPr rtlCol="0">
            <a:normAutofit/>
          </a:bodyPr>
          <a:lstStyle/>
          <a:p>
            <a:pPr rtl="0"/>
            <a:r>
              <a:rPr lang="cs-CZ">
                <a:solidFill>
                  <a:schemeClr val="bg1"/>
                </a:solidFill>
                <a:hlinkClick r:id="rId4"/>
              </a:rPr>
              <a:t>Hlavní role manažera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3" name="Online médium 2">
            <a:hlinkClick r:id="" action="ppaction://media"/>
            <a:extLst>
              <a:ext uri="{FF2B5EF4-FFF2-40B4-BE49-F238E27FC236}">
                <a16:creationId xmlns:a16="http://schemas.microsoft.com/office/drawing/2014/main" id="{824B7273-5EB9-415C-BA88-EB928D245D6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184441" y="764704"/>
            <a:ext cx="10483260" cy="592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28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možné se naučit schopnosti manažera, nebo to musí mít člověk v krvi už od narození?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to možné. Povaha na roli manažera nemá vliv.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600" dirty="0">
                <a:solidFill>
                  <a:prstClr val="black"/>
                </a:solidFill>
                <a:latin typeface="Calibri" panose="020F0502020204030204"/>
              </a:rPr>
              <a:t>Není to možné.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to možné, ale pokud je člověk vůdčí povahy, je to velká výhoda.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Sangvinik je: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Emočně stabilní extrovert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600" dirty="0">
                <a:solidFill>
                  <a:prstClr val="black"/>
                </a:solidFill>
                <a:latin typeface="Calibri" panose="020F0502020204030204"/>
              </a:rPr>
              <a:t>Emočně labilní extrovert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Emočně stabilní introvert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 nepatří mezi chtěné dovednosti manažera?</a:t>
            </a:r>
          </a:p>
          <a:p>
            <a:pPr marL="533346" lvl="1" indent="-228600" defTabSz="914400">
              <a:spcBef>
                <a:spcPts val="1000"/>
              </a:spcBef>
              <a:buClrTx/>
              <a:buSzTx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Schopnost vést porady</a:t>
            </a:r>
          </a:p>
          <a:p>
            <a:pPr marL="533346" lvl="1" indent="-228600" defTabSz="914400">
              <a:spcBef>
                <a:spcPts val="1000"/>
              </a:spcBef>
              <a:buClrTx/>
              <a:buSzTx/>
              <a:defRPr/>
            </a:pPr>
            <a:r>
              <a:rPr lang="cs-CZ" sz="2200" dirty="0">
                <a:solidFill>
                  <a:prstClr val="black"/>
                </a:solidFill>
                <a:latin typeface="Calibri" panose="020F0502020204030204"/>
              </a:rPr>
              <a:t>Schopnost efektivně řídit čas</a:t>
            </a:r>
          </a:p>
          <a:p>
            <a:pPr marL="533346" lvl="1" indent="-228600" defTabSz="914400">
              <a:spcBef>
                <a:spcPts val="1000"/>
              </a:spcBef>
              <a:buClrTx/>
              <a:buSzTx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Manuální zručnost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467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/>
            </a:gs>
            <a:gs pos="100000">
              <a:schemeClr val="bg2">
                <a:shade val="60000"/>
                <a:satMod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Nadpis 12"/>
          <p:cNvSpPr>
            <a:spLocks noGrp="1"/>
          </p:cNvSpPr>
          <p:nvPr>
            <p:ph type="title"/>
          </p:nvPr>
        </p:nvSpPr>
        <p:spPr>
          <a:xfrm>
            <a:off x="1208604" y="0"/>
            <a:ext cx="10360501" cy="908720"/>
          </a:xfrm>
        </p:spPr>
        <p:txBody>
          <a:bodyPr rtlCol="0"/>
          <a:lstStyle/>
          <a:p>
            <a:pPr rtl="0"/>
            <a:r>
              <a:rPr lang="cs-CZ">
                <a:solidFill>
                  <a:schemeClr val="bg1"/>
                </a:solidFill>
              </a:rPr>
              <a:t>Závěrečný kvíz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200987" y="1124744"/>
            <a:ext cx="9933985" cy="5733256"/>
          </a:xfrm>
        </p:spPr>
        <p:txBody>
          <a:bodyPr rtlCol="0"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možné se naučit schopnosti manažera, nebo to musí mít člověk v krvi už od narození?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to možné. Povaha na roli manažera nemá vliv. 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600" dirty="0">
                <a:solidFill>
                  <a:prstClr val="black"/>
                </a:solidFill>
                <a:latin typeface="Calibri" panose="020F0502020204030204"/>
              </a:rPr>
              <a:t>Není to možné.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Je to možné, ale pokud je člověk vůdčí povahy, je to velká výhoda.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Sangvinik je: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Emočně stabilní extrovert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2600" dirty="0">
                <a:solidFill>
                  <a:prstClr val="black"/>
                </a:solidFill>
                <a:latin typeface="Calibri" panose="020F0502020204030204"/>
              </a:rPr>
              <a:t>Emočně labilní extrovert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Emočně stabilní introvert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 nepatří mezi chtěné dovednosti manažera?</a:t>
            </a:r>
          </a:p>
          <a:p>
            <a:pPr marL="533346" lvl="1" indent="-228600" defTabSz="914400">
              <a:spcBef>
                <a:spcPts val="1000"/>
              </a:spcBef>
              <a:buClrTx/>
              <a:buSzTx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Schopnost vést porady</a:t>
            </a:r>
          </a:p>
          <a:p>
            <a:pPr marL="533346" lvl="1" indent="-228600" defTabSz="914400">
              <a:spcBef>
                <a:spcPts val="1000"/>
              </a:spcBef>
              <a:buClrTx/>
              <a:buSzTx/>
              <a:defRPr/>
            </a:pPr>
            <a:r>
              <a:rPr lang="cs-CZ" sz="2200" dirty="0">
                <a:solidFill>
                  <a:prstClr val="black"/>
                </a:solidFill>
                <a:latin typeface="Calibri" panose="020F0502020204030204"/>
              </a:rPr>
              <a:t>Schopnost efektivně řídit čas</a:t>
            </a:r>
          </a:p>
          <a:p>
            <a:pPr marL="533346" lvl="1" indent="-228600" defTabSz="914400">
              <a:spcBef>
                <a:spcPts val="1000"/>
              </a:spcBef>
              <a:buClrTx/>
              <a:buSzTx/>
              <a:defRPr/>
            </a:pP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Manuální zručnost</a:t>
            </a:r>
          </a:p>
          <a:p>
            <a:endParaRPr lang="cs-CZ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632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tx1"/>
            </a:gs>
            <a:gs pos="100000">
              <a:schemeClr val="accent2">
                <a:lumMod val="30000"/>
                <a:lumOff val="7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33772" y="1366447"/>
            <a:ext cx="11521280" cy="2000251"/>
          </a:xfrm>
        </p:spPr>
        <p:txBody>
          <a:bodyPr rtlCol="0">
            <a:normAutofit/>
          </a:bodyPr>
          <a:lstStyle/>
          <a:p>
            <a:pPr algn="ctr" rtl="0"/>
            <a:r>
              <a:rPr lang="cs-CZ" dirty="0">
                <a:solidFill>
                  <a:schemeClr val="bg1"/>
                </a:solidFill>
              </a:rPr>
              <a:t>Děkuji za pozornost</a:t>
            </a:r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1" y="4886402"/>
            <a:ext cx="12188824" cy="1604825"/>
          </a:xfrm>
        </p:spPr>
        <p:txBody>
          <a:bodyPr rtlCol="0">
            <a:normAutofit/>
          </a:bodyPr>
          <a:lstStyle/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cap="none" dirty="0">
              <a:solidFill>
                <a:schemeClr val="bg1"/>
              </a:solidFill>
            </a:endParaRPr>
          </a:p>
          <a:p>
            <a:pPr algn="ctr" rtl="0"/>
            <a:endParaRPr lang="cs-CZ" sz="2400" dirty="0"/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9576432"/>
      </p:ext>
    </p:extLst>
  </p:cSld>
  <p:clrMapOvr>
    <a:masterClrMapping/>
  </p:clrMapOvr>
</p:sld>
</file>

<file path=ppt/theme/theme1.xml><?xml version="1.0" encoding="utf-8"?>
<a:theme xmlns:a="http://schemas.openxmlformats.org/drawingml/2006/main" name="Technologie (16:9)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>
    <a:spDef>
      <a:spPr/>
      <a:bodyPr rtlCol="0" anchor="ctr"/>
      <a:lstStyle>
        <a:defPPr algn="ctr">
          <a:defRPr sz="28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3228_TF02787990_TF02787990.potx" id="{41430103-F1DF-4760-9877-C776298C88DB}" vid="{586A876F-1D1B-4FC4-9F0D-A7C5E174B1DA}"/>
    </a:ext>
  </a:extLst>
</a:theme>
</file>

<file path=ppt/theme/theme2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Tech_16x9">
      <a:dk1>
        <a:sysClr val="windowText" lastClr="000000"/>
      </a:dk1>
      <a:lt1>
        <a:sysClr val="window" lastClr="FFFFFF"/>
      </a:lt1>
      <a:dk2>
        <a:srgbClr val="192A52"/>
      </a:dk2>
      <a:lt2>
        <a:srgbClr val="C0C0C0"/>
      </a:lt2>
      <a:accent1>
        <a:srgbClr val="009999"/>
      </a:accent1>
      <a:accent2>
        <a:srgbClr val="E98915"/>
      </a:accent2>
      <a:accent3>
        <a:srgbClr val="A419A7"/>
      </a:accent3>
      <a:accent4>
        <a:srgbClr val="AFC34D"/>
      </a:accent4>
      <a:accent5>
        <a:srgbClr val="E5572B"/>
      </a:accent5>
      <a:accent6>
        <a:srgbClr val="6868C4"/>
      </a:accent6>
      <a:hlink>
        <a:srgbClr val="009999"/>
      </a:hlink>
      <a:folHlink>
        <a:srgbClr val="7F7F7F"/>
      </a:folHlink>
    </a:clrScheme>
    <a:fontScheme name="Calibri">
      <a:maj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ech_16x9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</a:schemeClr>
            </a:gs>
          </a:gsLst>
          <a:lin ang="5040000" scaled="1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1000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tint val="100000"/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3500000" scaled="0"/>
        </a:grad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85000">
              <a:schemeClr val="phClr">
                <a:shade val="30000"/>
                <a:satMod val="100000"/>
              </a:schemeClr>
            </a:gs>
            <a:gs pos="100000">
              <a:schemeClr val="phClr">
                <a:shade val="60000"/>
                <a:satMod val="100000"/>
              </a:schemeClr>
            </a:gs>
          </a:gsLst>
          <a:lin ang="189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1345093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simple template design works for technology and  businesses, but it's versatile enough to use in other contexts.  It features multiple slide layouts designed for widescreen (16x9 resolution) and includes a sample SmartArt list and chart that are easily editable.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2011-11-26T00:30:00+00:00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TP102787989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694266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3836F65B-1B07-41EE-A0E8-BC6EF38552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09BF4D4-EF60-4196-BFC3-9462D6079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0C67BEE-D13F-4BD2-98A5-34D8A0977F68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s trojitými čarami připomínajícími elektrický obvod (širokoúhlý formát)</Template>
  <TotalTime>1197</TotalTime>
  <Words>358</Words>
  <Application>Microsoft Office PowerPoint</Application>
  <PresentationFormat>Vlastní</PresentationFormat>
  <Paragraphs>78</Paragraphs>
  <Slides>8</Slides>
  <Notes>8</Notes>
  <HiddenSlides>0</HiddenSlides>
  <MMClips>1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1" baseType="lpstr">
      <vt:lpstr>Arial</vt:lpstr>
      <vt:lpstr>Calibri</vt:lpstr>
      <vt:lpstr>Technologie (16:9)</vt:lpstr>
      <vt:lpstr>Manažerské dovednosti pro řízení lidských zdrojů</vt:lpstr>
      <vt:lpstr>Manažer a jeho klíčové schopnosti</vt:lpstr>
      <vt:lpstr>Znalosti, dovednosti a zkušenosti manažera</vt:lpstr>
      <vt:lpstr>Vlastnosti a rysy osobnosti</vt:lpstr>
      <vt:lpstr>Hlavní role manažera</vt:lpstr>
      <vt:lpstr>Závěrečný kvíz</vt:lpstr>
      <vt:lpstr>Závěrečný kvíz</vt:lpstr>
      <vt:lpstr>Děkuji za pozornost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Rozložení nadpisu</dc:title>
  <dc:creator>Michal Tlustý</dc:creator>
  <cp:lastModifiedBy>Vendula Velková</cp:lastModifiedBy>
  <cp:revision>67</cp:revision>
  <dcterms:created xsi:type="dcterms:W3CDTF">2021-06-05T20:59:01Z</dcterms:created>
  <dcterms:modified xsi:type="dcterms:W3CDTF">2021-11-29T09:20:06Z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