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84" r:id="rId6"/>
    <p:sldId id="287" r:id="rId7"/>
    <p:sldId id="290" r:id="rId8"/>
    <p:sldId id="286" r:id="rId9"/>
    <p:sldId id="285" r:id="rId10"/>
    <p:sldId id="288" r:id="rId11"/>
    <p:sldId id="297" r:id="rId12"/>
    <p:sldId id="289" r:id="rId13"/>
    <p:sldId id="296" r:id="rId14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AE7E206F-D21B-4464-B167-EF21221E5C70}"/>
    <pc:docChg chg="custSel modSld">
      <pc:chgData name="Vendula Velková" userId="d0a736bd-599d-4451-a108-af86c05341fa" providerId="ADAL" clId="{AE7E206F-D21B-4464-B167-EF21221E5C70}" dt="2021-11-29T09:16:37.125" v="2"/>
      <pc:docMkLst>
        <pc:docMk/>
      </pc:docMkLst>
      <pc:sldChg chg="addSp delSp modSp mod">
        <pc:chgData name="Vendula Velková" userId="d0a736bd-599d-4451-a108-af86c05341fa" providerId="ADAL" clId="{AE7E206F-D21B-4464-B167-EF21221E5C70}" dt="2021-11-29T09:16:37.125" v="2"/>
        <pc:sldMkLst>
          <pc:docMk/>
          <pc:sldMk cId="1332291891" sldId="257"/>
        </pc:sldMkLst>
        <pc:spChg chg="del">
          <ac:chgData name="Vendula Velková" userId="d0a736bd-599d-4451-a108-af86c05341fa" providerId="ADAL" clId="{AE7E206F-D21B-4464-B167-EF21221E5C70}" dt="2021-11-29T09:16:34.024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AE7E206F-D21B-4464-B167-EF21221E5C70}" dt="2021-11-29T09:16:36.327" v="1" actId="478"/>
          <ac:spMkLst>
            <pc:docMk/>
            <pc:sldMk cId="1332291891" sldId="257"/>
            <ac:spMk id="7" creationId="{7D57EEA3-C035-4F32-9B7A-CEB1B72AA344}"/>
          </ac:spMkLst>
        </pc:spChg>
        <pc:spChg chg="add mod">
          <ac:chgData name="Vendula Velková" userId="d0a736bd-599d-4451-a108-af86c05341fa" providerId="ADAL" clId="{AE7E206F-D21B-4464-B167-EF21221E5C70}" dt="2021-11-29T09:16:37.125" v="2"/>
          <ac:spMkLst>
            <pc:docMk/>
            <pc:sldMk cId="1332291891" sldId="257"/>
            <ac:spMk id="8" creationId="{320E1E8F-3922-44CA-B963-2366C0720FF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1022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8561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3324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RlWKGOQTXNY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RlWKGOQTXNY&amp;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320E1E8F-3922-44CA-B963-2366C0720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Při stanovování cílů je důležité: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Mít jasnou představu o sobě, co chci v životě dosáhnout (jaký smysl bych chtěl / chtěla svému životu dát?). </a:t>
            </a:r>
          </a:p>
          <a:p>
            <a:r>
              <a:rPr lang="cs-CZ" dirty="0">
                <a:solidFill>
                  <a:schemeClr val="bg1"/>
                </a:solidFill>
              </a:rPr>
              <a:t>Napsat svůj seznam věcí, který nám pomůže vidět naši požadovanou budoucnost mnohem jasnější.</a:t>
            </a:r>
          </a:p>
          <a:p>
            <a:r>
              <a:rPr lang="cs-CZ" dirty="0">
                <a:solidFill>
                  <a:schemeClr val="bg1"/>
                </a:solidFill>
              </a:rPr>
              <a:t>Soustředit pozornost na to, co chceme v budoucnosti a ne kým jsme v současnosti.</a:t>
            </a:r>
          </a:p>
          <a:p>
            <a:r>
              <a:rPr lang="cs-CZ" dirty="0">
                <a:solidFill>
                  <a:schemeClr val="bg1"/>
                </a:solidFill>
              </a:rPr>
              <a:t>Vymezit jasně své osobní poslání.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4238331-6C98-42E3-9147-FAD496777A16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72837" y="1916832"/>
            <a:ext cx="6926239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4FAC739-236A-41CE-8ED8-73999B5783A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3643" y="699807"/>
            <a:ext cx="6581855" cy="616267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Doporučení pro stanovování priorit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92500"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Zaznamenejte všechny činnosti: Zapište všechny četné požadavky, konkurující si priority, úkoly i činnosti plánované na daný den či týden.</a:t>
            </a:r>
          </a:p>
          <a:p>
            <a:r>
              <a:rPr lang="cs-CZ" sz="3000" dirty="0">
                <a:solidFill>
                  <a:schemeClr val="bg1"/>
                </a:solidFill>
              </a:rPr>
              <a:t>Stanovte si primární cíle: Udělejte si seznam vašich hlavních cílů na daný den či týden.</a:t>
            </a:r>
          </a:p>
          <a:p>
            <a:r>
              <a:rPr lang="cs-CZ" sz="3000" dirty="0">
                <a:solidFill>
                  <a:schemeClr val="bg1"/>
                </a:solidFill>
              </a:rPr>
              <a:t>Uplatněte pravidlo 80/20: Zvažte, jejichž 20% činnosti povede k 80% výsledků, čímž se více přiblížíme k našim cílům.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D4FAC739-236A-41CE-8ED8-73999B5783A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63643" y="699807"/>
            <a:ext cx="6581855" cy="616267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Doporučení pro stanovování priorit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92500"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Zvažte, co je důležité a co naléhavé (viz </a:t>
            </a:r>
            <a:r>
              <a:rPr lang="cs-CZ" sz="3000" dirty="0" err="1">
                <a:solidFill>
                  <a:schemeClr val="bg1"/>
                </a:solidFill>
              </a:rPr>
              <a:t>Eisenhowerův</a:t>
            </a:r>
            <a:r>
              <a:rPr lang="cs-CZ" sz="3000" dirty="0">
                <a:solidFill>
                  <a:schemeClr val="bg1"/>
                </a:solidFill>
              </a:rPr>
              <a:t> princip)</a:t>
            </a:r>
          </a:p>
          <a:p>
            <a:r>
              <a:rPr lang="cs-CZ" sz="3000" dirty="0">
                <a:solidFill>
                  <a:schemeClr val="bg1"/>
                </a:solidFill>
              </a:rPr>
              <a:t>Rozhodněte, které činnosti jsou nejdůležitější a které nejnaléhavější.</a:t>
            </a:r>
          </a:p>
          <a:p>
            <a:r>
              <a:rPr lang="cs-CZ" sz="3000" dirty="0">
                <a:solidFill>
                  <a:schemeClr val="bg1"/>
                </a:solidFill>
              </a:rPr>
              <a:t>V tomto stádiu zohledněte, jak jisté složky činnosti ovlivní jiné její složky a jaké důsledky by mělo nesplnění jistých úkolů (někdo by například možná od nás něco potřeboval, aby mohl zrealizovat svou roli).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92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54B42EBF-F779-4112-8375-9C0C5806D3B2}"/>
              </a:ext>
            </a:extLst>
          </p:cNvPr>
          <p:cNvSpPr/>
          <p:nvPr/>
        </p:nvSpPr>
        <p:spPr>
          <a:xfrm>
            <a:off x="1204403" y="1032505"/>
            <a:ext cx="10360500" cy="110351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A - úkoly, které jsou jednoznačně prioritní a musíme je</a:t>
            </a:r>
          </a:p>
          <a:p>
            <a:pPr algn="ctr"/>
            <a:r>
              <a:rPr lang="cs-CZ" sz="2800" dirty="0"/>
              <a:t>okamžitě zvládnout.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7204EFCF-09D4-4CE9-B8BF-96E92E41B407}"/>
              </a:ext>
            </a:extLst>
          </p:cNvPr>
          <p:cNvSpPr/>
          <p:nvPr/>
        </p:nvSpPr>
        <p:spPr>
          <a:xfrm>
            <a:off x="1204403" y="2845969"/>
            <a:ext cx="10360500" cy="1103511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B - úkoly, které jsou poměrně důležité, ale lze je provést po</a:t>
            </a:r>
          </a:p>
          <a:p>
            <a:pPr algn="ctr"/>
            <a:r>
              <a:rPr lang="cs-CZ" sz="2800" dirty="0"/>
              <a:t>úkolech A.</a:t>
            </a:r>
          </a:p>
        </p:txBody>
      </p:sp>
      <p:sp>
        <p:nvSpPr>
          <p:cNvPr id="15" name="Obdélník: se zakulacenými rohy 14">
            <a:extLst>
              <a:ext uri="{FF2B5EF4-FFF2-40B4-BE49-F238E27FC236}">
                <a16:creationId xmlns:a16="http://schemas.microsoft.com/office/drawing/2014/main" id="{4AB4C0F3-1A9A-4498-B304-3DA38F4D5E4E}"/>
              </a:ext>
            </a:extLst>
          </p:cNvPr>
          <p:cNvSpPr/>
          <p:nvPr/>
        </p:nvSpPr>
        <p:spPr>
          <a:xfrm>
            <a:off x="1204403" y="4709978"/>
            <a:ext cx="10360500" cy="110351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C - úkoly, které nejsou velmi důležité a lze je řešit, když na ně</a:t>
            </a:r>
          </a:p>
          <a:p>
            <a:pPr algn="ctr"/>
            <a:r>
              <a:rPr lang="cs-CZ" sz="2800" dirty="0"/>
              <a:t>bude čas.</a:t>
            </a:r>
          </a:p>
        </p:txBody>
      </p:sp>
      <p:sp>
        <p:nvSpPr>
          <p:cNvPr id="19" name="Šipka: dolů 18">
            <a:extLst>
              <a:ext uri="{FF2B5EF4-FFF2-40B4-BE49-F238E27FC236}">
                <a16:creationId xmlns:a16="http://schemas.microsoft.com/office/drawing/2014/main" id="{61297327-A1A7-4F49-9F15-94619AFD8E7A}"/>
              </a:ext>
            </a:extLst>
          </p:cNvPr>
          <p:cNvSpPr/>
          <p:nvPr/>
        </p:nvSpPr>
        <p:spPr>
          <a:xfrm>
            <a:off x="5846332" y="2275124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20" name="Šipka: dolů 19">
            <a:extLst>
              <a:ext uri="{FF2B5EF4-FFF2-40B4-BE49-F238E27FC236}">
                <a16:creationId xmlns:a16="http://schemas.microsoft.com/office/drawing/2014/main" id="{E2C2679E-D245-4775-A30E-CF5DD8B2C7C5}"/>
              </a:ext>
            </a:extLst>
          </p:cNvPr>
          <p:cNvSpPr/>
          <p:nvPr/>
        </p:nvSpPr>
        <p:spPr>
          <a:xfrm>
            <a:off x="5846332" y="4123809"/>
            <a:ext cx="484632" cy="497601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35" name="Nadpis 12">
            <a:extLst>
              <a:ext uri="{FF2B5EF4-FFF2-40B4-BE49-F238E27FC236}">
                <a16:creationId xmlns:a16="http://schemas.microsoft.com/office/drawing/2014/main" id="{982E7E06-E5C5-4934-BA37-2CACCFD4D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Doporučení pro stanovování priorit - seřazení úloh: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2">
            <a:extLst>
              <a:ext uri="{FF2B5EF4-FFF2-40B4-BE49-F238E27FC236}">
                <a16:creationId xmlns:a16="http://schemas.microsoft.com/office/drawing/2014/main" id="{44F473DE-5108-48DA-8A81-0684404A38F1}"/>
              </a:ext>
            </a:extLst>
          </p:cNvPr>
          <p:cNvSpPr txBox="1">
            <a:spLocks/>
          </p:cNvSpPr>
          <p:nvPr/>
        </p:nvSpPr>
        <p:spPr>
          <a:xfrm>
            <a:off x="2638028" y="2780928"/>
            <a:ext cx="6101560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C3726696-F550-45FB-A6CA-EE6479CF8AF4}"/>
              </a:ext>
            </a:extLst>
          </p:cNvPr>
          <p:cNvSpPr/>
          <p:nvPr/>
        </p:nvSpPr>
        <p:spPr>
          <a:xfrm>
            <a:off x="931457" y="1052736"/>
            <a:ext cx="3413142" cy="51845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Prokrastinace se začíná projevovat kolem 20. roku života, osobnost dospívá, je morálně i biologicky vyspělá, avšak životní změna VŠ, zaměstnání, dilema studium x volný čas.</a:t>
            </a:r>
          </a:p>
          <a:p>
            <a:pPr algn="ctr"/>
            <a:r>
              <a:rPr lang="cs-CZ" dirty="0"/>
              <a:t>Pokud není systematicky a důsledně řešena, přetrvává celý život, týká se mužů i žen, všeobecně lidí s vyšším vzděláním.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86CC2943-08D3-4B18-A8E9-2008FE214712}"/>
              </a:ext>
            </a:extLst>
          </p:cNvPr>
          <p:cNvSpPr/>
          <p:nvPr/>
        </p:nvSpPr>
        <p:spPr>
          <a:xfrm>
            <a:off x="4504818" y="1052736"/>
            <a:ext cx="3413142" cy="51845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dirty="0"/>
              <a:t>Prokrastinace vyvolává depresivní nálady, úzkosti, nespokojenost s vlastní osobou a životem.</a:t>
            </a:r>
          </a:p>
          <a:p>
            <a:pPr algn="ctr"/>
            <a:r>
              <a:rPr lang="cs-CZ" sz="2600" dirty="0"/>
              <a:t>Klíčové je zaměřit se na TM (rozlišení práce a času na odpočinek, lide</a:t>
            </a:r>
          </a:p>
          <a:p>
            <a:pPr algn="ctr"/>
            <a:r>
              <a:rPr lang="cs-CZ" sz="2600" dirty="0"/>
              <a:t>trpící prokrastinací si nedokážou kvůli výčitkám užít volný čas).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BFBDE1B-826F-4A9A-BAE8-4A53801576EB}"/>
              </a:ext>
            </a:extLst>
          </p:cNvPr>
          <p:cNvSpPr/>
          <p:nvPr/>
        </p:nvSpPr>
        <p:spPr>
          <a:xfrm>
            <a:off x="8078179" y="1052736"/>
            <a:ext cx="3413142" cy="519392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b="1" dirty="0"/>
              <a:t>Prokrastinace vs lenost</a:t>
            </a:r>
          </a:p>
          <a:p>
            <a:pPr algn="ctr"/>
            <a:r>
              <a:rPr lang="cs-CZ" sz="2600" dirty="0"/>
              <a:t>Dva zcela odlišné pojmy, avšak společné projevy navenek.</a:t>
            </a:r>
          </a:p>
          <a:p>
            <a:pPr algn="ctr"/>
            <a:r>
              <a:rPr lang="cs-CZ" sz="2600" dirty="0"/>
              <a:t>Lenoch – nemá cíle.</a:t>
            </a:r>
          </a:p>
          <a:p>
            <a:pPr algn="ctr"/>
            <a:r>
              <a:rPr lang="cs-CZ" sz="2600" dirty="0" err="1"/>
              <a:t>Prokrastinátor</a:t>
            </a:r>
            <a:r>
              <a:rPr lang="cs-CZ" sz="2600" dirty="0"/>
              <a:t> – má cíle, zájem o danou věc, má motivaci, má asi podvědomý strach, že úkol nezvládne nebo</a:t>
            </a:r>
          </a:p>
          <a:p>
            <a:pPr algn="ctr"/>
            <a:r>
              <a:rPr lang="cs-CZ" sz="2600" dirty="0"/>
              <a:t>vstupuje do hry jiná bariéra.</a:t>
            </a:r>
          </a:p>
        </p:txBody>
      </p:sp>
      <p:sp>
        <p:nvSpPr>
          <p:cNvPr id="6" name="Nadpis 12">
            <a:extLst>
              <a:ext uri="{FF2B5EF4-FFF2-40B4-BE49-F238E27FC236}">
                <a16:creationId xmlns:a16="http://schemas.microsoft.com/office/drawing/2014/main" id="{ADD0A3F6-DB9E-4348-BA3A-FDC8D57D8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Prokrastinace</a:t>
            </a:r>
          </a:p>
        </p:txBody>
      </p:sp>
    </p:spTree>
    <p:extLst>
      <p:ext uri="{BB962C8B-B14F-4D97-AF65-F5344CB8AC3E}">
        <p14:creationId xmlns:p14="http://schemas.microsoft.com/office/powerpoint/2010/main" val="3587368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  <a:hlinkClick r:id="rId4"/>
              </a:rPr>
              <a:t>Jak zneškodníte prokrastinaci během pár vteřin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1280CAA0-C4E0-4BA7-B9EA-28EF34DC17D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86183" y="908720"/>
            <a:ext cx="10236821" cy="578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prvním krokem při stanovování priorit?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Sepsat si seznam dílčích cílů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Kontrola splnění cílů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Vymezení osobního poslání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Které úkoly je potřeba dělat jako první?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Prioritní úkoly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Úkoly, které se opakují například každý měsíc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Úkoly spojené s vlastním školením</a:t>
            </a:r>
          </a:p>
          <a:p>
            <a:r>
              <a:rPr lang="cs-CZ" sz="3000" dirty="0">
                <a:solidFill>
                  <a:schemeClr val="bg1"/>
                </a:solidFill>
              </a:rPr>
              <a:t>Je pravda, že prokrastinace postihuje více lidi s vyšším vzděláním?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Ano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Ne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65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prvním krokem při stanovování priorit?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Sepsat si seznam dílčích cílů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Kontrola splnění cílů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Vymezení osobního poslání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Které úkoly je potřeba dělat jako první?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Prioritní úkoly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Úkoly, které se opakují například každý měsíc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Úkoly spojené s vlastním školením</a:t>
            </a:r>
          </a:p>
          <a:p>
            <a:r>
              <a:rPr lang="cs-CZ" sz="3000" dirty="0">
                <a:solidFill>
                  <a:schemeClr val="bg1"/>
                </a:solidFill>
              </a:rPr>
              <a:t>Je pravda, že prokrastinace postihuje více lidi s vyšším vzděláním?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Ano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Ne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1063</TotalTime>
  <Words>578</Words>
  <Application>Microsoft Office PowerPoint</Application>
  <PresentationFormat>Vlastní</PresentationFormat>
  <Paragraphs>82</Paragraphs>
  <Slides>10</Slides>
  <Notes>10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Technologie (16:9)</vt:lpstr>
      <vt:lpstr>Manažerské dovednosti pro řízení lidských zdrojů</vt:lpstr>
      <vt:lpstr>Při stanovování cílů je důležité:</vt:lpstr>
      <vt:lpstr>Doporučení pro stanovování priorit</vt:lpstr>
      <vt:lpstr>Doporučení pro stanovování priorit</vt:lpstr>
      <vt:lpstr>Doporučení pro stanovování priorit - seřazení úloh:</vt:lpstr>
      <vt:lpstr>Prokrastinace</vt:lpstr>
      <vt:lpstr>Jak zneškodníte prokrastinaci během pár vteřin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59</cp:revision>
  <dcterms:created xsi:type="dcterms:W3CDTF">2021-06-05T20:59:01Z</dcterms:created>
  <dcterms:modified xsi:type="dcterms:W3CDTF">2021-11-29T09:16:40Z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