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4" r:id="rId6"/>
    <p:sldId id="286" r:id="rId7"/>
    <p:sldId id="287" r:id="rId8"/>
    <p:sldId id="290" r:id="rId9"/>
    <p:sldId id="288" r:id="rId10"/>
    <p:sldId id="297" r:id="rId11"/>
    <p:sldId id="289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2B8AE1DD-2F0A-467E-9DCE-659365AD4913}"/>
    <pc:docChg chg="custSel modSld">
      <pc:chgData name="Vendula Velková" userId="d0a736bd-599d-4451-a108-af86c05341fa" providerId="ADAL" clId="{2B8AE1DD-2F0A-467E-9DCE-659365AD4913}" dt="2021-11-29T09:18:01.097" v="2"/>
      <pc:docMkLst>
        <pc:docMk/>
      </pc:docMkLst>
      <pc:sldChg chg="addSp delSp modSp mod">
        <pc:chgData name="Vendula Velková" userId="d0a736bd-599d-4451-a108-af86c05341fa" providerId="ADAL" clId="{2B8AE1DD-2F0A-467E-9DCE-659365AD4913}" dt="2021-11-29T09:18:01.097" v="2"/>
        <pc:sldMkLst>
          <pc:docMk/>
          <pc:sldMk cId="1332291891" sldId="257"/>
        </pc:sldMkLst>
        <pc:spChg chg="del">
          <ac:chgData name="Vendula Velková" userId="d0a736bd-599d-4451-a108-af86c05341fa" providerId="ADAL" clId="{2B8AE1DD-2F0A-467E-9DCE-659365AD4913}" dt="2021-11-29T09:17:57.939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2B8AE1DD-2F0A-467E-9DCE-659365AD4913}" dt="2021-11-29T09:18:00.150" v="1" actId="478"/>
          <ac:spMkLst>
            <pc:docMk/>
            <pc:sldMk cId="1332291891" sldId="257"/>
            <ac:spMk id="7" creationId="{767E53D0-A2C5-42FA-9BC1-775A8454DF45}"/>
          </ac:spMkLst>
        </pc:spChg>
        <pc:spChg chg="add mod">
          <ac:chgData name="Vendula Velková" userId="d0a736bd-599d-4451-a108-af86c05341fa" providerId="ADAL" clId="{2B8AE1DD-2F0A-467E-9DCE-659365AD4913}" dt="2021-11-29T09:18:01.097" v="2"/>
          <ac:spMkLst>
            <pc:docMk/>
            <pc:sldMk cId="1332291891" sldId="257"/>
            <ac:spMk id="8" creationId="{873F1556-8424-49F5-87C2-F9BD57D4B55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83797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1335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uiw9fA_a1bM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uiw9fA_a1bM&amp;ab_channel=NewDimensio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873F1556-8424-49F5-87C2-F9BD57D4B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4E8BBCA9-BB14-4FBB-841F-FAC94588460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0628" y="-1325"/>
            <a:ext cx="6558197" cy="68580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Koučování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lnSpcReduction="10000"/>
          </a:bodyPr>
          <a:lstStyle/>
          <a:p>
            <a:r>
              <a:rPr lang="cs-CZ" dirty="0">
                <a:solidFill>
                  <a:schemeClr val="bg1"/>
                </a:solidFill>
              </a:rPr>
              <a:t>Koučování lze charakterizovat jako metodu, která vede k osobnímu rozvoji. Jedná se o styl výuky/přístupu, který rozvíjí schopnosti člověka a probíhá formou rozhovoru s koučem.</a:t>
            </a:r>
          </a:p>
          <a:p>
            <a:r>
              <a:rPr lang="cs-CZ" dirty="0">
                <a:solidFill>
                  <a:schemeClr val="bg1"/>
                </a:solidFill>
              </a:rPr>
              <a:t>Je přímým opakem přikazování, …pomáhá rozvíjet samostatnost a myšlení koučovaného.</a:t>
            </a:r>
          </a:p>
          <a:p>
            <a:r>
              <a:rPr lang="cs-CZ" dirty="0">
                <a:solidFill>
                  <a:schemeClr val="bg1"/>
                </a:solidFill>
              </a:rPr>
              <a:t>Hlavním cílem koučování je zvýšení výkonu daného pracovníka.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2">
            <a:extLst>
              <a:ext uri="{FF2B5EF4-FFF2-40B4-BE49-F238E27FC236}">
                <a16:creationId xmlns:a16="http://schemas.microsoft.com/office/drawing/2014/main" id="{27014BC4-3442-4484-83F7-4208D275E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7000" y="3104964"/>
            <a:ext cx="6912768" cy="742392"/>
          </a:xfrm>
        </p:spPr>
        <p:txBody>
          <a:bodyPr rtlCol="0">
            <a:normAutofit/>
          </a:bodyPr>
          <a:lstStyle/>
          <a:p>
            <a:pPr algn="ctr" rtl="0"/>
            <a:r>
              <a:rPr lang="cs-CZ" sz="4000" b="1" dirty="0">
                <a:solidFill>
                  <a:schemeClr val="bg1"/>
                </a:solidFill>
              </a:rPr>
              <a:t>Osobnost kouče </a:t>
            </a:r>
          </a:p>
        </p:txBody>
      </p:sp>
      <p:sp>
        <p:nvSpPr>
          <p:cNvPr id="10" name="Nadpis 12">
            <a:extLst>
              <a:ext uri="{FF2B5EF4-FFF2-40B4-BE49-F238E27FC236}">
                <a16:creationId xmlns:a16="http://schemas.microsoft.com/office/drawing/2014/main" id="{125BF0F8-D3A8-42B6-B987-CE1D5AD71F27}"/>
              </a:ext>
            </a:extLst>
          </p:cNvPr>
          <p:cNvSpPr txBox="1">
            <a:spLocks/>
          </p:cNvSpPr>
          <p:nvPr/>
        </p:nvSpPr>
        <p:spPr>
          <a:xfrm>
            <a:off x="2638028" y="2780928"/>
            <a:ext cx="6101560" cy="648072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27ECCDE5-DEC4-4A00-966E-61ED71BB3618}"/>
              </a:ext>
            </a:extLst>
          </p:cNvPr>
          <p:cNvSpPr/>
          <p:nvPr/>
        </p:nvSpPr>
        <p:spPr>
          <a:xfrm>
            <a:off x="1005800" y="169026"/>
            <a:ext cx="3159968" cy="26677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Tolerance - respekt k různorodosti. Vědomí a přesvědčení, že odlišné neznamená</a:t>
            </a:r>
          </a:p>
          <a:p>
            <a:pPr algn="ctr"/>
            <a:r>
              <a:rPr lang="cs-CZ" sz="2800" dirty="0"/>
              <a:t>špatné.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C5754EDE-0D56-4B52-8883-79255A345D38}"/>
              </a:ext>
            </a:extLst>
          </p:cNvPr>
          <p:cNvSpPr/>
          <p:nvPr/>
        </p:nvSpPr>
        <p:spPr>
          <a:xfrm>
            <a:off x="8549128" y="170333"/>
            <a:ext cx="3159968" cy="31049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Trpělivost – chápání času jako přítele učení a změny. Respekt k individuálnímu</a:t>
            </a:r>
          </a:p>
          <a:p>
            <a:pPr algn="ctr"/>
            <a:r>
              <a:rPr lang="cs-CZ" sz="2800" dirty="0"/>
              <a:t>procesu učení a změny.</a:t>
            </a: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9F63C3C7-7C9C-40F1-B34D-0248A97740C6}"/>
              </a:ext>
            </a:extLst>
          </p:cNvPr>
          <p:cNvSpPr/>
          <p:nvPr/>
        </p:nvSpPr>
        <p:spPr>
          <a:xfrm>
            <a:off x="7390556" y="3847356"/>
            <a:ext cx="3159968" cy="26677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Nadhled – odstup od vlastního ega a důležitosti. Chápání významu vlastní práce v</a:t>
            </a:r>
          </a:p>
          <a:p>
            <a:pPr algn="ctr"/>
            <a:r>
              <a:rPr lang="cs-CZ" sz="2800" dirty="0"/>
              <a:t>různých kontextech.</a:t>
            </a: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DC14AAF0-55A9-442C-9459-0FC2059FEF19}"/>
              </a:ext>
            </a:extLst>
          </p:cNvPr>
          <p:cNvSpPr/>
          <p:nvPr/>
        </p:nvSpPr>
        <p:spPr>
          <a:xfrm>
            <a:off x="4913518" y="152403"/>
            <a:ext cx="2804119" cy="26677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Otevřenost – připravenost k přijetí nových, netradičních myšlenek a podnětů.</a:t>
            </a: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A54C1E78-ACA8-4EFB-A4C2-935609E3B471}"/>
              </a:ext>
            </a:extLst>
          </p:cNvPr>
          <p:cNvSpPr/>
          <p:nvPr/>
        </p:nvSpPr>
        <p:spPr>
          <a:xfrm>
            <a:off x="1053852" y="4059059"/>
            <a:ext cx="5040560" cy="266770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Emocionální (sociální) inteligence - lze specifikovat jako soubor sociálních schopností a dovedností, který zasahuje do</a:t>
            </a:r>
          </a:p>
          <a:p>
            <a:pPr algn="ctr"/>
            <a:r>
              <a:rPr lang="cs-CZ" sz="2800" dirty="0"/>
              <a:t>následujících oblastí:</a:t>
            </a:r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A32EF5E0-381D-44BA-9E00-A07E1E4E708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18348" y="95250"/>
            <a:ext cx="6670477" cy="66675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pt-BR" dirty="0">
                <a:solidFill>
                  <a:schemeClr val="bg1"/>
                </a:solidFill>
              </a:rPr>
              <a:t>Cíle koučování a metoda GROW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15000"/>
          </a:xfrm>
        </p:spPr>
        <p:txBody>
          <a:bodyPr rtlCol="0">
            <a:noAutofit/>
          </a:bodyPr>
          <a:lstStyle/>
          <a:p>
            <a:r>
              <a:rPr lang="cs-CZ" sz="2300" dirty="0">
                <a:solidFill>
                  <a:schemeClr val="bg1"/>
                </a:solidFill>
              </a:rPr>
              <a:t>Hlavním cílem pro klienta je vyřešit problém, překonat vnitřní bariéry a rozvíjet vlastnosti osobnosti.</a:t>
            </a:r>
          </a:p>
          <a:p>
            <a:r>
              <a:rPr lang="cs-CZ" sz="2300" dirty="0">
                <a:solidFill>
                  <a:schemeClr val="bg1"/>
                </a:solidFill>
              </a:rPr>
              <a:t>Koučování usnadní dosažení stanovených cílů rychlejší a jednodušší cestou.</a:t>
            </a:r>
          </a:p>
          <a:p>
            <a:r>
              <a:rPr lang="cs-CZ" sz="2300" dirty="0">
                <a:solidFill>
                  <a:schemeClr val="bg1"/>
                </a:solidFill>
              </a:rPr>
              <a:t>G = </a:t>
            </a:r>
            <a:r>
              <a:rPr lang="cs-CZ" sz="2300" dirty="0" err="1">
                <a:solidFill>
                  <a:schemeClr val="bg1"/>
                </a:solidFill>
              </a:rPr>
              <a:t>goal</a:t>
            </a:r>
            <a:r>
              <a:rPr lang="cs-CZ" sz="2300" dirty="0">
                <a:solidFill>
                  <a:schemeClr val="bg1"/>
                </a:solidFill>
              </a:rPr>
              <a:t> (cíl) R = reality (realita) O = </a:t>
            </a:r>
            <a:r>
              <a:rPr lang="cs-CZ" sz="2300" dirty="0" err="1">
                <a:solidFill>
                  <a:schemeClr val="bg1"/>
                </a:solidFill>
              </a:rPr>
              <a:t>options</a:t>
            </a:r>
            <a:r>
              <a:rPr lang="cs-CZ" sz="2300" dirty="0">
                <a:solidFill>
                  <a:schemeClr val="bg1"/>
                </a:solidFill>
              </a:rPr>
              <a:t> (možnosti) W = </a:t>
            </a:r>
            <a:r>
              <a:rPr lang="cs-CZ" sz="2300" dirty="0" err="1">
                <a:solidFill>
                  <a:schemeClr val="bg1"/>
                </a:solidFill>
              </a:rPr>
              <a:t>what</a:t>
            </a:r>
            <a:r>
              <a:rPr lang="cs-CZ" sz="2300" dirty="0">
                <a:solidFill>
                  <a:schemeClr val="bg1"/>
                </a:solidFill>
              </a:rPr>
              <a:t>, </a:t>
            </a:r>
            <a:r>
              <a:rPr lang="cs-CZ" sz="2300" dirty="0" err="1">
                <a:solidFill>
                  <a:schemeClr val="bg1"/>
                </a:solidFill>
              </a:rPr>
              <a:t>when</a:t>
            </a:r>
            <a:r>
              <a:rPr lang="cs-CZ" sz="2300" dirty="0">
                <a:solidFill>
                  <a:schemeClr val="bg1"/>
                </a:solidFill>
              </a:rPr>
              <a:t>, </a:t>
            </a:r>
            <a:r>
              <a:rPr lang="cs-CZ" sz="2300" dirty="0" err="1">
                <a:solidFill>
                  <a:schemeClr val="bg1"/>
                </a:solidFill>
              </a:rPr>
              <a:t>who</a:t>
            </a:r>
            <a:r>
              <a:rPr lang="cs-CZ" sz="2300" dirty="0">
                <a:solidFill>
                  <a:schemeClr val="bg1"/>
                </a:solidFill>
              </a:rPr>
              <a:t>, </a:t>
            </a:r>
            <a:r>
              <a:rPr lang="cs-CZ" sz="2300" dirty="0" err="1">
                <a:solidFill>
                  <a:schemeClr val="bg1"/>
                </a:solidFill>
              </a:rPr>
              <a:t>will</a:t>
            </a:r>
            <a:r>
              <a:rPr lang="cs-CZ" sz="2300" dirty="0">
                <a:solidFill>
                  <a:schemeClr val="bg1"/>
                </a:solidFill>
              </a:rPr>
              <a:t> (volba)</a:t>
            </a:r>
          </a:p>
          <a:p>
            <a:r>
              <a:rPr lang="cs-CZ" sz="2300" dirty="0">
                <a:solidFill>
                  <a:schemeClr val="bg1"/>
                </a:solidFill>
              </a:rPr>
              <a:t>Kouč stanovuje otázky, které vedou k nastavení cílů. Klient si zvolí sám cíle krátkodobé či dlouhodobé. Když jsou cíle definovány, otázky se zaměří na reálný popis dané oblasti. Zkoumají se možnosti a strategie, které stanovují naplnění cíle.</a:t>
            </a:r>
          </a:p>
        </p:txBody>
      </p:sp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4150619" y="3137719"/>
            <a:ext cx="4381751" cy="720080"/>
          </a:xfrm>
        </p:spPr>
        <p:txBody>
          <a:bodyPr rtlCol="0">
            <a:noAutofit/>
          </a:bodyPr>
          <a:lstStyle/>
          <a:p>
            <a:pPr algn="ctr" rtl="0"/>
            <a:r>
              <a:rPr lang="pt-BR" sz="4000" b="1" dirty="0">
                <a:solidFill>
                  <a:schemeClr val="bg1"/>
                </a:solidFill>
              </a:rPr>
              <a:t>Přínosy koučování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AEA2CFD8-30ED-4378-9C87-FE1F2128052D}"/>
              </a:ext>
            </a:extLst>
          </p:cNvPr>
          <p:cNvSpPr/>
          <p:nvPr/>
        </p:nvSpPr>
        <p:spPr>
          <a:xfrm>
            <a:off x="1810594" y="4568082"/>
            <a:ext cx="3888432" cy="150999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Motivovanější zaměstnanci</a:t>
            </a:r>
          </a:p>
        </p:txBody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D161E06F-50C1-49DF-9B52-E0454133455F}"/>
              </a:ext>
            </a:extLst>
          </p:cNvPr>
          <p:cNvSpPr/>
          <p:nvPr/>
        </p:nvSpPr>
        <p:spPr>
          <a:xfrm>
            <a:off x="2372323" y="715960"/>
            <a:ext cx="2520280" cy="1766791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Větší flexibilita</a:t>
            </a:r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id="{4696A3EB-B3F7-4D72-9344-9BFD9D73ECD5}"/>
              </a:ext>
            </a:extLst>
          </p:cNvPr>
          <p:cNvSpPr/>
          <p:nvPr/>
        </p:nvSpPr>
        <p:spPr>
          <a:xfrm>
            <a:off x="6670476" y="4380402"/>
            <a:ext cx="2520280" cy="1944216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Efektivní využití lidí</a:t>
            </a:r>
          </a:p>
        </p:txBody>
      </p:sp>
      <p:sp>
        <p:nvSpPr>
          <p:cNvPr id="10" name="Ovál 9">
            <a:extLst>
              <a:ext uri="{FF2B5EF4-FFF2-40B4-BE49-F238E27FC236}">
                <a16:creationId xmlns:a16="http://schemas.microsoft.com/office/drawing/2014/main" id="{7866EBF8-A344-4218-B702-C1C8C860752D}"/>
              </a:ext>
            </a:extLst>
          </p:cNvPr>
          <p:cNvSpPr/>
          <p:nvPr/>
        </p:nvSpPr>
        <p:spPr>
          <a:xfrm>
            <a:off x="8928179" y="2477598"/>
            <a:ext cx="2520280" cy="185467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Tvůrčí myšlení</a:t>
            </a: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329F2AE5-A56E-4535-AD83-561654759788}"/>
              </a:ext>
            </a:extLst>
          </p:cNvPr>
          <p:cNvSpPr/>
          <p:nvPr/>
        </p:nvSpPr>
        <p:spPr>
          <a:xfrm>
            <a:off x="6094412" y="715960"/>
            <a:ext cx="2520280" cy="1766791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Lepší vztahy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A80C932D-5FE8-43D7-B2BD-8F143B37F56F}"/>
              </a:ext>
            </a:extLst>
          </p:cNvPr>
          <p:cNvSpPr/>
          <p:nvPr/>
        </p:nvSpPr>
        <p:spPr>
          <a:xfrm>
            <a:off x="969348" y="3003357"/>
            <a:ext cx="2785462" cy="108012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400" dirty="0"/>
              <a:t>Rozvoj lidí</a:t>
            </a:r>
          </a:p>
        </p:txBody>
      </p:sp>
    </p:spTree>
    <p:extLst>
      <p:ext uri="{BB962C8B-B14F-4D97-AF65-F5344CB8AC3E}">
        <p14:creationId xmlns:p14="http://schemas.microsoft.com/office/powerpoint/2010/main" val="1525136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>
                <a:solidFill>
                  <a:schemeClr val="bg1"/>
                </a:solidFill>
                <a:hlinkClick r:id="rId4"/>
              </a:rPr>
              <a:t>Technika GROW v koučování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3" name="Online médium 2">
            <a:hlinkClick r:id="" action="ppaction://media"/>
            <a:extLst>
              <a:ext uri="{FF2B5EF4-FFF2-40B4-BE49-F238E27FC236}">
                <a16:creationId xmlns:a16="http://schemas.microsoft.com/office/drawing/2014/main" id="{0CB659A1-D55E-4AD1-83E6-2794313F7ED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341884" y="778405"/>
            <a:ext cx="10360501" cy="585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Mezi hlavní přínosy koučování nepatří: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Tvůrčí myšlení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Lepší vztahy na pracovišti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Jednodušší kontrola pracovníků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Model „GROW“ neobsahuje: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Realitu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Možnosti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Organizování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 si koučovaný pracovník dělí na: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Dlouhodobé a krátkodobé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Snadné a složitější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Primární a sekundární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446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Mezi hlavní přínosy koučování nepatří: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Tvůrčí myšlení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Lepší vztahy na pracovišti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Jednodušší kontrola pracovníků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Model „GROW“ neobsahuje: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Realitu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Možnosti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Organizování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 si koučovaný pracovník dělí na: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Dlouhodobé a krátkodobé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Snadné a složitější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Primární a sekundární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1001</TotalTime>
  <Words>406</Words>
  <Application>Microsoft Office PowerPoint</Application>
  <PresentationFormat>Vlastní</PresentationFormat>
  <Paragraphs>78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Koučování</vt:lpstr>
      <vt:lpstr>Osobnost kouče </vt:lpstr>
      <vt:lpstr>Cíle koučování a metoda GROW</vt:lpstr>
      <vt:lpstr>Přínosy koučování</vt:lpstr>
      <vt:lpstr>Technika GROW v koučování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57</cp:revision>
  <dcterms:created xsi:type="dcterms:W3CDTF">2021-06-05T20:59:01Z</dcterms:created>
  <dcterms:modified xsi:type="dcterms:W3CDTF">2021-11-29T09:18:02Z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