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4"/>
  </p:notesMasterIdLst>
  <p:handoutMasterIdLst>
    <p:handoutMasterId r:id="rId15"/>
  </p:handoutMasterIdLst>
  <p:sldIdLst>
    <p:sldId id="257" r:id="rId5"/>
    <p:sldId id="284" r:id="rId6"/>
    <p:sldId id="287" r:id="rId7"/>
    <p:sldId id="286" r:id="rId8"/>
    <p:sldId id="285" r:id="rId9"/>
    <p:sldId id="288" r:id="rId10"/>
    <p:sldId id="297" r:id="rId11"/>
    <p:sldId id="289" r:id="rId12"/>
    <p:sldId id="296" r:id="rId13"/>
  </p:sldIdLst>
  <p:sldSz cx="12188825" cy="6858000"/>
  <p:notesSz cx="6858000" cy="9144000"/>
  <p:defaultTextStyle>
    <a:defPPr rtl="0">
      <a:defRPr lang="cs-CZ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4404"/>
    <a:srgbClr val="5F6F0F"/>
    <a:srgbClr val="718412"/>
    <a:srgbClr val="65741A"/>
    <a:srgbClr val="70811D"/>
    <a:srgbClr val="7B8D1F"/>
    <a:srgbClr val="839721"/>
    <a:srgbClr val="95AB25"/>
    <a:srgbClr val="BC5500"/>
    <a:srgbClr val="C45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84483" autoAdjust="0"/>
  </p:normalViewPr>
  <p:slideViewPr>
    <p:cSldViewPr>
      <p:cViewPr varScale="1">
        <p:scale>
          <a:sx n="114" d="100"/>
          <a:sy n="114" d="100"/>
        </p:scale>
        <p:origin x="480" y="11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9" d="100"/>
          <a:sy n="89" d="100"/>
        </p:scale>
        <p:origin x="3750" y="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endula Velková" userId="d0a736bd-599d-4451-a108-af86c05341fa" providerId="ADAL" clId="{BDB79A4E-E6B1-47EE-B9ED-D8B0C49907BB}"/>
    <pc:docChg chg="custSel modSld">
      <pc:chgData name="Vendula Velková" userId="d0a736bd-599d-4451-a108-af86c05341fa" providerId="ADAL" clId="{BDB79A4E-E6B1-47EE-B9ED-D8B0C49907BB}" dt="2021-11-29T09:18:31.831" v="2"/>
      <pc:docMkLst>
        <pc:docMk/>
      </pc:docMkLst>
      <pc:sldChg chg="addSp delSp modSp mod">
        <pc:chgData name="Vendula Velková" userId="d0a736bd-599d-4451-a108-af86c05341fa" providerId="ADAL" clId="{BDB79A4E-E6B1-47EE-B9ED-D8B0C49907BB}" dt="2021-11-29T09:18:31.831" v="2"/>
        <pc:sldMkLst>
          <pc:docMk/>
          <pc:sldMk cId="1332291891" sldId="257"/>
        </pc:sldMkLst>
        <pc:spChg chg="del">
          <ac:chgData name="Vendula Velková" userId="d0a736bd-599d-4451-a108-af86c05341fa" providerId="ADAL" clId="{BDB79A4E-E6B1-47EE-B9ED-D8B0C49907BB}" dt="2021-11-29T09:18:28.032" v="0" actId="478"/>
          <ac:spMkLst>
            <pc:docMk/>
            <pc:sldMk cId="1332291891" sldId="257"/>
            <ac:spMk id="5" creationId="{00000000-0000-0000-0000-000000000000}"/>
          </ac:spMkLst>
        </pc:spChg>
        <pc:spChg chg="add del mod">
          <ac:chgData name="Vendula Velková" userId="d0a736bd-599d-4451-a108-af86c05341fa" providerId="ADAL" clId="{BDB79A4E-E6B1-47EE-B9ED-D8B0C49907BB}" dt="2021-11-29T09:18:30.587" v="1" actId="478"/>
          <ac:spMkLst>
            <pc:docMk/>
            <pc:sldMk cId="1332291891" sldId="257"/>
            <ac:spMk id="7" creationId="{312B7244-592C-4973-871A-7F8E4BA92BA7}"/>
          </ac:spMkLst>
        </pc:spChg>
        <pc:spChg chg="add mod">
          <ac:chgData name="Vendula Velková" userId="d0a736bd-599d-4451-a108-af86c05341fa" providerId="ADAL" clId="{BDB79A4E-E6B1-47EE-B9ED-D8B0C49907BB}" dt="2021-11-29T09:18:31.831" v="2"/>
          <ac:spMkLst>
            <pc:docMk/>
            <pc:sldMk cId="1332291891" sldId="257"/>
            <ac:spMk id="8" creationId="{6AB35B51-DDD9-41E3-BA3B-A0E1442E96CA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D92DAF1D-8F38-49AC-B404-1337A10650DD}" type="datetime1">
              <a:rPr lang="cs-CZ" smtClean="0"/>
              <a:pPr algn="r" rtl="0"/>
              <a:t>29.11.2021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79429053-DC2A-4342-ADD4-2FD729D91E2C}" type="slidenum">
              <a:rPr lang="cs-CZ" smtClean="0"/>
              <a:pPr algn="r"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32045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2084BE0D-C9E9-4F18-B817-2DBEF890598A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/>
            <a:fld id="{3EBA5BD7-F043-4D1B-AA17-CD412FC534DE}" type="slidenum">
              <a:rPr lang="cs-CZ" smtClean="0"/>
              <a:pPr algn="r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6705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52411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260180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344848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158606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685612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85404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BA5BD7-F043-4D1B-AA17-CD412FC534DE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97181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526426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BA5BD7-F043-4D1B-AA17-CD412FC534DE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6714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úhlopříčky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4" name="Přímá spojnice 13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" name="Přímá spojnice 16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" name="Přímá spojnice 18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2" name="řádky dole"/>
          <p:cNvGrpSpPr/>
          <p:nvPr/>
        </p:nvGrpSpPr>
        <p:grpSpPr>
          <a:xfrm>
            <a:off x="-8916" y="6057149"/>
            <a:ext cx="5498726" cy="820207"/>
            <a:chOff x="-6689" y="4553748"/>
            <a:chExt cx="4125119" cy="615155"/>
          </a:xfrm>
        </p:grpSpPr>
        <p:sp>
          <p:nvSpPr>
            <p:cNvPr id="9" name="Volný tvar 8"/>
            <p:cNvSpPr/>
            <p:nvPr/>
          </p:nvSpPr>
          <p:spPr>
            <a:xfrm rot="16200000">
              <a:off x="1754302" y="2802395"/>
              <a:ext cx="612775" cy="411548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4115481 h 4115481"/>
                <a:gd name="connsiteX1" fmla="*/ 612775 w 612775"/>
                <a:gd name="connsiteY1" fmla="*/ 3180443 h 4115481"/>
                <a:gd name="connsiteX2" fmla="*/ 612775 w 612775"/>
                <a:gd name="connsiteY2" fmla="*/ 0 h 4115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4115481">
                  <a:moveTo>
                    <a:pt x="0" y="4115481"/>
                  </a:moveTo>
                  <a:lnTo>
                    <a:pt x="612775" y="3180443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cs-CZ" dirty="0"/>
            </a:p>
          </p:txBody>
        </p:sp>
        <p:sp>
          <p:nvSpPr>
            <p:cNvPr id="10" name="Volný tvar 9"/>
            <p:cNvSpPr/>
            <p:nvPr/>
          </p:nvSpPr>
          <p:spPr>
            <a:xfrm rot="16200000">
              <a:off x="1604659" y="3152814"/>
              <a:ext cx="410751" cy="3621427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  <a:gd name="connsiteX0" fmla="*/ 0 w 410751"/>
                <a:gd name="connsiteY0" fmla="*/ 3614170 h 3614170"/>
                <a:gd name="connsiteX1" fmla="*/ 410751 w 410751"/>
                <a:gd name="connsiteY1" fmla="*/ 2990994 h 3614170"/>
                <a:gd name="connsiteX2" fmla="*/ 405947 w 410751"/>
                <a:gd name="connsiteY2" fmla="*/ 0 h 3614170"/>
                <a:gd name="connsiteX0" fmla="*/ 0 w 410751"/>
                <a:gd name="connsiteY0" fmla="*/ 3621427 h 3621427"/>
                <a:gd name="connsiteX1" fmla="*/ 410751 w 410751"/>
                <a:gd name="connsiteY1" fmla="*/ 2998251 h 3621427"/>
                <a:gd name="connsiteX2" fmla="*/ 405947 w 410751"/>
                <a:gd name="connsiteY2" fmla="*/ 0 h 3621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621427">
                  <a:moveTo>
                    <a:pt x="0" y="3621427"/>
                  </a:moveTo>
                  <a:lnTo>
                    <a:pt x="410751" y="2998251"/>
                  </a:lnTo>
                  <a:cubicBezTo>
                    <a:pt x="410359" y="2065358"/>
                    <a:pt x="406339" y="932893"/>
                    <a:pt x="405947" y="0"/>
                  </a:cubicBez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cs-CZ" dirty="0"/>
            </a:p>
          </p:txBody>
        </p:sp>
        <p:sp>
          <p:nvSpPr>
            <p:cNvPr id="11" name="Volný tvar 10"/>
            <p:cNvSpPr/>
            <p:nvPr/>
          </p:nvSpPr>
          <p:spPr>
            <a:xfrm rot="16200000">
              <a:off x="1462308" y="3453376"/>
              <a:ext cx="241768" cy="31797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  <a:gd name="connsiteX0" fmla="*/ 0 w 241768"/>
                <a:gd name="connsiteY0" fmla="*/ 3179761 h 3179761"/>
                <a:gd name="connsiteX1" fmla="*/ 238919 w 241768"/>
                <a:gd name="connsiteY1" fmla="*/ 2819370 h 3179761"/>
                <a:gd name="connsiteX2" fmla="*/ 241754 w 241768"/>
                <a:gd name="connsiteY2" fmla="*/ 0 h 3179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1768" h="3179761">
                  <a:moveTo>
                    <a:pt x="0" y="3179761"/>
                  </a:moveTo>
                  <a:lnTo>
                    <a:pt x="238919" y="2819370"/>
                  </a:lnTo>
                  <a:cubicBezTo>
                    <a:pt x="238654" y="1947313"/>
                    <a:pt x="242019" y="872057"/>
                    <a:pt x="241754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cs-CZ" dirty="0"/>
            </a:p>
          </p:txBody>
        </p:sp>
      </p:grp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625176" y="584200"/>
            <a:ext cx="8735325" cy="2000251"/>
          </a:xfrm>
        </p:spPr>
        <p:txBody>
          <a:bodyPr rtlCol="0">
            <a:normAutofit/>
          </a:bodyPr>
          <a:lstStyle>
            <a:lvl1pPr algn="l" rtl="0">
              <a:defRPr sz="5400"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625176" y="2616200"/>
            <a:ext cx="8735325" cy="1752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/>
              <a:t>Kliknutím lze upravit styl předlohy.</a:t>
            </a:r>
          </a:p>
        </p:txBody>
      </p:sp>
      <p:sp>
        <p:nvSpPr>
          <p:cNvPr id="22" name="Zástupný symbol pro datum 2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933624B7-88E2-4120-AFAD-14AFCE9AD940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23" name="Zástupný symbol pro zápatí 2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24" name="Zástupný symbol pro číslo snímku 2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47488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BBA07F0-6680-4943-BD7A-CAE075672D6F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96675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836898" y="584200"/>
            <a:ext cx="2742486" cy="5588000"/>
          </a:xfrm>
        </p:spPr>
        <p:txBody>
          <a:bodyPr vert="eaVert"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 hasCustomPrompt="1"/>
          </p:nvPr>
        </p:nvSpPr>
        <p:spPr>
          <a:xfrm>
            <a:off x="1218882" y="584200"/>
            <a:ext cx="7414869" cy="5588000"/>
          </a:xfrm>
        </p:spPr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ABB6AFB-FD75-4ED4-B0A1-06DAC4B142EF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95886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ABC4919-B29C-4171-8AC2-52CB8E2BF1DE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06769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úhlopříčky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2" name="Přímá spojnice 11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" name="Přímá spojnice 12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" name="Přímá spojnice 13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25177" y="2209801"/>
            <a:ext cx="8938472" cy="2764335"/>
          </a:xfrm>
        </p:spPr>
        <p:txBody>
          <a:bodyPr rtlCol="0" anchor="b">
            <a:normAutofit/>
          </a:bodyPr>
          <a:lstStyle>
            <a:lvl1pPr algn="l" rtl="0">
              <a:defRPr sz="5400" b="0" cap="none" baseline="0"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 hasCustomPrompt="1"/>
          </p:nvPr>
        </p:nvSpPr>
        <p:spPr>
          <a:xfrm>
            <a:off x="1625176" y="4951266"/>
            <a:ext cx="7069519" cy="1220933"/>
          </a:xfrm>
        </p:spPr>
        <p:txBody>
          <a:bodyPr rtlCol="0" anchor="t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l" rtl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DF32E52D-1DC2-4D1F-BE8C-CB8F7D7727B2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16330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ě obsahové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 hasCustomPrompt="1"/>
          </p:nvPr>
        </p:nvSpPr>
        <p:spPr>
          <a:xfrm>
            <a:off x="1218883" y="1706880"/>
            <a:ext cx="5078677" cy="446532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 hasCustomPrompt="1"/>
          </p:nvPr>
        </p:nvSpPr>
        <p:spPr>
          <a:xfrm>
            <a:off x="6500707" y="1706880"/>
            <a:ext cx="5078677" cy="446532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038EBEA-6151-4C48-8157-C296FC19C9C6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57647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 hasCustomPrompt="1"/>
          </p:nvPr>
        </p:nvSpPr>
        <p:spPr>
          <a:xfrm>
            <a:off x="1218883" y="1701800"/>
            <a:ext cx="5082740" cy="914400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 hasCustomPrompt="1"/>
          </p:nvPr>
        </p:nvSpPr>
        <p:spPr>
          <a:xfrm>
            <a:off x="1218883" y="2717800"/>
            <a:ext cx="5078677" cy="3454400"/>
          </a:xfrm>
        </p:spPr>
        <p:txBody>
          <a:bodyPr rtlCol="0">
            <a:no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 baseline="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 hasCustomPrompt="1"/>
          </p:nvPr>
        </p:nvSpPr>
        <p:spPr>
          <a:xfrm>
            <a:off x="6496644" y="1701800"/>
            <a:ext cx="5082740" cy="914400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 hasCustomPrompt="1"/>
          </p:nvPr>
        </p:nvSpPr>
        <p:spPr>
          <a:xfrm>
            <a:off x="6500707" y="2717800"/>
            <a:ext cx="5078677" cy="3454400"/>
          </a:xfrm>
        </p:spPr>
        <p:txBody>
          <a:bodyPr rtlCol="0">
            <a:no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 baseline="0"/>
            </a:lvl6pPr>
            <a:lvl7pPr algn="l" rtl="0">
              <a:defRPr sz="2000" baseline="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DEF4067-9867-44E1-8104-A47AAADDD6D7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95381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A8A307B0-F685-4A84-9D3C-1A601E3FC0A5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15229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847830E-D3ED-4862-A3DA-519F54D317D1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72478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rtlCol="0" anchor="b">
            <a:normAutofit/>
          </a:bodyPr>
          <a:lstStyle>
            <a:lvl1pPr algn="l" rtl="0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 hasCustomPrompt="1"/>
          </p:nvPr>
        </p:nvSpPr>
        <p:spPr>
          <a:xfrm>
            <a:off x="1218882" y="4241800"/>
            <a:ext cx="4062942" cy="1930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5484971" y="584200"/>
            <a:ext cx="6094413" cy="558800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9FC2B6D-D6B4-4A07-B229-6B7F217D9BA3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18139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rtlCol="0" anchor="b">
            <a:normAutofit/>
          </a:bodyPr>
          <a:lstStyle>
            <a:lvl1pPr algn="l" rtl="0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 hasCustomPrompt="1"/>
          </p:nvPr>
        </p:nvSpPr>
        <p:spPr>
          <a:xfrm>
            <a:off x="1218882" y="4241800"/>
            <a:ext cx="4062942" cy="1930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3" name="Zástupný symbol obrázku 2" descr="Prázdný zástupný symbol pro přidání obrázku Klikněte na zástupný symbol a vyberte obrázek, který chcete přidat."/>
          <p:cNvSpPr>
            <a:spLocks noGrp="1"/>
          </p:cNvSpPr>
          <p:nvPr>
            <p:ph type="pic" idx="1"/>
          </p:nvPr>
        </p:nvSpPr>
        <p:spPr>
          <a:xfrm>
            <a:off x="5484971" y="584200"/>
            <a:ext cx="6094413" cy="5588000"/>
          </a:xfrm>
          <a:ln w="12700">
            <a:solidFill>
              <a:schemeClr val="bg1">
                <a:lumMod val="75000"/>
                <a:lumOff val="25000"/>
              </a:schemeClr>
            </a:solidFill>
            <a:miter lim="800000"/>
          </a:ln>
        </p:spPr>
        <p:txBody>
          <a:bodyPr rtlCol="0">
            <a:normAutofit/>
          </a:bodyPr>
          <a:lstStyle>
            <a:lvl1pPr marL="0" indent="0" algn="l" rtl="0">
              <a:buNone/>
              <a:defRPr sz="2800"/>
            </a:lvl1pPr>
            <a:lvl2pPr marL="609493" indent="0" algn="l" rtl="0">
              <a:buNone/>
              <a:defRPr sz="3700"/>
            </a:lvl2pPr>
            <a:lvl3pPr marL="1218987" indent="0" algn="l" rtl="0">
              <a:buNone/>
              <a:defRPr sz="3200"/>
            </a:lvl3pPr>
            <a:lvl4pPr marL="1828480" indent="0" algn="l" rtl="0">
              <a:buNone/>
              <a:defRPr sz="2700"/>
            </a:lvl4pPr>
            <a:lvl5pPr marL="2437973" indent="0" algn="l" rtl="0">
              <a:buNone/>
              <a:defRPr sz="2700"/>
            </a:lvl5pPr>
            <a:lvl6pPr marL="3047467" indent="0" algn="l" rtl="0">
              <a:buNone/>
              <a:defRPr sz="2700"/>
            </a:lvl6pPr>
            <a:lvl7pPr marL="3656960" indent="0" algn="l" rtl="0">
              <a:buNone/>
              <a:defRPr sz="2700"/>
            </a:lvl7pPr>
            <a:lvl8pPr marL="4266453" indent="0" algn="l" rtl="0">
              <a:buNone/>
              <a:defRPr sz="2700"/>
            </a:lvl8pPr>
            <a:lvl9pPr marL="4875947" indent="0" algn="l" rtl="0">
              <a:buNone/>
              <a:defRPr sz="2700"/>
            </a:lvl9pPr>
          </a:lstStyle>
          <a:p>
            <a:pPr rtl="0"/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426D6B7-6AAE-4978-AF22-38FE2E59CEB2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23431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100000"/>
                <a:shade val="0"/>
                <a:satMod val="100000"/>
              </a:schemeClr>
            </a:gs>
            <a:gs pos="85000">
              <a:schemeClr val="bg2">
                <a:tint val="100000"/>
                <a:shade val="30000"/>
                <a:satMod val="100000"/>
              </a:schemeClr>
            </a:gs>
            <a:gs pos="100000">
              <a:schemeClr val="bg2">
                <a:shade val="60000"/>
                <a:satMod val="100000"/>
              </a:schemeClr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řádky vlevo"/>
          <p:cNvGrpSpPr/>
          <p:nvPr/>
        </p:nvGrpSpPr>
        <p:grpSpPr>
          <a:xfrm>
            <a:off x="-15870" y="-3174"/>
            <a:ext cx="819993" cy="5229225"/>
            <a:chOff x="-11906" y="-2381"/>
            <a:chExt cx="615155" cy="3921919"/>
          </a:xfrm>
        </p:grpSpPr>
        <p:sp>
          <p:nvSpPr>
            <p:cNvPr id="10" name="Volný tvar 9"/>
            <p:cNvSpPr/>
            <p:nvPr/>
          </p:nvSpPr>
          <p:spPr>
            <a:xfrm>
              <a:off x="-9526" y="0"/>
              <a:ext cx="612775" cy="3919538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3919538">
                  <a:moveTo>
                    <a:pt x="0" y="3919538"/>
                  </a:moveTo>
                  <a:lnTo>
                    <a:pt x="612775" y="2984500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dirty="0"/>
            </a:p>
          </p:txBody>
        </p:sp>
        <p:sp>
          <p:nvSpPr>
            <p:cNvPr id="11" name="Volný tvar 10"/>
            <p:cNvSpPr/>
            <p:nvPr/>
          </p:nvSpPr>
          <p:spPr>
            <a:xfrm>
              <a:off x="-11906" y="0"/>
              <a:ext cx="410751" cy="3421856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421856">
                  <a:moveTo>
                    <a:pt x="0" y="3421856"/>
                  </a:moveTo>
                  <a:lnTo>
                    <a:pt x="410751" y="2798680"/>
                  </a:lnTo>
                  <a:lnTo>
                    <a:pt x="409575" y="0"/>
                  </a:ln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dirty="0"/>
            </a:p>
          </p:txBody>
        </p:sp>
        <p:sp>
          <p:nvSpPr>
            <p:cNvPr id="14" name="Volný tvar 13"/>
            <p:cNvSpPr/>
            <p:nvPr/>
          </p:nvSpPr>
          <p:spPr>
            <a:xfrm>
              <a:off x="-7144" y="-2381"/>
              <a:ext cx="238919" cy="29765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919" h="2976561">
                  <a:moveTo>
                    <a:pt x="0" y="2976561"/>
                  </a:moveTo>
                  <a:lnTo>
                    <a:pt x="238919" y="2616170"/>
                  </a:lnTo>
                  <a:cubicBezTo>
                    <a:pt x="238654" y="1744113"/>
                    <a:pt x="238390" y="872057"/>
                    <a:pt x="238125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dirty="0"/>
            </a:p>
          </p:txBody>
        </p:sp>
      </p:grp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1218883" y="274637"/>
            <a:ext cx="10360501" cy="1223963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rtl="0"/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218883" y="1701797"/>
            <a:ext cx="10360501" cy="4462272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1218882" y="6356352"/>
            <a:ext cx="2234618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E752B-6572-436C-91E9-2D00E8BF5CDF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453501" y="6356352"/>
            <a:ext cx="5281824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10563649" y="6356352"/>
            <a:ext cx="101573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4DD1E-5D91-48A3-AD6D-45FBA980D10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952758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18987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0000"/>
        </a:lnSpc>
        <a:spcBef>
          <a:spcPts val="1600"/>
        </a:spcBef>
        <a:buClr>
          <a:schemeClr val="accent1"/>
        </a:buClr>
        <a:buSzPct val="10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1898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73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48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22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43797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74272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tO6PQidFwDc?feature=oembed" TargetMode="External"/><Relationship Id="rId5" Type="http://schemas.openxmlformats.org/officeDocument/2006/relationships/image" Target="../media/image3.jpeg"/><Relationship Id="rId4" Type="http://schemas.openxmlformats.org/officeDocument/2006/relationships/hyperlink" Target="https://www.youtube.com/watch?v=tO6PQidFwDc&amp;ab_channel=premyslhoffmann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tx1"/>
            </a:gs>
            <a:gs pos="100000">
              <a:schemeClr val="accent2">
                <a:lumMod val="30000"/>
                <a:lumOff val="7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33772" y="1366447"/>
            <a:ext cx="11521280" cy="2000251"/>
          </a:xfrm>
        </p:spPr>
        <p:txBody>
          <a:bodyPr rtlCol="0">
            <a:normAutofit/>
          </a:bodyPr>
          <a:lstStyle/>
          <a:p>
            <a:pPr algn="ctr" rtl="0"/>
            <a:r>
              <a:rPr lang="cs-CZ" dirty="0">
                <a:solidFill>
                  <a:schemeClr val="bg1"/>
                </a:solidFill>
              </a:rPr>
              <a:t>Manažerské dovednosti pro řízení lidských zdrojů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25DCF38E-B488-483A-829F-39007FF66380}"/>
              </a:ext>
            </a:extLst>
          </p:cNvPr>
          <p:cNvSpPr txBox="1"/>
          <p:nvPr/>
        </p:nvSpPr>
        <p:spPr>
          <a:xfrm>
            <a:off x="1" y="3789040"/>
            <a:ext cx="12188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>
                <a:solidFill>
                  <a:schemeClr val="bg1"/>
                </a:solidFill>
              </a:rPr>
              <a:t>2021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32A4A056-FAD5-4F98-8BBF-C3B0FED09154}"/>
              </a:ext>
            </a:extLst>
          </p:cNvPr>
          <p:cNvSpPr txBox="1"/>
          <p:nvPr/>
        </p:nvSpPr>
        <p:spPr>
          <a:xfrm>
            <a:off x="0" y="420886"/>
            <a:ext cx="12188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>
                <a:solidFill>
                  <a:schemeClr val="bg1"/>
                </a:solidFill>
              </a:rPr>
              <a:t>Vysoká škola technická a ekonomická v Českých Budějovicích</a:t>
            </a:r>
          </a:p>
        </p:txBody>
      </p:sp>
      <p:sp>
        <p:nvSpPr>
          <p:cNvPr id="8" name="Podnadpis 4">
            <a:extLst>
              <a:ext uri="{FF2B5EF4-FFF2-40B4-BE49-F238E27FC236}">
                <a16:creationId xmlns:a16="http://schemas.microsoft.com/office/drawing/2014/main" id="{6AB35B51-DDD9-41E3-BA3B-A0E1442E96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4312260"/>
            <a:ext cx="12188824" cy="2178967"/>
          </a:xfrm>
        </p:spPr>
        <p:txBody>
          <a:bodyPr rtlCol="0">
            <a:normAutofit/>
          </a:bodyPr>
          <a:lstStyle/>
          <a:p>
            <a:pPr algn="ctr" rtl="0"/>
            <a:r>
              <a:rPr lang="cs-CZ" cap="none" dirty="0">
                <a:solidFill>
                  <a:schemeClr val="bg1"/>
                </a:solidFill>
              </a:rPr>
              <a:t>Ing. Iveta </a:t>
            </a:r>
            <a:r>
              <a:rPr lang="cs-CZ" cap="none" dirty="0" err="1">
                <a:solidFill>
                  <a:schemeClr val="bg1"/>
                </a:solidFill>
              </a:rPr>
              <a:t>Kmecová</a:t>
            </a:r>
            <a:r>
              <a:rPr lang="cs-CZ" cap="none" dirty="0">
                <a:solidFill>
                  <a:schemeClr val="bg1"/>
                </a:solidFill>
              </a:rPr>
              <a:t>, PhD. (přednášející, cvičící)</a:t>
            </a:r>
          </a:p>
          <a:p>
            <a:pPr algn="ctr" rtl="0"/>
            <a:r>
              <a:rPr lang="cs-CZ" cap="none" dirty="0">
                <a:solidFill>
                  <a:schemeClr val="bg1"/>
                </a:solidFill>
              </a:rPr>
              <a:t> </a:t>
            </a:r>
          </a:p>
          <a:p>
            <a:pPr algn="ctr" rtl="0"/>
            <a:r>
              <a:rPr lang="cs-CZ" sz="2000" cap="none" dirty="0">
                <a:solidFill>
                  <a:schemeClr val="bg1"/>
                </a:solidFill>
              </a:rPr>
              <a:t>Prezentace vznikla v rámci projektu:</a:t>
            </a:r>
          </a:p>
          <a:p>
            <a:pPr algn="ctr" rtl="0"/>
            <a:r>
              <a:rPr lang="cs-CZ" sz="2000" cap="none" dirty="0">
                <a:solidFill>
                  <a:schemeClr val="bg1"/>
                </a:solidFill>
              </a:rPr>
              <a:t>Příprava výukových materiálů pro podporu </a:t>
            </a:r>
          </a:p>
          <a:p>
            <a:pPr algn="ctr" rtl="0"/>
            <a:r>
              <a:rPr lang="cs-CZ" sz="2000" cap="none" dirty="0" err="1">
                <a:solidFill>
                  <a:schemeClr val="bg1"/>
                </a:solidFill>
              </a:rPr>
              <a:t>blended</a:t>
            </a:r>
            <a:r>
              <a:rPr lang="cs-CZ" sz="2000" cap="none" dirty="0">
                <a:solidFill>
                  <a:schemeClr val="bg1"/>
                </a:solidFill>
              </a:rPr>
              <a:t> learning, </a:t>
            </a:r>
          </a:p>
          <a:p>
            <a:pPr algn="ctr" rtl="0"/>
            <a:r>
              <a:rPr lang="cs-CZ" sz="2000" cap="none" dirty="0" err="1">
                <a:solidFill>
                  <a:schemeClr val="bg1"/>
                </a:solidFill>
              </a:rPr>
              <a:t>reg</a:t>
            </a:r>
            <a:r>
              <a:rPr lang="cs-CZ" sz="2000" cap="none" dirty="0">
                <a:solidFill>
                  <a:schemeClr val="bg1"/>
                </a:solidFill>
              </a:rPr>
              <a:t>. č. 2UPS</a:t>
            </a: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sz="2400" dirty="0"/>
          </a:p>
          <a:p>
            <a:pPr algn="ctr" rt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32291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>
            <a:extLst>
              <a:ext uri="{FF2B5EF4-FFF2-40B4-BE49-F238E27FC236}">
                <a16:creationId xmlns:a16="http://schemas.microsoft.com/office/drawing/2014/main" id="{47FFB028-58EE-44C9-842A-25F9532B6D20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70811" y="1216811"/>
            <a:ext cx="6742485" cy="5667375"/>
          </a:xfrm>
          <a:prstGeom prst="rect">
            <a:avLst/>
          </a:prstGeom>
        </p:spPr>
      </p:pic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 dirty="0">
                <a:solidFill>
                  <a:schemeClr val="bg1"/>
                </a:solidFill>
              </a:rPr>
              <a:t>Disciplinární řízení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124744"/>
            <a:ext cx="4893425" cy="5733256"/>
          </a:xfrm>
        </p:spPr>
        <p:txBody>
          <a:bodyPr rtlCol="0">
            <a:normAutofit fontScale="92500" lnSpcReduction="20000"/>
          </a:bodyPr>
          <a:lstStyle/>
          <a:p>
            <a:r>
              <a:rPr lang="cs-CZ" dirty="0">
                <a:solidFill>
                  <a:schemeClr val="bg1"/>
                </a:solidFill>
              </a:rPr>
              <a:t>Hlavním cílem disciplinárního řízení je vyřešení určitého problému. Může se jednat jak o porušení povinností zaměstnanců, tak i např. o problémy pracovního výkonu. Jedná se v podstatě o jeden z nástrojů řízení lidských zdrojů v podniku.</a:t>
            </a:r>
          </a:p>
          <a:p>
            <a:r>
              <a:rPr lang="cs-CZ" dirty="0">
                <a:solidFill>
                  <a:schemeClr val="bg1"/>
                </a:solidFill>
              </a:rPr>
              <a:t>Dalším cílem disciplinárního řízení může být upevnění pracovní morálky a udržování kázně.</a:t>
            </a:r>
          </a:p>
          <a:p>
            <a:r>
              <a:rPr lang="cs-CZ" dirty="0">
                <a:solidFill>
                  <a:schemeClr val="bg1"/>
                </a:solidFill>
              </a:rPr>
              <a:t>Pozor však na příliš velký tlak na zaměstnance, který může působit spíše kontraproduktivně.</a:t>
            </a:r>
            <a:endParaRPr lang="cs-CZ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61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 dirty="0">
                <a:solidFill>
                  <a:schemeClr val="bg1"/>
                </a:solidFill>
              </a:rPr>
              <a:t>Disciplinární řád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124744"/>
            <a:ext cx="4893425" cy="5733256"/>
          </a:xfrm>
        </p:spPr>
        <p:txBody>
          <a:bodyPr rtlCol="0">
            <a:normAutofit fontScale="85000" lnSpcReduction="20000"/>
          </a:bodyPr>
          <a:lstStyle/>
          <a:p>
            <a:r>
              <a:rPr lang="cs-CZ" sz="3000" dirty="0">
                <a:solidFill>
                  <a:schemeClr val="bg1"/>
                </a:solidFill>
              </a:rPr>
              <a:t>Disciplinární řízení probíhá podle předem stanoveného disciplinárního řádu.</a:t>
            </a:r>
          </a:p>
          <a:p>
            <a:r>
              <a:rPr lang="cs-CZ" sz="3000" dirty="0">
                <a:solidFill>
                  <a:schemeClr val="bg1"/>
                </a:solidFill>
              </a:rPr>
              <a:t>Disciplinární řád si každá firma zpracovává individuálně podle svých požadavků.</a:t>
            </a:r>
          </a:p>
          <a:p>
            <a:r>
              <a:rPr lang="cs-CZ" sz="3000" dirty="0">
                <a:solidFill>
                  <a:schemeClr val="bg1"/>
                </a:solidFill>
              </a:rPr>
              <a:t>Každý řád by měl ovšem splňovat určité náležitosti, jako je vymezení kdy dojde k zahájení řízení, systém postihů a další. Organizace musí zabezpečit definování očekávání a norem pracovního výkonu, sledování pracovního výkonu a poskytování zpětné vazby, vzdělávání a podpory zaměstnancům, aby mohli očekávání a normy plnit.</a:t>
            </a:r>
            <a:endParaRPr lang="cs-CZ" sz="2000" dirty="0">
              <a:solidFill>
                <a:schemeClr val="bg1"/>
              </a:solidFill>
            </a:endParaRP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2EC54170-E25D-42EA-A426-5D762241E8B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9174" y="16024"/>
            <a:ext cx="609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859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5818B4C5-4249-4819-9724-AAC5726DC37A}"/>
              </a:ext>
            </a:extLst>
          </p:cNvPr>
          <p:cNvSpPr/>
          <p:nvPr/>
        </p:nvSpPr>
        <p:spPr>
          <a:xfrm>
            <a:off x="4132194" y="620688"/>
            <a:ext cx="3924436" cy="122413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3000" dirty="0"/>
              <a:t>Procedura – fáze disciplinárního řízení</a:t>
            </a:r>
          </a:p>
        </p:txBody>
      </p:sp>
      <p:cxnSp>
        <p:nvCxnSpPr>
          <p:cNvPr id="6" name="Přímá spojnice 5">
            <a:extLst>
              <a:ext uri="{FF2B5EF4-FFF2-40B4-BE49-F238E27FC236}">
                <a16:creationId xmlns:a16="http://schemas.microsoft.com/office/drawing/2014/main" id="{02347891-8FE3-400F-BB67-547073CEB5F3}"/>
              </a:ext>
            </a:extLst>
          </p:cNvPr>
          <p:cNvCxnSpPr>
            <a:cxnSpLocks/>
            <a:stCxn id="2" idx="2"/>
          </p:cNvCxnSpPr>
          <p:nvPr/>
        </p:nvCxnSpPr>
        <p:spPr>
          <a:xfrm>
            <a:off x="6094412" y="1844824"/>
            <a:ext cx="0" cy="864096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Přímá spojnice 11">
            <a:extLst>
              <a:ext uri="{FF2B5EF4-FFF2-40B4-BE49-F238E27FC236}">
                <a16:creationId xmlns:a16="http://schemas.microsoft.com/office/drawing/2014/main" id="{5FC509C5-AA6A-41A9-9A59-F5F8A71545C3}"/>
              </a:ext>
            </a:extLst>
          </p:cNvPr>
          <p:cNvCxnSpPr>
            <a:cxnSpLocks/>
          </p:cNvCxnSpPr>
          <p:nvPr/>
        </p:nvCxnSpPr>
        <p:spPr>
          <a:xfrm>
            <a:off x="6094412" y="2708920"/>
            <a:ext cx="0" cy="792088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Přímá spojnice 17">
            <a:extLst>
              <a:ext uri="{FF2B5EF4-FFF2-40B4-BE49-F238E27FC236}">
                <a16:creationId xmlns:a16="http://schemas.microsoft.com/office/drawing/2014/main" id="{3185B42E-2130-43F8-AF8B-0C1C0AFD5461}"/>
              </a:ext>
            </a:extLst>
          </p:cNvPr>
          <p:cNvCxnSpPr>
            <a:cxnSpLocks/>
          </p:cNvCxnSpPr>
          <p:nvPr/>
        </p:nvCxnSpPr>
        <p:spPr>
          <a:xfrm flipH="1">
            <a:off x="2926060" y="2708920"/>
            <a:ext cx="3168352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Přímá spojnice 22">
            <a:extLst>
              <a:ext uri="{FF2B5EF4-FFF2-40B4-BE49-F238E27FC236}">
                <a16:creationId xmlns:a16="http://schemas.microsoft.com/office/drawing/2014/main" id="{35C8B8D5-D3EF-4D71-B971-EC40A51132C1}"/>
              </a:ext>
            </a:extLst>
          </p:cNvPr>
          <p:cNvCxnSpPr>
            <a:cxnSpLocks/>
          </p:cNvCxnSpPr>
          <p:nvPr/>
        </p:nvCxnSpPr>
        <p:spPr>
          <a:xfrm flipH="1">
            <a:off x="6094412" y="2708919"/>
            <a:ext cx="3168352" cy="1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Přímá spojnice 25">
            <a:extLst>
              <a:ext uri="{FF2B5EF4-FFF2-40B4-BE49-F238E27FC236}">
                <a16:creationId xmlns:a16="http://schemas.microsoft.com/office/drawing/2014/main" id="{1ACCE5D4-9441-45D0-B219-F2D52F316D0B}"/>
              </a:ext>
            </a:extLst>
          </p:cNvPr>
          <p:cNvCxnSpPr>
            <a:cxnSpLocks/>
          </p:cNvCxnSpPr>
          <p:nvPr/>
        </p:nvCxnSpPr>
        <p:spPr>
          <a:xfrm>
            <a:off x="2926060" y="2708920"/>
            <a:ext cx="0" cy="792088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Přímá spojnice 26">
            <a:extLst>
              <a:ext uri="{FF2B5EF4-FFF2-40B4-BE49-F238E27FC236}">
                <a16:creationId xmlns:a16="http://schemas.microsoft.com/office/drawing/2014/main" id="{594EAC14-F768-42B0-BF85-52B88942D2FA}"/>
              </a:ext>
            </a:extLst>
          </p:cNvPr>
          <p:cNvCxnSpPr>
            <a:cxnSpLocks/>
          </p:cNvCxnSpPr>
          <p:nvPr/>
        </p:nvCxnSpPr>
        <p:spPr>
          <a:xfrm>
            <a:off x="9262764" y="2708920"/>
            <a:ext cx="0" cy="792088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Obdélník 27">
            <a:extLst>
              <a:ext uri="{FF2B5EF4-FFF2-40B4-BE49-F238E27FC236}">
                <a16:creationId xmlns:a16="http://schemas.microsoft.com/office/drawing/2014/main" id="{B19866BB-4D70-4212-957C-A6A623B55BD8}"/>
              </a:ext>
            </a:extLst>
          </p:cNvPr>
          <p:cNvSpPr/>
          <p:nvPr/>
        </p:nvSpPr>
        <p:spPr>
          <a:xfrm>
            <a:off x="1701931" y="3501007"/>
            <a:ext cx="2430260" cy="151215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/>
              <a:t>Neformální varování</a:t>
            </a:r>
          </a:p>
        </p:txBody>
      </p:sp>
      <p:sp>
        <p:nvSpPr>
          <p:cNvPr id="29" name="Obdélník 28">
            <a:extLst>
              <a:ext uri="{FF2B5EF4-FFF2-40B4-BE49-F238E27FC236}">
                <a16:creationId xmlns:a16="http://schemas.microsoft.com/office/drawing/2014/main" id="{1E562767-B03F-4F32-A397-A38BF287A838}"/>
              </a:ext>
            </a:extLst>
          </p:cNvPr>
          <p:cNvSpPr/>
          <p:nvPr/>
        </p:nvSpPr>
        <p:spPr>
          <a:xfrm>
            <a:off x="8038633" y="3465009"/>
            <a:ext cx="2430260" cy="151215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/>
              <a:t>Další disciplinární opatření</a:t>
            </a:r>
          </a:p>
        </p:txBody>
      </p:sp>
      <p:sp>
        <p:nvSpPr>
          <p:cNvPr id="30" name="Obdélník 29">
            <a:extLst>
              <a:ext uri="{FF2B5EF4-FFF2-40B4-BE49-F238E27FC236}">
                <a16:creationId xmlns:a16="http://schemas.microsoft.com/office/drawing/2014/main" id="{DF317870-24A1-42BA-BE66-B891A73FDDCD}"/>
              </a:ext>
            </a:extLst>
          </p:cNvPr>
          <p:cNvSpPr/>
          <p:nvPr/>
        </p:nvSpPr>
        <p:spPr>
          <a:xfrm>
            <a:off x="4870282" y="3501007"/>
            <a:ext cx="2430260" cy="151215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/>
              <a:t>Formální varování</a:t>
            </a:r>
          </a:p>
        </p:txBody>
      </p:sp>
    </p:spTree>
    <p:extLst>
      <p:ext uri="{BB962C8B-B14F-4D97-AF65-F5344CB8AC3E}">
        <p14:creationId xmlns:p14="http://schemas.microsoft.com/office/powerpoint/2010/main" val="3653820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Nadpis 12">
            <a:extLst>
              <a:ext uri="{FF2B5EF4-FFF2-40B4-BE49-F238E27FC236}">
                <a16:creationId xmlns:a16="http://schemas.microsoft.com/office/drawing/2014/main" id="{44F473DE-5108-48DA-8A81-0684404A38F1}"/>
              </a:ext>
            </a:extLst>
          </p:cNvPr>
          <p:cNvSpPr txBox="1">
            <a:spLocks/>
          </p:cNvSpPr>
          <p:nvPr/>
        </p:nvSpPr>
        <p:spPr>
          <a:xfrm>
            <a:off x="2638028" y="2780928"/>
            <a:ext cx="6101560" cy="648072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>
            <a:lvl1pPr algn="l" defTabSz="121898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23" name="Obdélník 22">
            <a:extLst>
              <a:ext uri="{FF2B5EF4-FFF2-40B4-BE49-F238E27FC236}">
                <a16:creationId xmlns:a16="http://schemas.microsoft.com/office/drawing/2014/main" id="{C3726696-F550-45FB-A6CA-EE6479CF8AF4}"/>
              </a:ext>
            </a:extLst>
          </p:cNvPr>
          <p:cNvSpPr/>
          <p:nvPr/>
        </p:nvSpPr>
        <p:spPr>
          <a:xfrm>
            <a:off x="931457" y="188640"/>
            <a:ext cx="3413142" cy="60486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600" b="1" dirty="0"/>
              <a:t>Neformální varování</a:t>
            </a:r>
          </a:p>
          <a:p>
            <a:pPr algn="ctr"/>
            <a:endParaRPr lang="cs-CZ" sz="2600" dirty="0"/>
          </a:p>
          <a:p>
            <a:pPr algn="ctr"/>
            <a:r>
              <a:rPr lang="cs-CZ" sz="2600" dirty="0"/>
              <a:t>V případech, kdy se zaměstnanec dopustí menšího prohřešku, který se</a:t>
            </a:r>
          </a:p>
          <a:p>
            <a:pPr algn="ctr"/>
            <a:r>
              <a:rPr lang="cs-CZ" sz="2600" dirty="0"/>
              <a:t>navíc stal poprvé, dostane neformální varování.</a:t>
            </a:r>
          </a:p>
          <a:p>
            <a:pPr algn="ctr"/>
            <a:r>
              <a:rPr lang="cs-CZ" sz="2600" dirty="0"/>
              <a:t>Bývá to nejčastěji v ústní formě a zajišťuje ho přímý nadřízený, případně</a:t>
            </a:r>
          </a:p>
          <a:p>
            <a:pPr algn="ctr"/>
            <a:r>
              <a:rPr lang="cs-CZ" sz="2600" dirty="0"/>
              <a:t>vedoucí týmu.</a:t>
            </a:r>
          </a:p>
        </p:txBody>
      </p:sp>
      <p:sp>
        <p:nvSpPr>
          <p:cNvPr id="8" name="Obdélník 7">
            <a:extLst>
              <a:ext uri="{FF2B5EF4-FFF2-40B4-BE49-F238E27FC236}">
                <a16:creationId xmlns:a16="http://schemas.microsoft.com/office/drawing/2014/main" id="{86CC2943-08D3-4B18-A8E9-2008FE214712}"/>
              </a:ext>
            </a:extLst>
          </p:cNvPr>
          <p:cNvSpPr/>
          <p:nvPr/>
        </p:nvSpPr>
        <p:spPr>
          <a:xfrm>
            <a:off x="4504818" y="188640"/>
            <a:ext cx="3413142" cy="60486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600" b="1" dirty="0"/>
              <a:t>Formální varování</a:t>
            </a:r>
          </a:p>
          <a:p>
            <a:pPr algn="ctr"/>
            <a:endParaRPr lang="cs-CZ" sz="2600" b="1" dirty="0"/>
          </a:p>
          <a:p>
            <a:pPr algn="ctr"/>
            <a:r>
              <a:rPr lang="cs-CZ" sz="2600" dirty="0"/>
              <a:t>Je druhým stupněm varování. Toto varování opět uděluje přímý nadřízený</a:t>
            </a:r>
          </a:p>
          <a:p>
            <a:pPr algn="ctr"/>
            <a:r>
              <a:rPr lang="cs-CZ" sz="2600" dirty="0"/>
              <a:t>zaměstnance, případně vedoucí týmu.</a:t>
            </a:r>
          </a:p>
          <a:p>
            <a:pPr algn="ctr"/>
            <a:endParaRPr lang="cs-CZ" sz="2600" dirty="0"/>
          </a:p>
          <a:p>
            <a:pPr algn="ctr"/>
            <a:r>
              <a:rPr lang="cs-CZ" sz="2600" dirty="0"/>
              <a:t>Důvodem pro jeho udělení je závažnější přestupek, případně opakované menší</a:t>
            </a:r>
          </a:p>
          <a:p>
            <a:pPr algn="ctr"/>
            <a:r>
              <a:rPr lang="cs-CZ" sz="2600" dirty="0"/>
              <a:t>prohřešení.</a:t>
            </a:r>
          </a:p>
        </p:txBody>
      </p:sp>
      <p:sp>
        <p:nvSpPr>
          <p:cNvPr id="9" name="Obdélník 8">
            <a:extLst>
              <a:ext uri="{FF2B5EF4-FFF2-40B4-BE49-F238E27FC236}">
                <a16:creationId xmlns:a16="http://schemas.microsoft.com/office/drawing/2014/main" id="{DBFBDE1B-826F-4A9A-BAE8-4A53801576EB}"/>
              </a:ext>
            </a:extLst>
          </p:cNvPr>
          <p:cNvSpPr/>
          <p:nvPr/>
        </p:nvSpPr>
        <p:spPr>
          <a:xfrm>
            <a:off x="8078179" y="197986"/>
            <a:ext cx="3413142" cy="60486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600" b="1" dirty="0"/>
              <a:t>Další disciplinární opatření</a:t>
            </a:r>
          </a:p>
          <a:p>
            <a:pPr algn="ctr"/>
            <a:endParaRPr lang="cs-CZ" sz="2600" b="1" dirty="0"/>
          </a:p>
          <a:p>
            <a:pPr algn="ctr"/>
            <a:r>
              <a:rPr lang="cs-CZ" sz="2600" dirty="0"/>
              <a:t>Pokud nepomůže ani jedno ze zmíněných varování, nastává čas na jiné disciplinární</a:t>
            </a:r>
          </a:p>
          <a:p>
            <a:pPr algn="ctr"/>
            <a:endParaRPr lang="cs-CZ" sz="2600" dirty="0"/>
          </a:p>
          <a:p>
            <a:pPr algn="ctr"/>
            <a:r>
              <a:rPr lang="cs-CZ" sz="2600" dirty="0"/>
              <a:t>řešení. Toto řešení může mít více podob; nejčastěji se využívá suspendace nebo výpověď.</a:t>
            </a:r>
          </a:p>
        </p:txBody>
      </p:sp>
    </p:spTree>
    <p:extLst>
      <p:ext uri="{BB962C8B-B14F-4D97-AF65-F5344CB8AC3E}">
        <p14:creationId xmlns:p14="http://schemas.microsoft.com/office/powerpoint/2010/main" val="3587368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764704"/>
          </a:xfrm>
        </p:spPr>
        <p:txBody>
          <a:bodyPr rtlCol="0">
            <a:normAutofit/>
          </a:bodyPr>
          <a:lstStyle/>
          <a:p>
            <a:pPr rtl="0"/>
            <a:r>
              <a:rPr lang="pl-PL">
                <a:solidFill>
                  <a:schemeClr val="bg1"/>
                </a:solidFill>
                <a:hlinkClick r:id="rId4"/>
              </a:rPr>
              <a:t>Jak pracovat s problémovými zaměstnanci</a:t>
            </a:r>
            <a:endParaRPr lang="cs-CZ" dirty="0">
              <a:solidFill>
                <a:schemeClr val="bg1"/>
              </a:solidFill>
            </a:endParaRPr>
          </a:p>
        </p:txBody>
      </p:sp>
      <p:pic>
        <p:nvPicPr>
          <p:cNvPr id="2" name="Online médium 1">
            <a:hlinkClick r:id="" action="ppaction://media"/>
            <a:extLst>
              <a:ext uri="{FF2B5EF4-FFF2-40B4-BE49-F238E27FC236}">
                <a16:creationId xmlns:a16="http://schemas.microsoft.com/office/drawing/2014/main" id="{2B3D8D76-B099-44F4-BFAA-24804C40CEC9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131227" y="740514"/>
            <a:ext cx="10515253" cy="5941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283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>
                <a:solidFill>
                  <a:schemeClr val="bg1"/>
                </a:solidFill>
              </a:rPr>
              <a:t>Závěrečný kvíz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124744"/>
            <a:ext cx="9933985" cy="5733256"/>
          </a:xfrm>
        </p:spPr>
        <p:txBody>
          <a:bodyPr rtlCol="0">
            <a:normAutofit/>
          </a:bodyPr>
          <a:lstStyle/>
          <a:p>
            <a:r>
              <a:rPr lang="cs-CZ" sz="3000" dirty="0">
                <a:solidFill>
                  <a:schemeClr val="bg1"/>
                </a:solidFill>
              </a:rPr>
              <a:t>Jaká je druhá fáze disciplinárního řízení?</a:t>
            </a:r>
          </a:p>
          <a:p>
            <a:pPr lvl="1"/>
            <a:r>
              <a:rPr lang="cs-CZ" sz="2200" dirty="0">
                <a:solidFill>
                  <a:schemeClr val="bg1"/>
                </a:solidFill>
              </a:rPr>
              <a:t>Neformální varování</a:t>
            </a:r>
          </a:p>
          <a:p>
            <a:pPr lvl="1"/>
            <a:r>
              <a:rPr lang="cs-CZ" sz="2200" dirty="0">
                <a:solidFill>
                  <a:schemeClr val="bg1"/>
                </a:solidFill>
              </a:rPr>
              <a:t>Formální varování</a:t>
            </a:r>
          </a:p>
          <a:p>
            <a:pPr lvl="1"/>
            <a:r>
              <a:rPr lang="cs-CZ" sz="2200" dirty="0">
                <a:solidFill>
                  <a:schemeClr val="bg1"/>
                </a:solidFill>
              </a:rPr>
              <a:t>Další disciplinární opatření</a:t>
            </a:r>
          </a:p>
          <a:p>
            <a:r>
              <a:rPr lang="cs-CZ" sz="3000" dirty="0">
                <a:solidFill>
                  <a:schemeClr val="bg1"/>
                </a:solidFill>
              </a:rPr>
              <a:t>Co je podstatou neformálního varování?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Menší prohřešek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Závažný prohřešek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Opakovaný prohřešek</a:t>
            </a:r>
          </a:p>
          <a:p>
            <a:r>
              <a:rPr lang="cs-CZ" sz="3000" dirty="0">
                <a:solidFill>
                  <a:schemeClr val="bg1"/>
                </a:solidFill>
              </a:rPr>
              <a:t>Podle čeho se v případě disciplinárního řízení postupuje?</a:t>
            </a:r>
          </a:p>
          <a:p>
            <a:pPr lvl="1"/>
            <a:r>
              <a:rPr lang="cs-CZ" sz="2200" dirty="0">
                <a:solidFill>
                  <a:schemeClr val="bg1"/>
                </a:solidFill>
              </a:rPr>
              <a:t>Disciplinární postup</a:t>
            </a:r>
          </a:p>
          <a:p>
            <a:pPr lvl="1"/>
            <a:r>
              <a:rPr lang="cs-CZ" sz="2200" dirty="0">
                <a:solidFill>
                  <a:schemeClr val="bg1"/>
                </a:solidFill>
              </a:rPr>
              <a:t>Disciplinární návod</a:t>
            </a:r>
          </a:p>
          <a:p>
            <a:pPr lvl="1"/>
            <a:r>
              <a:rPr lang="cs-CZ" sz="2200" dirty="0">
                <a:solidFill>
                  <a:schemeClr val="bg1"/>
                </a:solidFill>
              </a:rPr>
              <a:t>Disciplinární řád</a:t>
            </a:r>
          </a:p>
          <a:p>
            <a:endParaRPr lang="cs-CZ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434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>
                <a:solidFill>
                  <a:schemeClr val="bg1"/>
                </a:solidFill>
              </a:rPr>
              <a:t>Závěrečný kvíz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124744"/>
            <a:ext cx="9933985" cy="5733256"/>
          </a:xfrm>
        </p:spPr>
        <p:txBody>
          <a:bodyPr rtlCol="0">
            <a:normAutofit/>
          </a:bodyPr>
          <a:lstStyle/>
          <a:p>
            <a:r>
              <a:rPr lang="cs-CZ" sz="3000" dirty="0">
                <a:solidFill>
                  <a:schemeClr val="bg1"/>
                </a:solidFill>
              </a:rPr>
              <a:t>Jaká je druhá fáze disciplinárního řízení?</a:t>
            </a:r>
          </a:p>
          <a:p>
            <a:pPr lvl="1"/>
            <a:r>
              <a:rPr lang="cs-CZ" sz="2200" dirty="0">
                <a:solidFill>
                  <a:schemeClr val="bg1"/>
                </a:solidFill>
              </a:rPr>
              <a:t>Neformální varování</a:t>
            </a:r>
          </a:p>
          <a:p>
            <a:pPr lvl="1"/>
            <a:r>
              <a:rPr lang="cs-CZ" sz="2200" dirty="0">
                <a:solidFill>
                  <a:schemeClr val="bg1"/>
                </a:solidFill>
                <a:highlight>
                  <a:srgbClr val="FFFF00"/>
                </a:highlight>
              </a:rPr>
              <a:t>Formální varování</a:t>
            </a:r>
          </a:p>
          <a:p>
            <a:pPr lvl="1"/>
            <a:r>
              <a:rPr lang="cs-CZ" sz="2200" dirty="0">
                <a:solidFill>
                  <a:schemeClr val="bg1"/>
                </a:solidFill>
              </a:rPr>
              <a:t>Další disciplinární opatření</a:t>
            </a:r>
          </a:p>
          <a:p>
            <a:r>
              <a:rPr lang="cs-CZ" sz="3000" dirty="0">
                <a:solidFill>
                  <a:schemeClr val="bg1"/>
                </a:solidFill>
              </a:rPr>
              <a:t>Co je podstatou neformálního varování?</a:t>
            </a:r>
          </a:p>
          <a:p>
            <a:pPr lvl="1"/>
            <a:r>
              <a:rPr lang="cs-CZ" sz="2600" dirty="0">
                <a:solidFill>
                  <a:schemeClr val="bg1"/>
                </a:solidFill>
                <a:highlight>
                  <a:srgbClr val="FFFF00"/>
                </a:highlight>
              </a:rPr>
              <a:t>Menší prohřešek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Závažný prohřešek</a:t>
            </a:r>
          </a:p>
          <a:p>
            <a:pPr lvl="1"/>
            <a:r>
              <a:rPr lang="cs-CZ" sz="2600" dirty="0">
                <a:solidFill>
                  <a:schemeClr val="bg1"/>
                </a:solidFill>
              </a:rPr>
              <a:t>Opakovaný prohřešek</a:t>
            </a:r>
          </a:p>
          <a:p>
            <a:r>
              <a:rPr lang="cs-CZ" sz="3000" dirty="0">
                <a:solidFill>
                  <a:schemeClr val="bg1"/>
                </a:solidFill>
              </a:rPr>
              <a:t>Podle čeho se v případě disciplinárního řízení postupuje?</a:t>
            </a:r>
          </a:p>
          <a:p>
            <a:pPr lvl="1"/>
            <a:r>
              <a:rPr lang="cs-CZ" sz="2200" dirty="0">
                <a:solidFill>
                  <a:schemeClr val="bg1"/>
                </a:solidFill>
              </a:rPr>
              <a:t>Disciplinární postup</a:t>
            </a:r>
          </a:p>
          <a:p>
            <a:pPr lvl="1"/>
            <a:r>
              <a:rPr lang="cs-CZ" sz="2200" dirty="0">
                <a:solidFill>
                  <a:schemeClr val="bg1"/>
                </a:solidFill>
              </a:rPr>
              <a:t>Disciplinární návod</a:t>
            </a:r>
          </a:p>
          <a:p>
            <a:pPr lvl="1"/>
            <a:r>
              <a:rPr lang="cs-CZ" sz="2200" dirty="0">
                <a:solidFill>
                  <a:schemeClr val="bg1"/>
                </a:solidFill>
                <a:highlight>
                  <a:srgbClr val="FFFF00"/>
                </a:highlight>
              </a:rPr>
              <a:t>Disciplinární řád</a:t>
            </a:r>
            <a:endParaRPr lang="cs-CZ" sz="2200" dirty="0">
              <a:solidFill>
                <a:schemeClr val="bg1"/>
              </a:solidFill>
            </a:endParaRPr>
          </a:p>
          <a:p>
            <a:endParaRPr lang="cs-CZ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6320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tx1"/>
            </a:gs>
            <a:gs pos="100000">
              <a:schemeClr val="accent2">
                <a:lumMod val="30000"/>
                <a:lumOff val="7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33772" y="1366447"/>
            <a:ext cx="11521280" cy="2000251"/>
          </a:xfrm>
        </p:spPr>
        <p:txBody>
          <a:bodyPr rtlCol="0">
            <a:normAutofit/>
          </a:bodyPr>
          <a:lstStyle/>
          <a:p>
            <a:pPr algn="ctr" rtl="0"/>
            <a:r>
              <a:rPr lang="cs-CZ" dirty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>
          <a:xfrm>
            <a:off x="1" y="4886402"/>
            <a:ext cx="12188824" cy="1604825"/>
          </a:xfrm>
        </p:spPr>
        <p:txBody>
          <a:bodyPr rtlCol="0">
            <a:normAutofit/>
          </a:bodyPr>
          <a:lstStyle/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sz="2400" dirty="0"/>
          </a:p>
          <a:p>
            <a:pPr algn="ctr" rt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39576432"/>
      </p:ext>
    </p:extLst>
  </p:cSld>
  <p:clrMapOvr>
    <a:masterClrMapping/>
  </p:clrMapOvr>
</p:sld>
</file>

<file path=ppt/theme/theme1.xml><?xml version="1.0" encoding="utf-8"?>
<a:theme xmlns:a="http://schemas.openxmlformats.org/drawingml/2006/main" name="Technologie (16:9)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 sz="28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80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9533228_TF02787990_TF02787990.potx" id="{41430103-F1DF-4760-9877-C776298C88DB}" vid="{586A876F-1D1B-4FC4-9F0D-A7C5E174B1DA}"/>
    </a:ext>
  </a:extLst>
</a:theme>
</file>

<file path=ppt/theme/theme2.xml><?xml version="1.0" encoding="utf-8"?>
<a:theme xmlns:a="http://schemas.openxmlformats.org/drawingml/2006/main" name="Motiv Offic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Offic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1345093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This simple template design works for technology and  businesses, but it's versatile enough to use in other contexts.  It features multiple slide layouts designed for widescreen (16x9 resolution) and includes a sample SmartArt list and chart that are easily editable.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2011-11-26T00:30:00+00:00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TP102787989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694266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LocMarketGroupTiers2 xmlns="4873beb7-5857-4685-be1f-d57550cc96c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09BF4D4-EF60-4196-BFC3-9462D60797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0C67BEE-D13F-4BD2-98A5-34D8A0977F68}">
  <ds:schemaRefs>
    <ds:schemaRef ds:uri="4873beb7-5857-4685-be1f-d57550cc96cc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3836F65B-1B07-41EE-A0E8-BC6EF38552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Prezentace s trojitými čarami připomínajícími elektrický obvod (širokoúhlý formát)</Template>
  <TotalTime>1049</TotalTime>
  <Words>410</Words>
  <Application>Microsoft Office PowerPoint</Application>
  <PresentationFormat>Vlastní</PresentationFormat>
  <Paragraphs>82</Paragraphs>
  <Slides>9</Slides>
  <Notes>9</Notes>
  <HiddenSlides>0</HiddenSlides>
  <MMClips>1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2" baseType="lpstr">
      <vt:lpstr>Arial</vt:lpstr>
      <vt:lpstr>Calibri</vt:lpstr>
      <vt:lpstr>Technologie (16:9)</vt:lpstr>
      <vt:lpstr>Manažerské dovednosti pro řízení lidských zdrojů</vt:lpstr>
      <vt:lpstr>Disciplinární řízení</vt:lpstr>
      <vt:lpstr>Disciplinární řád</vt:lpstr>
      <vt:lpstr>Prezentace aplikace PowerPoint</vt:lpstr>
      <vt:lpstr>Prezentace aplikace PowerPoint</vt:lpstr>
      <vt:lpstr>Jak pracovat s problémovými zaměstnanci</vt:lpstr>
      <vt:lpstr>Závěrečný kvíz</vt:lpstr>
      <vt:lpstr>Závěrečný kvíz</vt:lpstr>
      <vt:lpstr>Děkuji za pozornost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Rozložení nadpisu</dc:title>
  <dc:creator>Michal Tlustý</dc:creator>
  <cp:lastModifiedBy>Vendula Velková</cp:lastModifiedBy>
  <cp:revision>58</cp:revision>
  <dcterms:created xsi:type="dcterms:W3CDTF">2021-06-05T20:59:01Z</dcterms:created>
  <dcterms:modified xsi:type="dcterms:W3CDTF">2021-11-29T09:18:33Z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