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5"/>
  </p:notesMasterIdLst>
  <p:handoutMasterIdLst>
    <p:handoutMasterId r:id="rId16"/>
  </p:handoutMasterIdLst>
  <p:sldIdLst>
    <p:sldId id="257" r:id="rId5"/>
    <p:sldId id="284" r:id="rId6"/>
    <p:sldId id="291" r:id="rId7"/>
    <p:sldId id="286" r:id="rId8"/>
    <p:sldId id="292" r:id="rId9"/>
    <p:sldId id="294" r:id="rId10"/>
    <p:sldId id="288" r:id="rId11"/>
    <p:sldId id="297" r:id="rId12"/>
    <p:sldId id="289" r:id="rId13"/>
    <p:sldId id="296" r:id="rId14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7B54FC7E-F63E-45DD-A910-39D2CC1C6889}"/>
    <pc:docChg chg="custSel modSld">
      <pc:chgData name="Vendula Velková" userId="d0a736bd-599d-4451-a108-af86c05341fa" providerId="ADAL" clId="{7B54FC7E-F63E-45DD-A910-39D2CC1C6889}" dt="2021-11-29T09:18:45.774" v="2"/>
      <pc:docMkLst>
        <pc:docMk/>
      </pc:docMkLst>
      <pc:sldChg chg="addSp delSp modSp mod">
        <pc:chgData name="Vendula Velková" userId="d0a736bd-599d-4451-a108-af86c05341fa" providerId="ADAL" clId="{7B54FC7E-F63E-45DD-A910-39D2CC1C6889}" dt="2021-11-29T09:18:45.774" v="2"/>
        <pc:sldMkLst>
          <pc:docMk/>
          <pc:sldMk cId="1332291891" sldId="257"/>
        </pc:sldMkLst>
        <pc:spChg chg="del">
          <ac:chgData name="Vendula Velková" userId="d0a736bd-599d-4451-a108-af86c05341fa" providerId="ADAL" clId="{7B54FC7E-F63E-45DD-A910-39D2CC1C6889}" dt="2021-11-29T09:18:41.876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7B54FC7E-F63E-45DD-A910-39D2CC1C6889}" dt="2021-11-29T09:18:44.487" v="1" actId="478"/>
          <ac:spMkLst>
            <pc:docMk/>
            <pc:sldMk cId="1332291891" sldId="257"/>
            <ac:spMk id="7" creationId="{3F037902-FE17-4013-A447-1B5C6D2A7B3A}"/>
          </ac:spMkLst>
        </pc:spChg>
        <pc:spChg chg="add mod">
          <ac:chgData name="Vendula Velková" userId="d0a736bd-599d-4451-a108-af86c05341fa" providerId="ADAL" clId="{7B54FC7E-F63E-45DD-A910-39D2CC1C6889}" dt="2021-11-29T09:18:45.774" v="2"/>
          <ac:spMkLst>
            <pc:docMk/>
            <pc:sldMk cId="1332291891" sldId="257"/>
            <ac:spMk id="8" creationId="{7B97B753-BA13-40B2-8D20-2E42CD4C254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2814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5860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2744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407646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919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n46ZaJdFQg?feature=oembed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s://www.youtube.com/watch?v=0n46ZaJdFQg&amp;ab_channel=UnwindVideo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7B97B753-BA13-40B2-8D20-2E42CD4C25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Asertivita a asertivní jednání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10368118" cy="5733256"/>
          </a:xfrm>
        </p:spPr>
        <p:txBody>
          <a:bodyPr rtlCol="0">
            <a:noAutofit/>
          </a:bodyPr>
          <a:lstStyle/>
          <a:p>
            <a:r>
              <a:rPr lang="cs-CZ" dirty="0">
                <a:solidFill>
                  <a:schemeClr val="bg1"/>
                </a:solidFill>
              </a:rPr>
              <a:t>Pojem asertivita označuje schopnost prosazovat jiný názor, stanovisko nebo zájem. Považuje se za důležitou komunikační dovednost. Umožňuje jasně vyjádřit a prosadit naše názory a myšlenky, aniž bychom narušovali práva ostatních.</a:t>
            </a:r>
          </a:p>
          <a:p>
            <a:r>
              <a:rPr lang="cs-CZ" dirty="0">
                <a:solidFill>
                  <a:schemeClr val="bg1"/>
                </a:solidFill>
              </a:rPr>
              <a:t>Asertivní jednání umožňuje kontrolovat vlastní chování a zachovat si sebeúctu i tehdy, když pociťujeme úzkost nebo máme dojem, že situaci přestáváme zvládat.</a:t>
            </a:r>
          </a:p>
          <a:p>
            <a:r>
              <a:rPr lang="cs-CZ" dirty="0">
                <a:solidFill>
                  <a:schemeClr val="bg1"/>
                </a:solidFill>
              </a:rPr>
              <a:t>Smyslem asertivního jednání je získat zdravé sebevědomí a uchovat si ho.</a:t>
            </a: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C69DDF8-B52C-418C-ABC6-EB6A1FC844C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26621" y="357187"/>
            <a:ext cx="9753600" cy="6143625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Asertivita a asertivní jednání</a:t>
            </a:r>
            <a:endParaRPr lang="cs-CZ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68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2">
            <a:extLst>
              <a:ext uri="{FF2B5EF4-FFF2-40B4-BE49-F238E27FC236}">
                <a16:creationId xmlns:a16="http://schemas.microsoft.com/office/drawing/2014/main" id="{CC24C834-8156-404C-8700-7E628E30AD4A}"/>
              </a:ext>
            </a:extLst>
          </p:cNvPr>
          <p:cNvSpPr txBox="1">
            <a:spLocks/>
          </p:cNvSpPr>
          <p:nvPr/>
        </p:nvSpPr>
        <p:spPr>
          <a:xfrm>
            <a:off x="1218883" y="2768207"/>
            <a:ext cx="9844081" cy="648072"/>
          </a:xfrm>
          <a:prstGeom prst="rect">
            <a:avLst/>
          </a:prstGeom>
        </p:spPr>
        <p:txBody>
          <a:bodyPr vert="horz" lIns="121899" tIns="60949" rIns="121899" bIns="60949" rtlCol="0" anchor="b">
            <a:no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200" b="1" dirty="0">
                <a:solidFill>
                  <a:schemeClr val="bg1"/>
                </a:solidFill>
              </a:rPr>
              <a:t>Co je potřeba umět v souvislosti s asertivním jednáním?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BC004528-DFCF-448D-912B-1CEDCCFB252C}"/>
              </a:ext>
            </a:extLst>
          </p:cNvPr>
          <p:cNvSpPr/>
          <p:nvPr/>
        </p:nvSpPr>
        <p:spPr>
          <a:xfrm>
            <a:off x="4726797" y="1047761"/>
            <a:ext cx="2358948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Jasně formulovat cíle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7FA5841E-90BF-426C-B84E-83711FB863E1}"/>
              </a:ext>
            </a:extLst>
          </p:cNvPr>
          <p:cNvSpPr/>
          <p:nvPr/>
        </p:nvSpPr>
        <p:spPr>
          <a:xfrm>
            <a:off x="996288" y="1156115"/>
            <a:ext cx="3159968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Znát sám sebe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9FDA19FA-162B-492F-98B7-A5AB061D8FB7}"/>
              </a:ext>
            </a:extLst>
          </p:cNvPr>
          <p:cNvSpPr/>
          <p:nvPr/>
        </p:nvSpPr>
        <p:spPr>
          <a:xfrm>
            <a:off x="3890046" y="4787485"/>
            <a:ext cx="2420389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Umět zvládat konflikty.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F57F811D-1EA9-4B6B-9151-26C3B23177D3}"/>
              </a:ext>
            </a:extLst>
          </p:cNvPr>
          <p:cNvSpPr/>
          <p:nvPr/>
        </p:nvSpPr>
        <p:spPr>
          <a:xfrm>
            <a:off x="1145622" y="4108817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Aktivně naslouchat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2BBBBEE3-358C-416D-8A56-A36CBA9D6699}"/>
              </a:ext>
            </a:extLst>
          </p:cNvPr>
          <p:cNvSpPr/>
          <p:nvPr/>
        </p:nvSpPr>
        <p:spPr>
          <a:xfrm>
            <a:off x="7606580" y="968711"/>
            <a:ext cx="2778888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Efektivně komunikovat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71A65C42-5BBD-41F9-81ED-D5B4CE2C84FC}"/>
              </a:ext>
            </a:extLst>
          </p:cNvPr>
          <p:cNvSpPr/>
          <p:nvPr/>
        </p:nvSpPr>
        <p:spPr>
          <a:xfrm>
            <a:off x="9622804" y="3844175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Kreativně reagovat.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E3F2F082-FF66-4130-9CF7-751C5531A052}"/>
              </a:ext>
            </a:extLst>
          </p:cNvPr>
          <p:cNvSpPr/>
          <p:nvPr/>
        </p:nvSpPr>
        <p:spPr>
          <a:xfrm>
            <a:off x="7085745" y="4330285"/>
            <a:ext cx="2088232" cy="9144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Umět zvládat stres.</a:t>
            </a:r>
          </a:p>
        </p:txBody>
      </p:sp>
    </p:spTree>
    <p:extLst>
      <p:ext uri="{BB962C8B-B14F-4D97-AF65-F5344CB8AC3E}">
        <p14:creationId xmlns:p14="http://schemas.microsoft.com/office/powerpoint/2010/main" val="365382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5401FB1C-74C0-42E6-B0A4-D079E4E90C7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41297" y="-33409"/>
            <a:ext cx="8257771" cy="68580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Co vám přinese trénink asertivity?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Autofit/>
          </a:bodyPr>
          <a:lstStyle/>
          <a:p>
            <a:r>
              <a:rPr lang="cs-CZ" sz="2600" dirty="0">
                <a:solidFill>
                  <a:schemeClr val="bg1"/>
                </a:solidFill>
              </a:rPr>
              <a:t>Zvládat náročné situace v komunikaci.</a:t>
            </a:r>
          </a:p>
          <a:p>
            <a:r>
              <a:rPr lang="cs-CZ" sz="2600" dirty="0">
                <a:solidFill>
                  <a:schemeClr val="bg1"/>
                </a:solidFill>
              </a:rPr>
              <a:t>Hájit a prosazovat zájmy své i ostatních.</a:t>
            </a:r>
          </a:p>
          <a:p>
            <a:r>
              <a:rPr lang="cs-CZ" sz="2600" dirty="0">
                <a:solidFill>
                  <a:schemeClr val="bg1"/>
                </a:solidFill>
              </a:rPr>
              <a:t>Prakticky využívat asertivní komunikaci v pracovním i osobním životě.</a:t>
            </a:r>
          </a:p>
          <a:p>
            <a:r>
              <a:rPr lang="cs-CZ" sz="2600" dirty="0">
                <a:solidFill>
                  <a:schemeClr val="bg1"/>
                </a:solidFill>
              </a:rPr>
              <a:t>Umět říkat ano/ne podle toho, co doopravdy chcete.</a:t>
            </a:r>
          </a:p>
          <a:p>
            <a:r>
              <a:rPr lang="cs-CZ" sz="2600" dirty="0">
                <a:solidFill>
                  <a:schemeClr val="bg1"/>
                </a:solidFill>
              </a:rPr>
              <a:t>Mít lepší komunikaci a vztahy s druhými lidmi.</a:t>
            </a:r>
          </a:p>
        </p:txBody>
      </p:sp>
    </p:spTree>
    <p:extLst>
      <p:ext uri="{BB962C8B-B14F-4D97-AF65-F5344CB8AC3E}">
        <p14:creationId xmlns:p14="http://schemas.microsoft.com/office/powerpoint/2010/main" val="461118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2CE81B01-BF17-403F-90A7-F44D96C58E6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21576" y="-32248"/>
            <a:ext cx="8567249" cy="68580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Co vám přinese trénink asertivity?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Autofit/>
          </a:bodyPr>
          <a:lstStyle/>
          <a:p>
            <a:r>
              <a:rPr lang="cs-CZ" sz="2400" dirty="0">
                <a:solidFill>
                  <a:schemeClr val="bg1"/>
                </a:solidFill>
              </a:rPr>
              <a:t>Osvojíte si schopnost sebeprosazení na podkladě asertivního myšlení a jednání.</a:t>
            </a:r>
          </a:p>
          <a:p>
            <a:r>
              <a:rPr lang="cs-CZ" sz="2400" dirty="0">
                <a:solidFill>
                  <a:schemeClr val="bg1"/>
                </a:solidFill>
              </a:rPr>
              <a:t>Posílíte psychickou odolnost a naučíte se bránit manipulaci.</a:t>
            </a:r>
          </a:p>
          <a:p>
            <a:r>
              <a:rPr lang="cs-CZ" sz="2400" dirty="0">
                <a:solidFill>
                  <a:schemeClr val="bg1"/>
                </a:solidFill>
              </a:rPr>
              <a:t>Přestanete říkat ANO, když chcete říci NE.</a:t>
            </a:r>
          </a:p>
          <a:p>
            <a:r>
              <a:rPr lang="cs-CZ" sz="2400" dirty="0">
                <a:solidFill>
                  <a:schemeClr val="bg1"/>
                </a:solidFill>
              </a:rPr>
              <a:t>Natrénujete si jednání v konkrétních nekomfortních situacích.</a:t>
            </a:r>
          </a:p>
          <a:p>
            <a:r>
              <a:rPr lang="cs-CZ" sz="2400" dirty="0">
                <a:solidFill>
                  <a:schemeClr val="bg1"/>
                </a:solidFill>
              </a:rPr>
              <a:t>Změníte vlastní přístup k okolí a okolí změní přístup k vám.</a:t>
            </a:r>
          </a:p>
        </p:txBody>
      </p:sp>
    </p:spTree>
    <p:extLst>
      <p:ext uri="{BB962C8B-B14F-4D97-AF65-F5344CB8AC3E}">
        <p14:creationId xmlns:p14="http://schemas.microsoft.com/office/powerpoint/2010/main" val="1111473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 dirty="0">
                <a:solidFill>
                  <a:schemeClr val="bg1"/>
                </a:solidFill>
                <a:hlinkClick r:id="rId4"/>
              </a:rPr>
              <a:t>Asertivní komunikace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2" name="Online médium 1">
            <a:hlinkClick r:id="" action="ppaction://media"/>
            <a:extLst>
              <a:ext uri="{FF2B5EF4-FFF2-40B4-BE49-F238E27FC236}">
                <a16:creationId xmlns:a16="http://schemas.microsoft.com/office/drawing/2014/main" id="{469750D9-F1D1-4E63-9889-2B68CB9C5CD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222332" y="785664"/>
            <a:ext cx="10346773" cy="584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Co je smyslem asertivního chování?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Získat zdravé sebevědomí a uchovat si ho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Dosáhnout svého za každou cenu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Dělat vše, co je mi řečeno, bez ohledu na vlastní názor</a:t>
            </a:r>
          </a:p>
          <a:p>
            <a:r>
              <a:rPr lang="cs-CZ" sz="3000" dirty="0">
                <a:solidFill>
                  <a:schemeClr val="bg1"/>
                </a:solidFill>
              </a:rPr>
              <a:t>K čemu je dobrý trénink asertivity?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Zvyšuje naši cenu na trhu práce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Umožní nám lépe třídit úkoly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Umožní nám říkat ano/ne podle toho, co doopravdy chceme</a:t>
            </a:r>
          </a:p>
          <a:p>
            <a:r>
              <a:rPr lang="cs-CZ" sz="3000" dirty="0">
                <a:solidFill>
                  <a:schemeClr val="bg1"/>
                </a:solidFill>
              </a:rPr>
              <a:t>Asertivní člověk si jde za svým a je schopen otevřeně komunikovat s ostatními.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Ano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Ne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62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lnSpcReduction="1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Co je smyslem asertivního chování?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Získat zdravé sebevědomí a uchovat si ho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Dosáhnout svého za každou cenu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Dělat vše, co je mi řečeno, bez ohledu na vlastní názor</a:t>
            </a:r>
          </a:p>
          <a:p>
            <a:r>
              <a:rPr lang="cs-CZ" sz="3000" dirty="0">
                <a:solidFill>
                  <a:schemeClr val="bg1"/>
                </a:solidFill>
              </a:rPr>
              <a:t>K čemu je dobrý trénink asertivity?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Zvyšuje naši cenu na trhu práce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Umožní nám lépe třídit úkoly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Umožní nám říkat ano/ne podle toho, co doopravdy chceme</a:t>
            </a:r>
          </a:p>
          <a:p>
            <a:r>
              <a:rPr lang="cs-CZ" sz="3000" dirty="0">
                <a:solidFill>
                  <a:schemeClr val="bg1"/>
                </a:solidFill>
              </a:rPr>
              <a:t>Asertivní člověk si jde za svým a je schopen otevřeně komunikovat </a:t>
            </a:r>
            <a:r>
              <a:rPr lang="cs-CZ" sz="3000">
                <a:solidFill>
                  <a:schemeClr val="bg1"/>
                </a:solidFill>
              </a:rPr>
              <a:t>s ostatními.</a:t>
            </a:r>
            <a:endParaRPr lang="cs-CZ" sz="3000" dirty="0">
              <a:solidFill>
                <a:schemeClr val="bg1"/>
              </a:solidFill>
            </a:endParaRP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Ano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Ne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1089</TotalTime>
  <Words>437</Words>
  <Application>Microsoft Office PowerPoint</Application>
  <PresentationFormat>Vlastní</PresentationFormat>
  <Paragraphs>76</Paragraphs>
  <Slides>10</Slides>
  <Notes>10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3" baseType="lpstr">
      <vt:lpstr>Arial</vt:lpstr>
      <vt:lpstr>Calibri</vt:lpstr>
      <vt:lpstr>Technologie (16:9)</vt:lpstr>
      <vt:lpstr>Manažerské dovednosti pro řízení lidských zdrojů</vt:lpstr>
      <vt:lpstr>Asertivita a asertivní jednání</vt:lpstr>
      <vt:lpstr>Asertivita a asertivní jednání</vt:lpstr>
      <vt:lpstr>Prezentace aplikace PowerPoint</vt:lpstr>
      <vt:lpstr>Co vám přinese trénink asertivity?</vt:lpstr>
      <vt:lpstr>Co vám přinese trénink asertivity?</vt:lpstr>
      <vt:lpstr>Asertivní komunikace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59</cp:revision>
  <dcterms:created xsi:type="dcterms:W3CDTF">2021-06-05T20:59:01Z</dcterms:created>
  <dcterms:modified xsi:type="dcterms:W3CDTF">2021-11-29T09:18:47Z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