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7" r:id="rId5"/>
    <p:sldId id="279" r:id="rId6"/>
    <p:sldId id="280" r:id="rId7"/>
    <p:sldId id="281" r:id="rId8"/>
    <p:sldId id="282" r:id="rId9"/>
    <p:sldId id="283" r:id="rId10"/>
    <p:sldId id="285" r:id="rId11"/>
    <p:sldId id="297" r:id="rId12"/>
    <p:sldId id="284" r:id="rId13"/>
    <p:sldId id="296" r:id="rId14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3313C4EF-4B98-4E70-BDA0-D740A83BDA96}"/>
    <pc:docChg chg="undo custSel modSld">
      <pc:chgData name="Vendula Velková" userId="d0a736bd-599d-4451-a108-af86c05341fa" providerId="ADAL" clId="{3313C4EF-4B98-4E70-BDA0-D740A83BDA96}" dt="2021-11-29T09:16:15.113" v="19" actId="20577"/>
      <pc:docMkLst>
        <pc:docMk/>
      </pc:docMkLst>
      <pc:sldChg chg="addSp delSp modSp mod">
        <pc:chgData name="Vendula Velková" userId="d0a736bd-599d-4451-a108-af86c05341fa" providerId="ADAL" clId="{3313C4EF-4B98-4E70-BDA0-D740A83BDA96}" dt="2021-11-29T09:16:15.113" v="19" actId="20577"/>
        <pc:sldMkLst>
          <pc:docMk/>
          <pc:sldMk cId="1332291891" sldId="257"/>
        </pc:sldMkLst>
        <pc:spChg chg="add del mod">
          <ac:chgData name="Vendula Velková" userId="d0a736bd-599d-4451-a108-af86c05341fa" providerId="ADAL" clId="{3313C4EF-4B98-4E70-BDA0-D740A83BDA96}" dt="2021-11-29T09:15:41.832" v="11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3313C4EF-4B98-4E70-BDA0-D740A83BDA96}" dt="2021-11-29T09:15:33.051" v="8" actId="478"/>
          <ac:spMkLst>
            <pc:docMk/>
            <pc:sldMk cId="1332291891" sldId="257"/>
            <ac:spMk id="7" creationId="{65AC398C-C87D-4DD0-B3EC-21690C403744}"/>
          </ac:spMkLst>
        </pc:spChg>
        <pc:spChg chg="add del mod">
          <ac:chgData name="Vendula Velková" userId="d0a736bd-599d-4451-a108-af86c05341fa" providerId="ADAL" clId="{3313C4EF-4B98-4E70-BDA0-D740A83BDA96}" dt="2021-11-29T09:15:32.548" v="7"/>
          <ac:spMkLst>
            <pc:docMk/>
            <pc:sldMk cId="1332291891" sldId="257"/>
            <ac:spMk id="8" creationId="{3D3A5CAC-6355-43DC-BA1A-B85DED3422EC}"/>
          </ac:spMkLst>
        </pc:spChg>
        <pc:spChg chg="add del mod">
          <ac:chgData name="Vendula Velková" userId="d0a736bd-599d-4451-a108-af86c05341fa" providerId="ADAL" clId="{3313C4EF-4B98-4E70-BDA0-D740A83BDA96}" dt="2021-11-29T09:15:38.048" v="10"/>
          <ac:spMkLst>
            <pc:docMk/>
            <pc:sldMk cId="1332291891" sldId="257"/>
            <ac:spMk id="9" creationId="{8FA3605D-85B7-4E76-9B16-76AB7555CC5E}"/>
          </ac:spMkLst>
        </pc:spChg>
        <pc:spChg chg="add del mod">
          <ac:chgData name="Vendula Velková" userId="d0a736bd-599d-4451-a108-af86c05341fa" providerId="ADAL" clId="{3313C4EF-4B98-4E70-BDA0-D740A83BDA96}" dt="2021-11-29T09:15:44.185" v="12" actId="478"/>
          <ac:spMkLst>
            <pc:docMk/>
            <pc:sldMk cId="1332291891" sldId="257"/>
            <ac:spMk id="11" creationId="{ACAE6A25-F49F-44B2-A09A-A8F0B795A2DB}"/>
          </ac:spMkLst>
        </pc:spChg>
        <pc:spChg chg="add mod">
          <ac:chgData name="Vendula Velková" userId="d0a736bd-599d-4451-a108-af86c05341fa" providerId="ADAL" clId="{3313C4EF-4B98-4E70-BDA0-D740A83BDA96}" dt="2021-11-29T09:16:15.113" v="19" actId="20577"/>
          <ac:spMkLst>
            <pc:docMk/>
            <pc:sldMk cId="1332291891" sldId="257"/>
            <ac:spMk id="12" creationId="{B0CD2345-CBB2-4A86-AD41-D77BF8F6D1B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9996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65748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21788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55122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7385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22755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46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hTBWUZzb_M?feature=oembed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s://youtu.be/ChTBWUZzb_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12" name="Podnadpis 4">
            <a:extLst>
              <a:ext uri="{FF2B5EF4-FFF2-40B4-BE49-F238E27FC236}">
                <a16:creationId xmlns:a16="http://schemas.microsoft.com/office/drawing/2014/main" id="{B0CD2345-CBB2-4A86-AD41-D77BF8F6D1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968D8D22-642C-40A4-AB59-F94D87C9EB5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5075" y="1917113"/>
            <a:ext cx="7143750" cy="474345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18883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Orientace na cíle – stanovení priorit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18883" y="1124744"/>
            <a:ext cx="4875529" cy="5328592"/>
          </a:xfrm>
        </p:spPr>
        <p:txBody>
          <a:bodyPr rtlCol="0">
            <a:normAutofit/>
          </a:bodyPr>
          <a:lstStyle/>
          <a:p>
            <a:pPr rtl="0"/>
            <a:r>
              <a:rPr lang="cs-CZ" sz="2200" dirty="0">
                <a:solidFill>
                  <a:schemeClr val="bg1"/>
                </a:solidFill>
              </a:rPr>
              <a:t>Čas → to nejcennější, co člověk má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Je důležité si čas rozložit a stanovit priority, čemuž slouží analýza organizace času.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Organizaci času je nutno rozložit na: 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Minulost (analýza obratu, zvládnutí očekávání)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Přítomnost (školení, realizace očekávání)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Budoucnost (plánování posloupnosti, stanovování očekávání)</a:t>
            </a: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762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5 rad jak neproflákat svoji pracovní dobu aneb Time management pro  začátečník">
            <a:extLst>
              <a:ext uri="{FF2B5EF4-FFF2-40B4-BE49-F238E27FC236}">
                <a16:creationId xmlns:a16="http://schemas.microsoft.com/office/drawing/2014/main" id="{B3260C14-39D5-478D-AED8-BB4DEC59B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308" y="0"/>
            <a:ext cx="70305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Špatná organizace práce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96752"/>
            <a:ext cx="4875529" cy="4594696"/>
          </a:xfrm>
        </p:spPr>
        <p:txBody>
          <a:bodyPr rtlCol="0">
            <a:normAutofit/>
          </a:bodyPr>
          <a:lstStyle/>
          <a:p>
            <a:pPr rtl="0"/>
            <a:r>
              <a:rPr lang="cs-CZ" sz="2200" dirty="0">
                <a:solidFill>
                  <a:schemeClr val="bg1"/>
                </a:solidFill>
              </a:rPr>
              <a:t>Nezvládání časových nároků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Odkládání úkolů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Zanedbávání rodiny a vlastního odpočinku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Odevzdání úkolů po termínech – ztráta důvěryhodnosti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Pocit přetížení → stres → syndrom vyhoření</a:t>
            </a:r>
          </a:p>
          <a:p>
            <a:pPr marL="0" indent="0" rtl="0">
              <a:buNone/>
            </a:pPr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590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Principy efektivního řízení času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75529" cy="5733256"/>
          </a:xfrm>
        </p:spPr>
        <p:txBody>
          <a:bodyPr rtlCol="0">
            <a:normAutofit/>
          </a:bodyPr>
          <a:lstStyle/>
          <a:p>
            <a:r>
              <a:rPr lang="cs-CZ" sz="2200" dirty="0">
                <a:solidFill>
                  <a:schemeClr val="bg1"/>
                </a:solidFill>
              </a:rPr>
              <a:t>Rozdělení vize strategické cíle a dílčí cíle</a:t>
            </a:r>
          </a:p>
          <a:p>
            <a:r>
              <a:rPr lang="cs-CZ" sz="2200" dirty="0">
                <a:solidFill>
                  <a:schemeClr val="bg1"/>
                </a:solidFill>
              </a:rPr>
              <a:t>Roční, měsíční a týdenní programy</a:t>
            </a:r>
          </a:p>
          <a:p>
            <a:r>
              <a:rPr lang="cs-CZ" sz="2200" dirty="0">
                <a:solidFill>
                  <a:schemeClr val="bg1"/>
                </a:solidFill>
              </a:rPr>
              <a:t>Plánovat pouze 60 % času, 40 % pro nepředvídatelné aktivy</a:t>
            </a:r>
          </a:p>
          <a:p>
            <a:r>
              <a:rPr lang="cs-CZ" sz="2200" dirty="0">
                <a:solidFill>
                  <a:schemeClr val="bg1"/>
                </a:solidFill>
              </a:rPr>
              <a:t>Respektování duševního rytmu</a:t>
            </a:r>
          </a:p>
          <a:p>
            <a:r>
              <a:rPr lang="cs-CZ" sz="2200" dirty="0">
                <a:solidFill>
                  <a:schemeClr val="bg1"/>
                </a:solidFill>
              </a:rPr>
              <a:t>Plánování obtížných aktivit na dobu relativního klidu (minimální rušení telefonáty nebo návštěvami)</a:t>
            </a:r>
          </a:p>
          <a:p>
            <a:r>
              <a:rPr lang="cs-CZ" sz="2200" dirty="0">
                <a:solidFill>
                  <a:schemeClr val="bg1"/>
                </a:solidFill>
              </a:rPr>
              <a:t>Odmítání nebo delegování úkolů na podřízené</a:t>
            </a:r>
          </a:p>
          <a:p>
            <a:r>
              <a:rPr lang="cs-CZ" sz="2200" dirty="0">
                <a:solidFill>
                  <a:schemeClr val="bg1"/>
                </a:solidFill>
              </a:rPr>
              <a:t>Přirozený čas na relaxaci a odpočinek</a:t>
            </a: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</p:txBody>
      </p:sp>
      <p:pic>
        <p:nvPicPr>
          <p:cNvPr id="7" name="Picture 8" descr="Check List Icon vektorový obrázek a klipart | Bez licenčních poplatků">
            <a:extLst>
              <a:ext uri="{FF2B5EF4-FFF2-40B4-BE49-F238E27FC236}">
                <a16:creationId xmlns:a16="http://schemas.microsoft.com/office/drawing/2014/main" id="{5DA5BFA8-2DAA-4BEE-9AF6-5E9AD6891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508" y="1414335"/>
            <a:ext cx="4029330" cy="4029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358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14400"/>
          </a:xfrm>
        </p:spPr>
        <p:txBody>
          <a:bodyPr rtlCol="0"/>
          <a:lstStyle/>
          <a:p>
            <a:pPr rtl="0"/>
            <a:r>
              <a:rPr lang="cs-CZ" dirty="0" err="1">
                <a:solidFill>
                  <a:schemeClr val="bg1"/>
                </a:solidFill>
              </a:rPr>
              <a:t>Eisenhowerův</a:t>
            </a:r>
            <a:r>
              <a:rPr lang="cs-CZ" dirty="0">
                <a:solidFill>
                  <a:schemeClr val="bg1"/>
                </a:solidFill>
              </a:rPr>
              <a:t> princip (řazení úkolů podle priorit)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700808"/>
            <a:ext cx="4875529" cy="5157192"/>
          </a:xfrm>
        </p:spPr>
        <p:txBody>
          <a:bodyPr rtlCol="0">
            <a:normAutofit/>
          </a:bodyPr>
          <a:lstStyle/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  <a:p>
            <a:pPr rtl="0"/>
            <a:endParaRPr lang="cs-CZ" sz="2000" dirty="0">
              <a:solidFill>
                <a:schemeClr val="bg1"/>
              </a:solidFill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6F5EB95C-649C-4405-9C68-EC6475829DBB}"/>
              </a:ext>
            </a:extLst>
          </p:cNvPr>
          <p:cNvSpPr/>
          <p:nvPr/>
        </p:nvSpPr>
        <p:spPr>
          <a:xfrm>
            <a:off x="2854052" y="1243608"/>
            <a:ext cx="719768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Úkoly naléhavé a důležité – vyřídit ihned</a:t>
            </a:r>
          </a:p>
        </p:txBody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CFC15C54-46F5-4F64-87C5-73F2A0033A47}"/>
              </a:ext>
            </a:extLst>
          </p:cNvPr>
          <p:cNvSpPr/>
          <p:nvPr/>
        </p:nvSpPr>
        <p:spPr>
          <a:xfrm>
            <a:off x="2854052" y="2673998"/>
            <a:ext cx="719768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Úkoly nenaléhavé, ale důležití – počítat s nimi v časovém harmonogramu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C031BFB0-5D60-45E9-A60A-166A01AE60B4}"/>
              </a:ext>
            </a:extLst>
          </p:cNvPr>
          <p:cNvSpPr/>
          <p:nvPr/>
        </p:nvSpPr>
        <p:spPr>
          <a:xfrm>
            <a:off x="2854052" y="4070750"/>
            <a:ext cx="719768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>
                <a:solidFill>
                  <a:schemeClr val="bg1"/>
                </a:solidFill>
              </a:rPr>
              <a:t>Úkoly méně důležité a naléhavé – delegovat (přenést na podřízeného)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0F98C49D-55C6-4287-A9BD-7ABD35DDAADF}"/>
              </a:ext>
            </a:extLst>
          </p:cNvPr>
          <p:cNvSpPr/>
          <p:nvPr/>
        </p:nvSpPr>
        <p:spPr>
          <a:xfrm>
            <a:off x="2854053" y="5507462"/>
            <a:ext cx="7197681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>
                <a:solidFill>
                  <a:schemeClr val="bg1"/>
                </a:solidFill>
              </a:rPr>
              <a:t>Úkoly nedůležité a nenaléhavé – hodit je do koše </a:t>
            </a:r>
            <a:endParaRPr lang="cs-CZ" sz="2800" dirty="0">
              <a:solidFill>
                <a:schemeClr val="bg1"/>
              </a:solidFill>
            </a:endParaRPr>
          </a:p>
        </p:txBody>
      </p:sp>
      <p:sp>
        <p:nvSpPr>
          <p:cNvPr id="6" name="Šipka: dolů 5">
            <a:extLst>
              <a:ext uri="{FF2B5EF4-FFF2-40B4-BE49-F238E27FC236}">
                <a16:creationId xmlns:a16="http://schemas.microsoft.com/office/drawing/2014/main" id="{A90BEC37-BE18-444A-B40C-632A84993175}"/>
              </a:ext>
            </a:extLst>
          </p:cNvPr>
          <p:cNvSpPr/>
          <p:nvPr/>
        </p:nvSpPr>
        <p:spPr>
          <a:xfrm>
            <a:off x="6210577" y="2220839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9" name="Šipka: dolů 8">
            <a:extLst>
              <a:ext uri="{FF2B5EF4-FFF2-40B4-BE49-F238E27FC236}">
                <a16:creationId xmlns:a16="http://schemas.microsoft.com/office/drawing/2014/main" id="{F6763D39-390E-45F0-B8D5-A7FC8F587690}"/>
              </a:ext>
            </a:extLst>
          </p:cNvPr>
          <p:cNvSpPr/>
          <p:nvPr/>
        </p:nvSpPr>
        <p:spPr>
          <a:xfrm>
            <a:off x="6187431" y="3657845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10" name="Šipka: dolů 9">
            <a:extLst>
              <a:ext uri="{FF2B5EF4-FFF2-40B4-BE49-F238E27FC236}">
                <a16:creationId xmlns:a16="http://schemas.microsoft.com/office/drawing/2014/main" id="{E271497B-33E7-49BC-85A5-4C0EC9961971}"/>
              </a:ext>
            </a:extLst>
          </p:cNvPr>
          <p:cNvSpPr/>
          <p:nvPr/>
        </p:nvSpPr>
        <p:spPr>
          <a:xfrm>
            <a:off x="6210577" y="5063560"/>
            <a:ext cx="484632" cy="36004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3442240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Seznam úkolů dle </a:t>
            </a:r>
            <a:r>
              <a:rPr lang="cs-CZ" dirty="0" err="1">
                <a:solidFill>
                  <a:schemeClr val="bg1"/>
                </a:solidFill>
              </a:rPr>
              <a:t>Eisenhowerova</a:t>
            </a:r>
            <a:r>
              <a:rPr lang="cs-CZ" dirty="0">
                <a:solidFill>
                  <a:schemeClr val="bg1"/>
                </a:solidFill>
              </a:rPr>
              <a:t> principu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D785A9DE-3891-437E-B3B8-2451CF32DEB0}"/>
              </a:ext>
            </a:extLst>
          </p:cNvPr>
          <p:cNvSpPr/>
          <p:nvPr/>
        </p:nvSpPr>
        <p:spPr>
          <a:xfrm>
            <a:off x="4460333" y="1988840"/>
            <a:ext cx="1800000" cy="180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/>
              <a:t>I.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D5FB6F69-E2B8-4D1C-BFB0-291D1319A383}"/>
              </a:ext>
            </a:extLst>
          </p:cNvPr>
          <p:cNvSpPr/>
          <p:nvPr/>
        </p:nvSpPr>
        <p:spPr>
          <a:xfrm>
            <a:off x="6310436" y="1988840"/>
            <a:ext cx="1800000" cy="1800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/>
              <a:t>II.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BA97D704-B639-4A05-9796-F1648B12AB4D}"/>
              </a:ext>
            </a:extLst>
          </p:cNvPr>
          <p:cNvSpPr/>
          <p:nvPr/>
        </p:nvSpPr>
        <p:spPr>
          <a:xfrm>
            <a:off x="4460333" y="3827752"/>
            <a:ext cx="1800000" cy="1800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/>
              <a:t>III.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D0EA4EB0-40C7-44E2-AC37-086674D3F436}"/>
              </a:ext>
            </a:extLst>
          </p:cNvPr>
          <p:cNvSpPr/>
          <p:nvPr/>
        </p:nvSpPr>
        <p:spPr>
          <a:xfrm>
            <a:off x="6310436" y="3827752"/>
            <a:ext cx="1800000" cy="1800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/>
              <a:t>IV.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BBE01448-D866-482B-964B-4A90B255A584}"/>
              </a:ext>
            </a:extLst>
          </p:cNvPr>
          <p:cNvSpPr txBox="1"/>
          <p:nvPr/>
        </p:nvSpPr>
        <p:spPr>
          <a:xfrm>
            <a:off x="4460333" y="1527175"/>
            <a:ext cx="180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chemeClr val="bg1"/>
                </a:solidFill>
              </a:rPr>
              <a:t>NALÉHAVÉ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8A2400BF-3582-4C42-8F6E-218D4EDC5F59}"/>
              </a:ext>
            </a:extLst>
          </p:cNvPr>
          <p:cNvSpPr txBox="1"/>
          <p:nvPr/>
        </p:nvSpPr>
        <p:spPr>
          <a:xfrm>
            <a:off x="6260333" y="1527174"/>
            <a:ext cx="1900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NENALÉHAVÉ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1D0F10DD-96EB-4788-B81D-4EC25071005F}"/>
              </a:ext>
            </a:extLst>
          </p:cNvPr>
          <p:cNvSpPr txBox="1"/>
          <p:nvPr/>
        </p:nvSpPr>
        <p:spPr>
          <a:xfrm rot="16200000">
            <a:off x="3485449" y="2614244"/>
            <a:ext cx="1372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DŮLEŽITÉ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0E41D248-8702-4D88-93D9-2CADDF4E9903}"/>
              </a:ext>
            </a:extLst>
          </p:cNvPr>
          <p:cNvSpPr txBox="1"/>
          <p:nvPr/>
        </p:nvSpPr>
        <p:spPr>
          <a:xfrm rot="16200000">
            <a:off x="3310721" y="4496920"/>
            <a:ext cx="1722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NEDŮLEŽITÉ</a:t>
            </a:r>
          </a:p>
        </p:txBody>
      </p:sp>
    </p:spTree>
    <p:extLst>
      <p:ext uri="{BB962C8B-B14F-4D97-AF65-F5344CB8AC3E}">
        <p14:creationId xmlns:p14="http://schemas.microsoft.com/office/powerpoint/2010/main" val="1103143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10E9E29A-8FC2-4553-8734-0F0DEB8E152F}"/>
              </a:ext>
            </a:extLst>
          </p:cNvPr>
          <p:cNvSpPr txBox="1"/>
          <p:nvPr/>
        </p:nvSpPr>
        <p:spPr>
          <a:xfrm>
            <a:off x="909836" y="116632"/>
            <a:ext cx="9073008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chemeClr val="bg1"/>
                </a:solidFill>
                <a:hlinkClick r:id="rId4"/>
              </a:rPr>
              <a:t>Jak si vytvářet a organizovat práci s čistou hlavou (GTD)</a:t>
            </a:r>
            <a:endParaRPr lang="cs-CZ" sz="3000" dirty="0">
              <a:solidFill>
                <a:schemeClr val="bg1"/>
              </a:solidFill>
            </a:endParaRPr>
          </a:p>
        </p:txBody>
      </p:sp>
      <p:pic>
        <p:nvPicPr>
          <p:cNvPr id="2" name="Online médium 1">
            <a:hlinkClick r:id="" action="ppaction://media"/>
            <a:extLst>
              <a:ext uri="{FF2B5EF4-FFF2-40B4-BE49-F238E27FC236}">
                <a16:creationId xmlns:a16="http://schemas.microsoft.com/office/drawing/2014/main" id="{31DC1BD5-B72B-4298-9C46-1B3D0E70FDED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53852" y="670630"/>
            <a:ext cx="10744669" cy="607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72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Závěrečný kvíz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10368118" cy="5733256"/>
          </a:xfrm>
        </p:spPr>
        <p:txBody>
          <a:bodyPr rtlCol="0">
            <a:normAutofit/>
          </a:bodyPr>
          <a:lstStyle/>
          <a:p>
            <a:pPr rtl="0"/>
            <a:r>
              <a:rPr lang="cs-CZ" sz="2200" dirty="0">
                <a:solidFill>
                  <a:schemeClr val="bg1"/>
                </a:solidFill>
              </a:rPr>
              <a:t>1) Školení patří z hlediska organizace času do skupiny: 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A) Minulosti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B) Přítomnosti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C) Budoucnosti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2) Jaký je procentuální poměr plánování času a ponechání času na nepředvídatelné události?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A) 50:50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B) 60:40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C) 70:30</a:t>
            </a:r>
          </a:p>
          <a:p>
            <a:r>
              <a:rPr lang="cs-CZ" sz="2200" dirty="0">
                <a:solidFill>
                  <a:schemeClr val="bg1"/>
                </a:solidFill>
              </a:rPr>
              <a:t>3) S kterými úkoly je nutné počítat v časovém harmonogramu? 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A) Úkoly naléhavé a důležité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B) Úkoly méně důležité a naléhavé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C) Úkoly nenaléhavé, ale důležité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125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Závěrečný kvíz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10368118" cy="5733256"/>
          </a:xfrm>
        </p:spPr>
        <p:txBody>
          <a:bodyPr rtlCol="0">
            <a:normAutofit/>
          </a:bodyPr>
          <a:lstStyle/>
          <a:p>
            <a:pPr rtl="0"/>
            <a:r>
              <a:rPr lang="cs-CZ" sz="2200" dirty="0">
                <a:solidFill>
                  <a:schemeClr val="bg1"/>
                </a:solidFill>
              </a:rPr>
              <a:t>1) Školení patří z hlediska organizace času do skupiny: 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A) Minulosti</a:t>
            </a:r>
          </a:p>
          <a:p>
            <a:pPr lvl="1"/>
            <a:r>
              <a:rPr lang="cs-CZ" sz="2000" dirty="0">
                <a:solidFill>
                  <a:schemeClr val="bg1"/>
                </a:solidFill>
                <a:highlight>
                  <a:srgbClr val="FFFF00"/>
                </a:highlight>
              </a:rPr>
              <a:t>B) Přítomnosti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C) Budoucnosti</a:t>
            </a:r>
          </a:p>
          <a:p>
            <a:pPr rtl="0"/>
            <a:r>
              <a:rPr lang="cs-CZ" sz="2200" dirty="0">
                <a:solidFill>
                  <a:schemeClr val="bg1"/>
                </a:solidFill>
              </a:rPr>
              <a:t>2) Jaký je procentuální poměr plánování času a ponechání času na nepředvídatelné události?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A) 50:50</a:t>
            </a:r>
          </a:p>
          <a:p>
            <a:pPr lvl="1"/>
            <a:r>
              <a:rPr lang="cs-CZ" sz="2000" dirty="0">
                <a:solidFill>
                  <a:schemeClr val="bg1"/>
                </a:solidFill>
                <a:highlight>
                  <a:srgbClr val="FFFF00"/>
                </a:highlight>
              </a:rPr>
              <a:t>B) 60:40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C) 70:30</a:t>
            </a:r>
          </a:p>
          <a:p>
            <a:r>
              <a:rPr lang="cs-CZ" sz="2200" dirty="0">
                <a:solidFill>
                  <a:schemeClr val="bg1"/>
                </a:solidFill>
              </a:rPr>
              <a:t>3) S kterými úkoly je nutné počítat v časovém harmonogramu? 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A) Úkoly naléhavé a důležité</a:t>
            </a:r>
          </a:p>
          <a:p>
            <a:pPr lvl="1"/>
            <a:r>
              <a:rPr lang="cs-CZ" sz="2000" dirty="0">
                <a:solidFill>
                  <a:schemeClr val="bg1"/>
                </a:solidFill>
              </a:rPr>
              <a:t>B) Úkoly méně důležité a naléhavé</a:t>
            </a:r>
          </a:p>
          <a:p>
            <a:pPr lvl="1"/>
            <a:r>
              <a:rPr lang="cs-CZ" sz="2000" dirty="0">
                <a:solidFill>
                  <a:schemeClr val="bg1"/>
                </a:solidFill>
                <a:highlight>
                  <a:srgbClr val="FFFF00"/>
                </a:highlight>
              </a:rPr>
              <a:t>C) Úkoly nenaléhavé, ale důležité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954</TotalTime>
  <Words>436</Words>
  <Application>Microsoft Office PowerPoint</Application>
  <PresentationFormat>Vlastní</PresentationFormat>
  <Paragraphs>94</Paragraphs>
  <Slides>10</Slides>
  <Notes>10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Technologie (16:9)</vt:lpstr>
      <vt:lpstr>Manažerské dovednosti pro řízení lidských zdrojů</vt:lpstr>
      <vt:lpstr>Orientace na cíle – stanovení priorit</vt:lpstr>
      <vt:lpstr>Špatná organizace práce</vt:lpstr>
      <vt:lpstr>Principy efektivního řízení času</vt:lpstr>
      <vt:lpstr>Eisenhowerův princip (řazení úkolů podle priorit)</vt:lpstr>
      <vt:lpstr>Seznam úkolů dle Eisenhowerova principu</vt:lpstr>
      <vt:lpstr>Prezentace aplikace PowerPoint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51</cp:revision>
  <dcterms:created xsi:type="dcterms:W3CDTF">2021-06-05T20:59:01Z</dcterms:created>
  <dcterms:modified xsi:type="dcterms:W3CDTF">2021-11-29T09:20:00Z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