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6" r:id="rId6"/>
    <p:sldId id="290" r:id="rId7"/>
    <p:sldId id="284" r:id="rId8"/>
    <p:sldId id="287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2586672B-0CDF-42CF-81AA-DCE30239050D}"/>
    <pc:docChg chg="custSel modSld">
      <pc:chgData name="Vendula Velková" userId="d0a736bd-599d-4451-a108-af86c05341fa" providerId="ADAL" clId="{2586672B-0CDF-42CF-81AA-DCE30239050D}" dt="2021-11-29T09:16:53.154" v="2"/>
      <pc:docMkLst>
        <pc:docMk/>
      </pc:docMkLst>
      <pc:sldChg chg="addSp delSp modSp mod">
        <pc:chgData name="Vendula Velková" userId="d0a736bd-599d-4451-a108-af86c05341fa" providerId="ADAL" clId="{2586672B-0CDF-42CF-81AA-DCE30239050D}" dt="2021-11-29T09:16:53.154" v="2"/>
        <pc:sldMkLst>
          <pc:docMk/>
          <pc:sldMk cId="1332291891" sldId="257"/>
        </pc:sldMkLst>
        <pc:spChg chg="del">
          <ac:chgData name="Vendula Velková" userId="d0a736bd-599d-4451-a108-af86c05341fa" providerId="ADAL" clId="{2586672B-0CDF-42CF-81AA-DCE30239050D}" dt="2021-11-29T09:16:49.804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2586672B-0CDF-42CF-81AA-DCE30239050D}" dt="2021-11-29T09:16:52.085" v="1" actId="478"/>
          <ac:spMkLst>
            <pc:docMk/>
            <pc:sldMk cId="1332291891" sldId="257"/>
            <ac:spMk id="7" creationId="{6C660E97-5A0D-421E-A1A4-EF69D58069B6}"/>
          </ac:spMkLst>
        </pc:spChg>
        <pc:spChg chg="add mod">
          <ac:chgData name="Vendula Velková" userId="d0a736bd-599d-4451-a108-af86c05341fa" providerId="ADAL" clId="{2586672B-0CDF-42CF-81AA-DCE30239050D}" dt="2021-11-29T09:16:53.154" v="2"/>
          <ac:spMkLst>
            <pc:docMk/>
            <pc:sldMk cId="1332291891" sldId="257"/>
            <ac:spMk id="8" creationId="{86AEC181-39AE-45F1-A7F7-94295A0EE8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1356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849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Fb47A6HNcQ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kFb47A6HNcQ&amp;ab_channel=TopTrendingCZ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86AEC181-39AE-45F1-A7F7-94295A0EE8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857E8972-7B9F-44C6-AE64-E84342C2FAFB}"/>
              </a:ext>
            </a:extLst>
          </p:cNvPr>
          <p:cNvSpPr/>
          <p:nvPr/>
        </p:nvSpPr>
        <p:spPr>
          <a:xfrm>
            <a:off x="2205980" y="944386"/>
            <a:ext cx="7197682" cy="7564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Nastavte očekávání (co očekáváte, co by měl Váš rozhovor obsahovat)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891A51B-5E68-4817-89B3-AE59D51E1CF2}"/>
              </a:ext>
            </a:extLst>
          </p:cNvPr>
          <p:cNvSpPr/>
          <p:nvPr/>
        </p:nvSpPr>
        <p:spPr>
          <a:xfrm>
            <a:off x="2182834" y="2189127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Představte se (vy, nech je to příběh, co se Vám podařilo, jaké jsou vize firmy)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0D116F6F-D97D-449F-95F7-39DC07CCA9AB}"/>
              </a:ext>
            </a:extLst>
          </p:cNvPr>
          <p:cNvSpPr/>
          <p:nvPr/>
        </p:nvSpPr>
        <p:spPr>
          <a:xfrm>
            <a:off x="2205980" y="3601293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Představí se kandidát (opět jako příběh, pracovní úspěchy,..)</a:t>
            </a:r>
          </a:p>
        </p:txBody>
      </p:sp>
      <p:sp>
        <p:nvSpPr>
          <p:cNvPr id="17" name="Šipka: dolů 16">
            <a:extLst>
              <a:ext uri="{FF2B5EF4-FFF2-40B4-BE49-F238E27FC236}">
                <a16:creationId xmlns:a16="http://schemas.microsoft.com/office/drawing/2014/main" id="{AEFED7CD-89F0-426B-B7F5-CC2DBBDAFDF1}"/>
              </a:ext>
            </a:extLst>
          </p:cNvPr>
          <p:cNvSpPr/>
          <p:nvPr/>
        </p:nvSpPr>
        <p:spPr>
          <a:xfrm>
            <a:off x="5541826" y="1779218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0" name="Šipka: dolů 19">
            <a:extLst>
              <a:ext uri="{FF2B5EF4-FFF2-40B4-BE49-F238E27FC236}">
                <a16:creationId xmlns:a16="http://schemas.microsoft.com/office/drawing/2014/main" id="{FB2A478C-9624-4828-92E8-C868FF4BD97C}"/>
              </a:ext>
            </a:extLst>
          </p:cNvPr>
          <p:cNvSpPr/>
          <p:nvPr/>
        </p:nvSpPr>
        <p:spPr>
          <a:xfrm>
            <a:off x="5539359" y="3203670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1" name="Šipka: dolů 20">
            <a:extLst>
              <a:ext uri="{FF2B5EF4-FFF2-40B4-BE49-F238E27FC236}">
                <a16:creationId xmlns:a16="http://schemas.microsoft.com/office/drawing/2014/main" id="{CC890A8F-B006-4B38-99FB-053A9D5060D8}"/>
              </a:ext>
            </a:extLst>
          </p:cNvPr>
          <p:cNvSpPr/>
          <p:nvPr/>
        </p:nvSpPr>
        <p:spPr>
          <a:xfrm>
            <a:off x="5569613" y="4588830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2" name="Nadpis 12">
            <a:extLst>
              <a:ext uri="{FF2B5EF4-FFF2-40B4-BE49-F238E27FC236}">
                <a16:creationId xmlns:a16="http://schemas.microsoft.com/office/drawing/2014/main" id="{747D4618-12A5-4288-A8C4-7872ADD2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Jak vést přijímací pohovor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66DB0CF8-88CF-431C-BF63-6121D96CE8A9}"/>
              </a:ext>
            </a:extLst>
          </p:cNvPr>
          <p:cNvSpPr/>
          <p:nvPr/>
        </p:nvSpPr>
        <p:spPr>
          <a:xfrm>
            <a:off x="2182834" y="5022007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Chtějte výsledky a ptejte se i bokem (otázky, které kandidát nečekal)</a:t>
            </a:r>
          </a:p>
        </p:txBody>
      </p:sp>
      <p:sp>
        <p:nvSpPr>
          <p:cNvPr id="12" name="Šipka: dolů 11">
            <a:extLst>
              <a:ext uri="{FF2B5EF4-FFF2-40B4-BE49-F238E27FC236}">
                <a16:creationId xmlns:a16="http://schemas.microsoft.com/office/drawing/2014/main" id="{ED8262CD-4CD5-4AB6-BBFE-91DDA2C2F47B}"/>
              </a:ext>
            </a:extLst>
          </p:cNvPr>
          <p:cNvSpPr/>
          <p:nvPr/>
        </p:nvSpPr>
        <p:spPr>
          <a:xfrm>
            <a:off x="5546467" y="6009544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857E8972-7B9F-44C6-AE64-E84342C2FAFB}"/>
              </a:ext>
            </a:extLst>
          </p:cNvPr>
          <p:cNvSpPr/>
          <p:nvPr/>
        </p:nvSpPr>
        <p:spPr>
          <a:xfrm>
            <a:off x="2205980" y="1628800"/>
            <a:ext cx="7197682" cy="7564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Zná firmu? Má dotazy? (toto chtít po kandidátovi)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B891A51B-5E68-4817-89B3-AE59D51E1CF2}"/>
              </a:ext>
            </a:extLst>
          </p:cNvPr>
          <p:cNvSpPr/>
          <p:nvPr/>
        </p:nvSpPr>
        <p:spPr>
          <a:xfrm>
            <a:off x="2182834" y="2873541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Má zájem + podmínky? (jaké má kandidát podmínky)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0D116F6F-D97D-449F-95F7-39DC07CCA9AB}"/>
              </a:ext>
            </a:extLst>
          </p:cNvPr>
          <p:cNvSpPr/>
          <p:nvPr/>
        </p:nvSpPr>
        <p:spPr>
          <a:xfrm>
            <a:off x="2205980" y="4285707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Další kroky (domluvit platové podmínky, sdělit jestli má výběrové řízení</a:t>
            </a:r>
          </a:p>
        </p:txBody>
      </p:sp>
      <p:sp>
        <p:nvSpPr>
          <p:cNvPr id="17" name="Šipka: dolů 16">
            <a:extLst>
              <a:ext uri="{FF2B5EF4-FFF2-40B4-BE49-F238E27FC236}">
                <a16:creationId xmlns:a16="http://schemas.microsoft.com/office/drawing/2014/main" id="{AEFED7CD-89F0-426B-B7F5-CC2DBBDAFDF1}"/>
              </a:ext>
            </a:extLst>
          </p:cNvPr>
          <p:cNvSpPr/>
          <p:nvPr/>
        </p:nvSpPr>
        <p:spPr>
          <a:xfrm>
            <a:off x="5541826" y="2463632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0" name="Šipka: dolů 19">
            <a:extLst>
              <a:ext uri="{FF2B5EF4-FFF2-40B4-BE49-F238E27FC236}">
                <a16:creationId xmlns:a16="http://schemas.microsoft.com/office/drawing/2014/main" id="{FB2A478C-9624-4828-92E8-C868FF4BD97C}"/>
              </a:ext>
            </a:extLst>
          </p:cNvPr>
          <p:cNvSpPr/>
          <p:nvPr/>
        </p:nvSpPr>
        <p:spPr>
          <a:xfrm>
            <a:off x="5539359" y="3888084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2" name="Nadpis 12">
            <a:extLst>
              <a:ext uri="{FF2B5EF4-FFF2-40B4-BE49-F238E27FC236}">
                <a16:creationId xmlns:a16="http://schemas.microsoft.com/office/drawing/2014/main" id="{747D4618-12A5-4288-A8C4-7872ADD2F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Jak vést přijímací pohovor</a:t>
            </a:r>
          </a:p>
        </p:txBody>
      </p:sp>
      <p:sp>
        <p:nvSpPr>
          <p:cNvPr id="12" name="Šipka: dolů 11">
            <a:extLst>
              <a:ext uri="{FF2B5EF4-FFF2-40B4-BE49-F238E27FC236}">
                <a16:creationId xmlns:a16="http://schemas.microsoft.com/office/drawing/2014/main" id="{ED8262CD-4CD5-4AB6-BBFE-91DDA2C2F47B}"/>
              </a:ext>
            </a:extLst>
          </p:cNvPr>
          <p:cNvSpPr/>
          <p:nvPr/>
        </p:nvSpPr>
        <p:spPr>
          <a:xfrm>
            <a:off x="5539359" y="1190350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2832164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53EBB1E0-BE3F-4B0A-B154-E6E27BBCF73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50396" y="476772"/>
            <a:ext cx="5286375" cy="528637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Typy pohovorů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Kompetenční pohovory</a:t>
            </a:r>
          </a:p>
          <a:p>
            <a:r>
              <a:rPr lang="cs-CZ" dirty="0">
                <a:solidFill>
                  <a:schemeClr val="bg1"/>
                </a:solidFill>
              </a:rPr>
              <a:t>Případové/situační pohovory</a:t>
            </a:r>
          </a:p>
          <a:p>
            <a:r>
              <a:rPr lang="cs-CZ" dirty="0">
                <a:solidFill>
                  <a:schemeClr val="bg1"/>
                </a:solidFill>
              </a:rPr>
              <a:t>Behaviorální pohovory</a:t>
            </a:r>
          </a:p>
          <a:p>
            <a:r>
              <a:rPr lang="cs-CZ" dirty="0">
                <a:solidFill>
                  <a:schemeClr val="bg1"/>
                </a:solidFill>
              </a:rPr>
              <a:t>Telefonické pohovory</a:t>
            </a:r>
          </a:p>
          <a:p>
            <a:r>
              <a:rPr lang="cs-CZ" dirty="0">
                <a:solidFill>
                  <a:schemeClr val="bg1"/>
                </a:solidFill>
              </a:rPr>
              <a:t>Video pohovory</a:t>
            </a:r>
          </a:p>
          <a:p>
            <a:r>
              <a:rPr lang="cs-CZ" dirty="0">
                <a:solidFill>
                  <a:schemeClr val="bg1"/>
                </a:solidFill>
              </a:rPr>
              <a:t>Panelové pohovory</a:t>
            </a:r>
          </a:p>
          <a:p>
            <a:r>
              <a:rPr lang="cs-CZ" dirty="0">
                <a:solidFill>
                  <a:schemeClr val="bg1"/>
                </a:solidFill>
              </a:rPr>
              <a:t>Stresové pohovory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243B47F-5ED5-45D6-BB27-4500D4B0FCA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8268" y="908720"/>
            <a:ext cx="7105650" cy="534352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Doporučení pro stanovování priorit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70000" lnSpcReduction="2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Obecné otázky k osobě posluchače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na pracovní nabídku (znalost o zaměstnavateli)</a:t>
            </a:r>
          </a:p>
          <a:p>
            <a:r>
              <a:rPr lang="cs-CZ" sz="3000" dirty="0">
                <a:solidFill>
                  <a:schemeClr val="bg1"/>
                </a:solidFill>
              </a:rPr>
              <a:t>Osobnostní otázky</a:t>
            </a:r>
          </a:p>
          <a:p>
            <a:r>
              <a:rPr lang="cs-CZ" sz="3000" dirty="0">
                <a:solidFill>
                  <a:schemeClr val="bg1"/>
                </a:solidFill>
              </a:rPr>
              <a:t>Profesně-motivační otázky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na profesní zaměření a zkušenosti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ke kvalifikaci a dalšímu vzdělávání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na pracovní chování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Situační/modelové otázky</a:t>
            </a:r>
          </a:p>
          <a:p>
            <a:r>
              <a:rPr lang="cs-CZ" sz="3000" dirty="0">
                <a:solidFill>
                  <a:schemeClr val="bg1"/>
                </a:solidFill>
              </a:rPr>
              <a:t>Zdánlivě nevinné otázky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nevhodné a zakázané</a:t>
            </a:r>
          </a:p>
          <a:p>
            <a:r>
              <a:rPr lang="cs-CZ" sz="3000" dirty="0">
                <a:solidFill>
                  <a:schemeClr val="bg1"/>
                </a:solidFill>
              </a:rPr>
              <a:t>Otázky finančního ohodnocení a další (např. hádankové otázky).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>
                <a:solidFill>
                  <a:schemeClr val="bg1"/>
                </a:solidFill>
                <a:hlinkClick r:id="rId4"/>
              </a:rPr>
              <a:t>TOP 5 JAK NEPOHOŘET U PRACOVNÍHO POHOVORU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CF9C831D-53D9-4166-8224-5C6F54852A4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08604" y="858833"/>
            <a:ext cx="10360501" cy="585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fontScale="92500" lnSpcReduction="2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prvním krokem při pohovoru?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Debata o pracovní nabídce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Představení kandidáta a personálního pracovníka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Výběr kandidáta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například může patřit do nevhodných otázek při pohovoru?</a:t>
            </a:r>
            <a:endParaRPr lang="cs-CZ" sz="2600" dirty="0">
              <a:solidFill>
                <a:schemeClr val="bg1"/>
              </a:solidFill>
            </a:endParaRP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Jste ženatý/vdaná?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Jak byste se zachoval/la, kdyby Vás někdo obvinil z plagiátorství?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Myslíte si, že jste odolný vůči stresu?</a:t>
            </a:r>
          </a:p>
          <a:p>
            <a:pPr marL="304747" marR="0" lvl="0" indent="-304747" algn="l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 by mělo být pro personálního pracovníka při výběru uchazeče nejdůležitější?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Dosažené vzdělání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Praxe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schemeClr val="bg1"/>
                </a:solidFill>
              </a:rPr>
              <a:t>To, v čem přišel uchazeč oblečen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843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fontScale="92500" lnSpcReduction="2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prvním krokem při pohovoru?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Debata o pracovní nabídce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Představení kandidáta a personálního pracovníka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Výběr kandidáta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například může patřit do nevhodných otázek při pohovoru?</a:t>
            </a:r>
            <a:endParaRPr lang="cs-CZ" sz="2600" dirty="0">
              <a:solidFill>
                <a:schemeClr val="bg1"/>
              </a:solidFill>
            </a:endParaRP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Jste ženatý/vdaná?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Jak byste se zachoval/la, kdyby Vás někdo obvinil z plagiátorství?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Myslíte si, že jste odolný vůči stresu?</a:t>
            </a:r>
          </a:p>
          <a:p>
            <a:pPr marL="304747" marR="0" lvl="0" indent="-304747" algn="l" defTabSz="1218987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009999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 by mělo být pro personálního pracovníka při výběru uchazeče nejdůležitější?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prstClr val="black"/>
                </a:solidFill>
                <a:latin typeface="Calibri"/>
              </a:rPr>
              <a:t>Dosažené vzdělání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prstClr val="black"/>
                </a:solidFill>
                <a:highlight>
                  <a:srgbClr val="FFFF00"/>
                </a:highlight>
                <a:latin typeface="Calibri"/>
              </a:rPr>
              <a:t>Praxe</a:t>
            </a:r>
          </a:p>
          <a:p>
            <a:pPr lvl="1" indent="-304747">
              <a:spcBef>
                <a:spcPts val="1600"/>
              </a:spcBef>
              <a:buClr>
                <a:srgbClr val="009999"/>
              </a:buClr>
              <a:buSzPct val="100000"/>
              <a:defRPr/>
            </a:pPr>
            <a:r>
              <a:rPr lang="cs-CZ" sz="2600" dirty="0">
                <a:solidFill>
                  <a:schemeClr val="bg1"/>
                </a:solidFill>
              </a:rPr>
              <a:t>To, v čem přišel uchazeč oblečen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1036</TotalTime>
  <Words>405</Words>
  <Application>Microsoft Office PowerPoint</Application>
  <PresentationFormat>Vlastní</PresentationFormat>
  <Paragraphs>81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Jak vést přijímací pohovor</vt:lpstr>
      <vt:lpstr>Jak vést přijímací pohovor</vt:lpstr>
      <vt:lpstr>Typy pohovorů</vt:lpstr>
      <vt:lpstr>Doporučení pro stanovování priorit</vt:lpstr>
      <vt:lpstr>TOP 5 JAK NEPOHOŘET U PRACOVNÍHO POHOVORU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58</cp:revision>
  <dcterms:created xsi:type="dcterms:W3CDTF">2021-06-05T20:59:01Z</dcterms:created>
  <dcterms:modified xsi:type="dcterms:W3CDTF">2021-11-29T09:16:57Z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