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7" r:id="rId5"/>
    <p:sldId id="284" r:id="rId6"/>
    <p:sldId id="290" r:id="rId7"/>
    <p:sldId id="287" r:id="rId8"/>
    <p:sldId id="291" r:id="rId9"/>
    <p:sldId id="292" r:id="rId10"/>
    <p:sldId id="293" r:id="rId11"/>
    <p:sldId id="288" r:id="rId12"/>
    <p:sldId id="297" r:id="rId13"/>
    <p:sldId id="289" r:id="rId14"/>
    <p:sldId id="296" r:id="rId15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8422AD5C-BF65-4473-90A9-B9FB5E6DA780}"/>
    <pc:docChg chg="custSel modSld">
      <pc:chgData name="Vendula Velková" userId="d0a736bd-599d-4451-a108-af86c05341fa" providerId="ADAL" clId="{8422AD5C-BF65-4473-90A9-B9FB5E6DA780}" dt="2021-11-29T09:17:43.700" v="2"/>
      <pc:docMkLst>
        <pc:docMk/>
      </pc:docMkLst>
      <pc:sldChg chg="addSp delSp modSp mod">
        <pc:chgData name="Vendula Velková" userId="d0a736bd-599d-4451-a108-af86c05341fa" providerId="ADAL" clId="{8422AD5C-BF65-4473-90A9-B9FB5E6DA780}" dt="2021-11-29T09:17:43.700" v="2"/>
        <pc:sldMkLst>
          <pc:docMk/>
          <pc:sldMk cId="1332291891" sldId="257"/>
        </pc:sldMkLst>
        <pc:spChg chg="del">
          <ac:chgData name="Vendula Velková" userId="d0a736bd-599d-4451-a108-af86c05341fa" providerId="ADAL" clId="{8422AD5C-BF65-4473-90A9-B9FB5E6DA780}" dt="2021-11-29T09:17:40.382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8422AD5C-BF65-4473-90A9-B9FB5E6DA780}" dt="2021-11-29T09:17:42.797" v="1" actId="478"/>
          <ac:spMkLst>
            <pc:docMk/>
            <pc:sldMk cId="1332291891" sldId="257"/>
            <ac:spMk id="7" creationId="{D7510B0C-A748-42F2-A030-2A5033E43B8E}"/>
          </ac:spMkLst>
        </pc:spChg>
        <pc:spChg chg="add mod">
          <ac:chgData name="Vendula Velková" userId="d0a736bd-599d-4451-a108-af86c05341fa" providerId="ADAL" clId="{8422AD5C-BF65-4473-90A9-B9FB5E6DA780}" dt="2021-11-29T09:17:43.700" v="2"/>
          <ac:spMkLst>
            <pc:docMk/>
            <pc:sldMk cId="1332291891" sldId="257"/>
            <ac:spMk id="8" creationId="{1F966F9B-B696-4186-AD46-0105E9EB483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793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2948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406245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7496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633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8Cclmi1B88?feature=oembed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www.youtube.com/watch?v=O8Cclmi1B88&amp;ab_channel=UnwindVideo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1F966F9B-B696-4186-AD46-0105E9EB4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 z uvedeného delegovat nelze?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manažer nemá v oblibě, ale jiný je může dělat rád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pro jednotlivce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Úkoly neurčité nebo špatně definované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Jaký postup delegování je správný?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Výběr pracovníka, plánování delegování, kontrola delegování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Plánování delegování, výběr pracovníka, kontrola delegování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Plánování delegování, výběr pracovníka, zadání úkolu, kontrola delegování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Kdo zodpovídá za splnění a kvalitu splnění delegovaného úkolu?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Manažer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Podřízený, na kterého byl úkol delegován a který ho vykonával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Delegování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Je nedílnou součástí manažerské práce</a:t>
            </a:r>
          </a:p>
          <a:p>
            <a:r>
              <a:rPr lang="cs-CZ" dirty="0">
                <a:solidFill>
                  <a:schemeClr val="bg1"/>
                </a:solidFill>
              </a:rPr>
              <a:t>Dlouhodobý proces, při němž manažer postupně vkládá důvěru do svého podřízeného nebo kolegu, kterého postupně testuje a vybavuje ho rozsáhlejšímu pravomocemi</a:t>
            </a:r>
          </a:p>
          <a:p>
            <a:r>
              <a:rPr lang="cs-CZ" b="1" dirty="0">
                <a:solidFill>
                  <a:schemeClr val="bg1"/>
                </a:solidFill>
              </a:rPr>
              <a:t>Konečná odpovědnost za splnění úkolu zůstává na manažérovi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1026" name="Picture 2" descr="3 opravdu dobré důvody, proč delegovat | Virtuální asistentka">
            <a:extLst>
              <a:ext uri="{FF2B5EF4-FFF2-40B4-BE49-F238E27FC236}">
                <a16:creationId xmlns:a16="http://schemas.microsoft.com/office/drawing/2014/main" id="{B7B1B0FD-B681-43B0-BD88-E57088F700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207" y="0"/>
            <a:ext cx="6797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914161" y="3129812"/>
            <a:ext cx="10360501" cy="598376"/>
          </a:xfrm>
        </p:spPr>
        <p:txBody>
          <a:bodyPr rtlCol="0">
            <a:normAutofit/>
          </a:bodyPr>
          <a:lstStyle/>
          <a:p>
            <a:pPr rtl="0"/>
            <a:r>
              <a:rPr lang="cs-CZ" sz="3000" b="1" dirty="0">
                <a:solidFill>
                  <a:schemeClr val="bg1"/>
                </a:solidFill>
              </a:rPr>
              <a:t>Jaké jsou výhody delegování práce na podřízené pracovníky?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577C97B2-635C-4E4A-AD2B-E84B3C929B31}"/>
              </a:ext>
            </a:extLst>
          </p:cNvPr>
          <p:cNvSpPr/>
          <p:nvPr/>
        </p:nvSpPr>
        <p:spPr>
          <a:xfrm>
            <a:off x="1442339" y="1962302"/>
            <a:ext cx="7892433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Vědomí z dobře vykonané práce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7F1AA572-0308-48E5-BB84-EC71D370F369}"/>
              </a:ext>
            </a:extLst>
          </p:cNvPr>
          <p:cNvSpPr/>
          <p:nvPr/>
        </p:nvSpPr>
        <p:spPr>
          <a:xfrm>
            <a:off x="6099501" y="5666522"/>
            <a:ext cx="3503240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Nepodléhání stagnaci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38200063-3195-47E6-9821-3158E4D45CBD}"/>
              </a:ext>
            </a:extLst>
          </p:cNvPr>
          <p:cNvSpPr/>
          <p:nvPr/>
        </p:nvSpPr>
        <p:spPr>
          <a:xfrm>
            <a:off x="1269877" y="440972"/>
            <a:ext cx="3503240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Jednodušší kontrola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A4500CB-F921-4A7F-B65F-F77A23629178}"/>
              </a:ext>
            </a:extLst>
          </p:cNvPr>
          <p:cNvSpPr/>
          <p:nvPr/>
        </p:nvSpPr>
        <p:spPr>
          <a:xfrm>
            <a:off x="466936" y="5589240"/>
            <a:ext cx="3926904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Snazší hodnocení pracovníků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F56E8F0C-2DC2-4268-9E76-0A874B4E61D6}"/>
              </a:ext>
            </a:extLst>
          </p:cNvPr>
          <p:cNvSpPr/>
          <p:nvPr/>
        </p:nvSpPr>
        <p:spPr>
          <a:xfrm>
            <a:off x="4886654" y="4093502"/>
            <a:ext cx="3774504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Nové nápady a přístupy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4417D7C9-820E-48F7-9D68-CC06CE5442E4}"/>
              </a:ext>
            </a:extLst>
          </p:cNvPr>
          <p:cNvSpPr/>
          <p:nvPr/>
        </p:nvSpPr>
        <p:spPr>
          <a:xfrm>
            <a:off x="6454452" y="535935"/>
            <a:ext cx="3838128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Více práce za kratší čas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74478248-ABD1-43A4-8B74-3E118BCFAB48}"/>
              </a:ext>
            </a:extLst>
          </p:cNvPr>
          <p:cNvSpPr/>
          <p:nvPr/>
        </p:nvSpPr>
        <p:spPr>
          <a:xfrm>
            <a:off x="9834502" y="4386808"/>
            <a:ext cx="1440160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Úspora času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E21F1279-5CB3-472F-9E39-7FF6D3C383D1}"/>
              </a:ext>
            </a:extLst>
          </p:cNvPr>
          <p:cNvSpPr/>
          <p:nvPr/>
        </p:nvSpPr>
        <p:spPr>
          <a:xfrm>
            <a:off x="1218961" y="4044212"/>
            <a:ext cx="2693507" cy="914400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Změna obsahu práce</a:t>
            </a:r>
          </a:p>
        </p:txBody>
      </p:sp>
    </p:spTree>
    <p:extLst>
      <p:ext uri="{BB962C8B-B14F-4D97-AF65-F5344CB8AC3E}">
        <p14:creationId xmlns:p14="http://schemas.microsoft.com/office/powerpoint/2010/main" val="377060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algn="ctr" rtl="0"/>
            <a:r>
              <a:rPr lang="cs-CZ" b="1" dirty="0">
                <a:solidFill>
                  <a:schemeClr val="bg1"/>
                </a:solidFill>
              </a:rPr>
              <a:t>Postup delegování</a:t>
            </a:r>
          </a:p>
        </p:txBody>
      </p:sp>
      <p:sp>
        <p:nvSpPr>
          <p:cNvPr id="2" name="Obdélník: se zakulacenými rohy 1">
            <a:extLst>
              <a:ext uri="{FF2B5EF4-FFF2-40B4-BE49-F238E27FC236}">
                <a16:creationId xmlns:a16="http://schemas.microsoft.com/office/drawing/2014/main" id="{CD22189B-9626-4CB4-8FCA-AC92A95E29B9}"/>
              </a:ext>
            </a:extLst>
          </p:cNvPr>
          <p:cNvSpPr/>
          <p:nvPr/>
        </p:nvSpPr>
        <p:spPr>
          <a:xfrm>
            <a:off x="1204403" y="1125189"/>
            <a:ext cx="10360500" cy="57821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1. Analyzovat práci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61A639E9-C70F-4486-A6F1-D2E5058EE5F7}"/>
              </a:ext>
            </a:extLst>
          </p:cNvPr>
          <p:cNvSpPr/>
          <p:nvPr/>
        </p:nvSpPr>
        <p:spPr>
          <a:xfrm>
            <a:off x="1204403" y="2295238"/>
            <a:ext cx="10360500" cy="57821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2. Plánovat delegování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E08CC547-CA81-40AB-8F28-F99EC988EDB2}"/>
              </a:ext>
            </a:extLst>
          </p:cNvPr>
          <p:cNvSpPr/>
          <p:nvPr/>
        </p:nvSpPr>
        <p:spPr>
          <a:xfrm>
            <a:off x="1204403" y="3408573"/>
            <a:ext cx="10360500" cy="57821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3. Vybrat vhodného pracovníka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DC47FEF0-DC25-48F5-A791-2C220CE1B651}"/>
              </a:ext>
            </a:extLst>
          </p:cNvPr>
          <p:cNvSpPr/>
          <p:nvPr/>
        </p:nvSpPr>
        <p:spPr>
          <a:xfrm>
            <a:off x="1224020" y="4547913"/>
            <a:ext cx="10360500" cy="57821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4. Vhodným způsobem zadat úkoly</a:t>
            </a:r>
          </a:p>
        </p:txBody>
      </p:sp>
      <p:sp>
        <p:nvSpPr>
          <p:cNvPr id="17" name="Obdélník: se zakulacenými rohy 16">
            <a:extLst>
              <a:ext uri="{FF2B5EF4-FFF2-40B4-BE49-F238E27FC236}">
                <a16:creationId xmlns:a16="http://schemas.microsoft.com/office/drawing/2014/main" id="{8BBEC0ED-4423-4D89-97ED-EC12F7B4A9D7}"/>
              </a:ext>
            </a:extLst>
          </p:cNvPr>
          <p:cNvSpPr/>
          <p:nvPr/>
        </p:nvSpPr>
        <p:spPr>
          <a:xfrm>
            <a:off x="1224020" y="5717962"/>
            <a:ext cx="10360500" cy="578213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5. Kontrolovat a podporovat delegování</a:t>
            </a:r>
          </a:p>
        </p:txBody>
      </p:sp>
      <p:sp>
        <p:nvSpPr>
          <p:cNvPr id="3" name="Šipka: dolů 2">
            <a:extLst>
              <a:ext uri="{FF2B5EF4-FFF2-40B4-BE49-F238E27FC236}">
                <a16:creationId xmlns:a16="http://schemas.microsoft.com/office/drawing/2014/main" id="{FD924E60-39A8-4651-B072-D522CBE460CC}"/>
              </a:ext>
            </a:extLst>
          </p:cNvPr>
          <p:cNvSpPr/>
          <p:nvPr/>
        </p:nvSpPr>
        <p:spPr>
          <a:xfrm>
            <a:off x="5846332" y="1777523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0" name="Šipka: dolů 19">
            <a:extLst>
              <a:ext uri="{FF2B5EF4-FFF2-40B4-BE49-F238E27FC236}">
                <a16:creationId xmlns:a16="http://schemas.microsoft.com/office/drawing/2014/main" id="{41565ADC-5F72-4F13-A7A9-621F77132E88}"/>
              </a:ext>
            </a:extLst>
          </p:cNvPr>
          <p:cNvSpPr/>
          <p:nvPr/>
        </p:nvSpPr>
        <p:spPr>
          <a:xfrm>
            <a:off x="5852096" y="2913679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1" name="Šipka: dolů 20">
            <a:extLst>
              <a:ext uri="{FF2B5EF4-FFF2-40B4-BE49-F238E27FC236}">
                <a16:creationId xmlns:a16="http://schemas.microsoft.com/office/drawing/2014/main" id="{D6DD699F-1F7F-4F09-9A99-198B4C324F8D}"/>
              </a:ext>
            </a:extLst>
          </p:cNvPr>
          <p:cNvSpPr/>
          <p:nvPr/>
        </p:nvSpPr>
        <p:spPr>
          <a:xfrm>
            <a:off x="5846332" y="4050312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2" name="Šipka: dolů 21">
            <a:extLst>
              <a:ext uri="{FF2B5EF4-FFF2-40B4-BE49-F238E27FC236}">
                <a16:creationId xmlns:a16="http://schemas.microsoft.com/office/drawing/2014/main" id="{D1E696C2-4A8F-46B1-BDEA-55CFA3F239A4}"/>
              </a:ext>
            </a:extLst>
          </p:cNvPr>
          <p:cNvSpPr/>
          <p:nvPr/>
        </p:nvSpPr>
        <p:spPr>
          <a:xfrm>
            <a:off x="5846332" y="5154731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2710036" y="3176972"/>
            <a:ext cx="6768751" cy="504056"/>
          </a:xfrm>
        </p:spPr>
        <p:txBody>
          <a:bodyPr rtlCol="0">
            <a:noAutofit/>
          </a:bodyPr>
          <a:lstStyle/>
          <a:p>
            <a:r>
              <a:rPr lang="cs-CZ" sz="4000" b="1" dirty="0">
                <a:solidFill>
                  <a:schemeClr val="bg1"/>
                </a:solidFill>
              </a:rPr>
              <a:t>Lze delegovat cokoliv? Ne. </a:t>
            </a:r>
          </a:p>
        </p:txBody>
      </p:sp>
    </p:spTree>
    <p:extLst>
      <p:ext uri="{BB962C8B-B14F-4D97-AF65-F5344CB8AC3E}">
        <p14:creationId xmlns:p14="http://schemas.microsoft.com/office/powerpoint/2010/main" val="138963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49BD7052-890B-42A2-B646-EEABFA14C49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4412" y="332655"/>
            <a:ext cx="6023860" cy="6048673"/>
          </a:xfrm>
          <a:prstGeom prst="rect">
            <a:avLst/>
          </a:prstGeo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D958253A-63FB-42F9-B0EB-8865A445C1A0}"/>
              </a:ext>
            </a:extLst>
          </p:cNvPr>
          <p:cNvSpPr txBox="1">
            <a:spLocks/>
          </p:cNvSpPr>
          <p:nvPr/>
        </p:nvSpPr>
        <p:spPr>
          <a:xfrm>
            <a:off x="838200" y="1166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 nelze delegovat: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1BEA49C-4894-4083-BA58-C3A113C9C72E}"/>
              </a:ext>
            </a:extLst>
          </p:cNvPr>
          <p:cNvSpPr txBox="1"/>
          <p:nvPr/>
        </p:nvSpPr>
        <p:spPr>
          <a:xfrm>
            <a:off x="835025" y="1243421"/>
            <a:ext cx="5259387" cy="49787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Důvěrné úkoly s důvěrnými informacemi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Formulaci vizí a cílů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Kontrolu a hodnocení pracovníků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Nové úkoly, na které pracovníci nebyli připraveni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Nepříjemné úkoly, které jsou povinností manažera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Výjimečné úkoly s odpovědností, která se manažerovi stejně nakonec vrátí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„životně“ důležité termínované úkoly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neurčité nebo špatně definované</a:t>
            </a:r>
          </a:p>
        </p:txBody>
      </p:sp>
    </p:spTree>
    <p:extLst>
      <p:ext uri="{BB962C8B-B14F-4D97-AF65-F5344CB8AC3E}">
        <p14:creationId xmlns:p14="http://schemas.microsoft.com/office/powerpoint/2010/main" val="3504097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Značky Mark Zelená - Vektorová grafika zdarma na Pixabay">
            <a:extLst>
              <a:ext uri="{FF2B5EF4-FFF2-40B4-BE49-F238E27FC236}">
                <a16:creationId xmlns:a16="http://schemas.microsoft.com/office/drawing/2014/main" id="{AE07B9D9-C9FB-4DB3-9DAB-A7246C8E4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6380" y="0"/>
            <a:ext cx="638201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D958253A-63FB-42F9-B0EB-8865A445C1A0}"/>
              </a:ext>
            </a:extLst>
          </p:cNvPr>
          <p:cNvSpPr txBox="1">
            <a:spLocks/>
          </p:cNvSpPr>
          <p:nvPr/>
        </p:nvSpPr>
        <p:spPr>
          <a:xfrm>
            <a:off x="838200" y="11663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 lze delegovat: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81BEA49C-4894-4083-BA58-C3A113C9C72E}"/>
              </a:ext>
            </a:extLst>
          </p:cNvPr>
          <p:cNvSpPr txBox="1"/>
          <p:nvPr/>
        </p:nvSpPr>
        <p:spPr>
          <a:xfrm>
            <a:off x="835025" y="1243421"/>
            <a:ext cx="5259387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může vyřešit jednotlivec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manažer nemá v oblibě, ale jiný je může dělat rád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Jednoduché úkoly a rutinní práce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druhý dovede plnit lépe, úsporněji nebo na které je odborník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mohou rozvíjet nebo procvičovat schopnosti druhých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jinému zpestří rutinu práce a stereotyp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na které nemá manažer čas atd.</a:t>
            </a:r>
          </a:p>
        </p:txBody>
      </p:sp>
    </p:spTree>
    <p:extLst>
      <p:ext uri="{BB962C8B-B14F-4D97-AF65-F5344CB8AC3E}">
        <p14:creationId xmlns:p14="http://schemas.microsoft.com/office/powerpoint/2010/main" val="2377464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>
                <a:solidFill>
                  <a:schemeClr val="bg1"/>
                </a:solidFill>
                <a:hlinkClick r:id="rId4"/>
              </a:rPr>
              <a:t>Jak delegovat úkoly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3" name="Online médium 2">
            <a:hlinkClick r:id="" action="ppaction://media"/>
            <a:extLst>
              <a:ext uri="{FF2B5EF4-FFF2-40B4-BE49-F238E27FC236}">
                <a16:creationId xmlns:a16="http://schemas.microsoft.com/office/drawing/2014/main" id="{B18DC85F-8A98-4C4D-B033-E1263989CC8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08604" y="764704"/>
            <a:ext cx="10360501" cy="58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 z uvedeného delegovat nelze?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Úkoly, které manažer nemá v oblibě, ale jiný je může dělat rád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pro jednotlivce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Úkoly neurčité nebo špatně definované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Jaký postup delegování je správný?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Výběr pracovníka, plánování delegování, kontrola delegování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Plánování delegování, výběr pracovníka, kontrola delegování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Plánování delegování, výběr pracovníka, zadání úkolu, kontrola delegování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Kdo zodpovídá za splnění a kvalitu splnění delegovaného úkolu?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Manažer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Podřízený, na kterého byl úkol delegován a který ho vykonával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779933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1012</TotalTime>
  <Words>463</Words>
  <Application>Microsoft Office PowerPoint</Application>
  <PresentationFormat>Vlastní</PresentationFormat>
  <Paragraphs>89</Paragraphs>
  <Slides>11</Slides>
  <Notes>11</Notes>
  <HiddenSlides>0</HiddenSlides>
  <MMClips>1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Technologie (16:9)</vt:lpstr>
      <vt:lpstr>Manažerské dovednosti pro řízení lidských zdrojů</vt:lpstr>
      <vt:lpstr>Delegování</vt:lpstr>
      <vt:lpstr>Jaké jsou výhody delegování práce na podřízené pracovníky?</vt:lpstr>
      <vt:lpstr>Postup delegování</vt:lpstr>
      <vt:lpstr>Prezentace aplikace PowerPoint</vt:lpstr>
      <vt:lpstr>Prezentace aplikace PowerPoint</vt:lpstr>
      <vt:lpstr>Prezentace aplikace PowerPoint</vt:lpstr>
      <vt:lpstr>Jak delegovat úkoly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59</cp:revision>
  <dcterms:created xsi:type="dcterms:W3CDTF">2021-06-05T20:59:01Z</dcterms:created>
  <dcterms:modified xsi:type="dcterms:W3CDTF">2021-11-29T09:17:46Z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