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57" r:id="rId5"/>
    <p:sldId id="284" r:id="rId6"/>
    <p:sldId id="291" r:id="rId7"/>
    <p:sldId id="290" r:id="rId8"/>
    <p:sldId id="292" r:id="rId9"/>
    <p:sldId id="288" r:id="rId10"/>
    <p:sldId id="297" r:id="rId11"/>
    <p:sldId id="289" r:id="rId12"/>
    <p:sldId id="296" r:id="rId13"/>
  </p:sldIdLst>
  <p:sldSz cx="12188825" cy="6858000"/>
  <p:notesSz cx="6858000" cy="9144000"/>
  <p:defaultTextStyle>
    <a:defPPr rtl="0">
      <a:defRPr lang="cs-CZ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84483" autoAdjust="0"/>
  </p:normalViewPr>
  <p:slideViewPr>
    <p:cSldViewPr>
      <p:cViewPr varScale="1">
        <p:scale>
          <a:sx n="114" d="100"/>
          <a:sy n="114" d="100"/>
        </p:scale>
        <p:origin x="480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9" d="100"/>
          <a:sy n="89" d="100"/>
        </p:scale>
        <p:origin x="3750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dula Velková" userId="d0a736bd-599d-4451-a108-af86c05341fa" providerId="ADAL" clId="{7FD5CF99-09A9-4B86-AAAA-22F5F2EA60D5}"/>
    <pc:docChg chg="custSel modSld">
      <pc:chgData name="Vendula Velková" userId="d0a736bd-599d-4451-a108-af86c05341fa" providerId="ADAL" clId="{7FD5CF99-09A9-4B86-AAAA-22F5F2EA60D5}" dt="2021-11-29T09:18:14.383" v="2"/>
      <pc:docMkLst>
        <pc:docMk/>
      </pc:docMkLst>
      <pc:sldChg chg="addSp delSp modSp mod">
        <pc:chgData name="Vendula Velková" userId="d0a736bd-599d-4451-a108-af86c05341fa" providerId="ADAL" clId="{7FD5CF99-09A9-4B86-AAAA-22F5F2EA60D5}" dt="2021-11-29T09:18:14.383" v="2"/>
        <pc:sldMkLst>
          <pc:docMk/>
          <pc:sldMk cId="1332291891" sldId="257"/>
        </pc:sldMkLst>
        <pc:spChg chg="del">
          <ac:chgData name="Vendula Velková" userId="d0a736bd-599d-4451-a108-af86c05341fa" providerId="ADAL" clId="{7FD5CF99-09A9-4B86-AAAA-22F5F2EA60D5}" dt="2021-11-29T09:18:11.040" v="0" actId="478"/>
          <ac:spMkLst>
            <pc:docMk/>
            <pc:sldMk cId="1332291891" sldId="257"/>
            <ac:spMk id="5" creationId="{00000000-0000-0000-0000-000000000000}"/>
          </ac:spMkLst>
        </pc:spChg>
        <pc:spChg chg="add del mod">
          <ac:chgData name="Vendula Velková" userId="d0a736bd-599d-4451-a108-af86c05341fa" providerId="ADAL" clId="{7FD5CF99-09A9-4B86-AAAA-22F5F2EA60D5}" dt="2021-11-29T09:18:13.645" v="1" actId="478"/>
          <ac:spMkLst>
            <pc:docMk/>
            <pc:sldMk cId="1332291891" sldId="257"/>
            <ac:spMk id="7" creationId="{9EDE0F7F-CDDA-492F-8308-1648006E8A39}"/>
          </ac:spMkLst>
        </pc:spChg>
        <pc:spChg chg="add mod">
          <ac:chgData name="Vendula Velková" userId="d0a736bd-599d-4451-a108-af86c05341fa" providerId="ADAL" clId="{7FD5CF99-09A9-4B86-AAAA-22F5F2EA60D5}" dt="2021-11-29T09:18:14.383" v="2"/>
          <ac:spMkLst>
            <pc:docMk/>
            <pc:sldMk cId="1332291891" sldId="257"/>
            <ac:spMk id="8" creationId="{C1C48EB5-356C-4C47-A5C5-383C015A663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92DAF1D-8F38-49AC-B404-1337A10650DD}" type="datetime1">
              <a:rPr lang="cs-CZ" smtClean="0"/>
              <a:pPr algn="r" rtl="0"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9429053-DC2A-4342-ADD4-2FD729D91E2C}" type="slidenum">
              <a:rPr lang="cs-CZ" smtClean="0"/>
              <a:pPr algn="r"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2084BE0D-C9E9-4F18-B817-2DBEF890598A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3EBA5BD7-F043-4D1B-AA17-CD412FC534DE}" type="slidenum">
              <a:rPr lang="cs-CZ" smtClean="0"/>
              <a:pPr algn="r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2411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6018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0915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3797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12858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540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9220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2642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714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Přímá spojnice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Přímá spojnice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řádky dole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Volný tvar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0" name="Volný tvar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22" name="Zástupný symbol pro datum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33624B7-88E2-4120-AFAD-14AFCE9AD940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24" name="Zástupný symbol pro číslo snímku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BBA07F0-6680-4943-BD7A-CAE075672D6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ABB6AFB-FD75-4ED4-B0A1-06DAC4B142E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ABC4919-B29C-4171-8AC2-52CB8E2BF1DE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Přímá spojnice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F32E52D-1DC2-4D1F-BE8C-CB8F7D7727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038EBEA-6151-4C48-8157-C296FC19C9C6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 hasCustomPrompt="1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DEF4067-9867-44E1-8104-A47AAADDD6D7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8A307B0-F685-4A84-9D3C-1A601E3FC0A5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847830E-D3ED-4862-A3DA-519F54D317D1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9FC2B6D-D6B4-4A07-B229-6B7F217D9BA3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426D6B7-6AAE-4978-AF22-38FE2E59CE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řádky vlevo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Volný tvar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4" name="Volný tvar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752B-6572-436C-91E9-2D00E8BF5CD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VTuUYZiD3SU?feature=oembed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www.youtube.com/watch?v=VTuUYZiD3SU&amp;ab_channel=JanM%C3%BChlfeit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Manažerské dovednosti pro řízení lidských zdrojů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5DCF38E-B488-483A-829F-39007FF66380}"/>
              </a:ext>
            </a:extLst>
          </p:cNvPr>
          <p:cNvSpPr txBox="1"/>
          <p:nvPr/>
        </p:nvSpPr>
        <p:spPr>
          <a:xfrm>
            <a:off x="1" y="3789040"/>
            <a:ext cx="1218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A4A056-FAD5-4F98-8BBF-C3B0FED09154}"/>
              </a:ext>
            </a:extLst>
          </p:cNvPr>
          <p:cNvSpPr txBox="1"/>
          <p:nvPr/>
        </p:nvSpPr>
        <p:spPr>
          <a:xfrm>
            <a:off x="0" y="420886"/>
            <a:ext cx="12188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Vysoká škola technická a ekonomická v Českých Budějovicích</a:t>
            </a:r>
          </a:p>
        </p:txBody>
      </p:sp>
      <p:sp>
        <p:nvSpPr>
          <p:cNvPr id="8" name="Podnadpis 4">
            <a:extLst>
              <a:ext uri="{FF2B5EF4-FFF2-40B4-BE49-F238E27FC236}">
                <a16:creationId xmlns:a16="http://schemas.microsoft.com/office/drawing/2014/main" id="{C1C48EB5-356C-4C47-A5C5-383C015A66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4312260"/>
            <a:ext cx="12188824" cy="2178967"/>
          </a:xfrm>
        </p:spPr>
        <p:txBody>
          <a:bodyPr rtlCol="0">
            <a:normAutofit/>
          </a:bodyPr>
          <a:lstStyle/>
          <a:p>
            <a:pPr algn="ctr" rtl="0"/>
            <a:r>
              <a:rPr lang="cs-CZ" cap="none" dirty="0">
                <a:solidFill>
                  <a:schemeClr val="bg1"/>
                </a:solidFill>
              </a:rPr>
              <a:t>Ing. Iveta </a:t>
            </a:r>
            <a:r>
              <a:rPr lang="cs-CZ" cap="none" dirty="0" err="1">
                <a:solidFill>
                  <a:schemeClr val="bg1"/>
                </a:solidFill>
              </a:rPr>
              <a:t>Kmecová</a:t>
            </a:r>
            <a:r>
              <a:rPr lang="cs-CZ" cap="none" dirty="0">
                <a:solidFill>
                  <a:schemeClr val="bg1"/>
                </a:solidFill>
              </a:rPr>
              <a:t>, PhD. (přednášející, cvičící)</a:t>
            </a:r>
          </a:p>
          <a:p>
            <a:pPr algn="ctr" rtl="0"/>
            <a:r>
              <a:rPr lang="cs-CZ" cap="none" dirty="0">
                <a:solidFill>
                  <a:schemeClr val="bg1"/>
                </a:solidFill>
              </a:rPr>
              <a:t> 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Prezentace vznikla v rámci projektu: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Příprava výukových materiálů pro podporu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blended</a:t>
            </a:r>
            <a:r>
              <a:rPr lang="cs-CZ" sz="2000" cap="none" dirty="0">
                <a:solidFill>
                  <a:schemeClr val="bg1"/>
                </a:solidFill>
              </a:rPr>
              <a:t> learning,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reg</a:t>
            </a:r>
            <a:r>
              <a:rPr lang="cs-CZ" sz="2000" cap="none" dirty="0">
                <a:solidFill>
                  <a:schemeClr val="bg1"/>
                </a:solidFill>
              </a:rPr>
              <a:t>. č. 2UPS</a:t>
            </a: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194A3942-D028-4CAD-9C74-8AF6ACEE7E0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2393" y="0"/>
            <a:ext cx="6858000" cy="6858000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Leadership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rm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Pojem leadership, mnohdy se používá pojmu „vůdcovství“, „tvůrčí vedení“ či „charismatické vedení“. Leader je „vůdce“ nebo je „vůdčí osobnost“.</a:t>
            </a:r>
          </a:p>
          <a:p>
            <a:r>
              <a:rPr lang="cs-CZ" dirty="0">
                <a:solidFill>
                  <a:schemeClr val="bg1"/>
                </a:solidFill>
              </a:rPr>
              <a:t>Leadership- vůdcovství neboli vedení lidí je proces, při kterém jednotlivec určuje směr, kterým by se měla skupina lidí vydat a metody, kterými toho docílí.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61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A4CBEED4-755B-453D-89B8-A8966AB3586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18348" y="1127484"/>
            <a:ext cx="6219825" cy="5603354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Rozdíl mezi řízením a vedením (leadership)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Řízení dosahuje výsledků pomocí efektivního získávání, rozdělování, využívání a kontrolování potřebných zdrojů, např. lidí, peněz, informací, znalostí.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Vedení se zaměřuje pouze na nejdůležitější zdroje, jimiž jsou lidé.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Jedná se o proces motivování lidí, získávání jejich oddanosti nebo sdělování budoucí vize. Vedení je součástí řízení.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371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4150619" y="3137718"/>
            <a:ext cx="4381751" cy="1080119"/>
          </a:xfrm>
        </p:spPr>
        <p:txBody>
          <a:bodyPr rtlCol="0">
            <a:noAutofit/>
          </a:bodyPr>
          <a:lstStyle/>
          <a:p>
            <a:pPr algn="ctr" rtl="0"/>
            <a:r>
              <a:rPr lang="cs-CZ" sz="4000" b="1" dirty="0">
                <a:solidFill>
                  <a:schemeClr val="bg1"/>
                </a:solidFill>
              </a:rPr>
              <a:t>Osobnostní rysy leadera</a:t>
            </a: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9197D943-105B-474D-B111-2E3F40F423C8}"/>
              </a:ext>
            </a:extLst>
          </p:cNvPr>
          <p:cNvSpPr/>
          <p:nvPr/>
        </p:nvSpPr>
        <p:spPr>
          <a:xfrm>
            <a:off x="1265142" y="859640"/>
            <a:ext cx="2736304" cy="302108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Neuroticismus (emocionální stabilita) – tento rys popisuje emocionální labilitu a emocionální stabilitu osobnosti.</a:t>
            </a: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82599715-612E-4479-BDB9-BB42B336FD78}"/>
              </a:ext>
            </a:extLst>
          </p:cNvPr>
          <p:cNvSpPr/>
          <p:nvPr/>
        </p:nvSpPr>
        <p:spPr>
          <a:xfrm>
            <a:off x="4973342" y="562004"/>
            <a:ext cx="2736304" cy="206317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Extroverze – vysoká míra extroverze znamená chuť potkávat nové lidi.</a:t>
            </a: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EFB15C67-78E3-446D-83FB-B50DA678B2EF}"/>
              </a:ext>
            </a:extLst>
          </p:cNvPr>
          <p:cNvSpPr/>
          <p:nvPr/>
        </p:nvSpPr>
        <p:spPr>
          <a:xfrm>
            <a:off x="8830716" y="598442"/>
            <a:ext cx="2736304" cy="302108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Otevřenost vůči zkušenosti – popisuje míru ochoty zájmu získat nové zkušenosti a</a:t>
            </a:r>
          </a:p>
          <a:p>
            <a:pPr algn="ctr"/>
            <a:r>
              <a:rPr lang="cs-CZ" dirty="0"/>
              <a:t>otevřenost ke změnám.</a:t>
            </a: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C3A1281E-64F8-4364-802B-59EF3BF1EFA5}"/>
              </a:ext>
            </a:extLst>
          </p:cNvPr>
          <p:cNvSpPr/>
          <p:nvPr/>
        </p:nvSpPr>
        <p:spPr>
          <a:xfrm>
            <a:off x="1701924" y="4545545"/>
            <a:ext cx="2736304" cy="145281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Přívětivost – způsob tendence chování k druhým lidem.</a:t>
            </a: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CCFA5472-D6B2-4492-B90F-DD0B9BC2C552}"/>
              </a:ext>
            </a:extLst>
          </p:cNvPr>
          <p:cNvSpPr/>
          <p:nvPr/>
        </p:nvSpPr>
        <p:spPr>
          <a:xfrm>
            <a:off x="5446340" y="4644613"/>
            <a:ext cx="5546206" cy="170471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Svědomitost – vysoká míra znamená vyšší vytrvalost v plnění úkolů a tendencích</a:t>
            </a:r>
          </a:p>
          <a:p>
            <a:pPr algn="ctr"/>
            <a:r>
              <a:rPr lang="cs-CZ" dirty="0"/>
              <a:t>dosáhnout cíle.</a:t>
            </a:r>
          </a:p>
        </p:txBody>
      </p:sp>
    </p:spTree>
    <p:extLst>
      <p:ext uri="{BB962C8B-B14F-4D97-AF65-F5344CB8AC3E}">
        <p14:creationId xmlns:p14="http://schemas.microsoft.com/office/powerpoint/2010/main" val="1525136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Rozdíly manažera a leadera (vůdce)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1D02CF1E-1FC8-4EF2-9A79-9EB37369E5CF}"/>
              </a:ext>
            </a:extLst>
          </p:cNvPr>
          <p:cNvSpPr/>
          <p:nvPr/>
        </p:nvSpPr>
        <p:spPr>
          <a:xfrm>
            <a:off x="2455175" y="1179081"/>
            <a:ext cx="2304256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400" dirty="0"/>
              <a:t>Manažer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DEC6B663-4C48-4AAC-B831-E848872409C8}"/>
              </a:ext>
            </a:extLst>
          </p:cNvPr>
          <p:cNvSpPr/>
          <p:nvPr/>
        </p:nvSpPr>
        <p:spPr>
          <a:xfrm>
            <a:off x="1122584" y="2363842"/>
            <a:ext cx="2304256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Spravuje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F8CCFD36-E144-4E4A-B786-D5FEE40A88FD}"/>
              </a:ext>
            </a:extLst>
          </p:cNvPr>
          <p:cNvSpPr/>
          <p:nvPr/>
        </p:nvSpPr>
        <p:spPr>
          <a:xfrm>
            <a:off x="3721790" y="2363842"/>
            <a:ext cx="2304256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Je kopie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711A1367-B820-48F2-839B-7AD8E0631549}"/>
              </a:ext>
            </a:extLst>
          </p:cNvPr>
          <p:cNvSpPr/>
          <p:nvPr/>
        </p:nvSpPr>
        <p:spPr>
          <a:xfrm>
            <a:off x="1120196" y="5255928"/>
            <a:ext cx="4974215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Ptá se jak a kdy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A3844D4C-AF8B-4110-A805-5E1024F0862B}"/>
              </a:ext>
            </a:extLst>
          </p:cNvPr>
          <p:cNvSpPr/>
          <p:nvPr/>
        </p:nvSpPr>
        <p:spPr>
          <a:xfrm>
            <a:off x="3721790" y="3264604"/>
            <a:ext cx="2304256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Kontroluje</a:t>
            </a: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1ABEEEEB-AA0E-4E74-8A28-BC4E555CDBA6}"/>
              </a:ext>
            </a:extLst>
          </p:cNvPr>
          <p:cNvSpPr/>
          <p:nvPr/>
        </p:nvSpPr>
        <p:spPr>
          <a:xfrm>
            <a:off x="3721790" y="4156485"/>
            <a:ext cx="2304256" cy="8378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Systém a struktura</a:t>
            </a: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3B71A277-04EE-41FF-B86C-2A6CA10BA866}"/>
              </a:ext>
            </a:extLst>
          </p:cNvPr>
          <p:cNvSpPr/>
          <p:nvPr/>
        </p:nvSpPr>
        <p:spPr>
          <a:xfrm>
            <a:off x="1122584" y="4165366"/>
            <a:ext cx="2304256" cy="8378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Uvažuje krátkodobě</a:t>
            </a: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B453AACB-E2FD-4EFA-B6AF-28B928715360}"/>
              </a:ext>
            </a:extLst>
          </p:cNvPr>
          <p:cNvSpPr/>
          <p:nvPr/>
        </p:nvSpPr>
        <p:spPr>
          <a:xfrm>
            <a:off x="1122584" y="3264604"/>
            <a:ext cx="2304256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Udržuje</a:t>
            </a: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E6A05140-C239-466A-8639-00C296F6AB79}"/>
              </a:ext>
            </a:extLst>
          </p:cNvPr>
          <p:cNvSpPr/>
          <p:nvPr/>
        </p:nvSpPr>
        <p:spPr>
          <a:xfrm>
            <a:off x="7956010" y="1161002"/>
            <a:ext cx="2304256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400" dirty="0"/>
              <a:t>Leader </a:t>
            </a: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8C030D96-24CF-4B61-B754-83A642B4C14E}"/>
              </a:ext>
            </a:extLst>
          </p:cNvPr>
          <p:cNvSpPr/>
          <p:nvPr/>
        </p:nvSpPr>
        <p:spPr>
          <a:xfrm>
            <a:off x="6623419" y="2363842"/>
            <a:ext cx="2304256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Inovuje</a:t>
            </a:r>
          </a:p>
        </p:txBody>
      </p:sp>
      <p:sp>
        <p:nvSpPr>
          <p:cNvPr id="20" name="Obdélník 19">
            <a:extLst>
              <a:ext uri="{FF2B5EF4-FFF2-40B4-BE49-F238E27FC236}">
                <a16:creationId xmlns:a16="http://schemas.microsoft.com/office/drawing/2014/main" id="{DEB86C55-CDB5-42F2-8387-49E63BB83CAA}"/>
              </a:ext>
            </a:extLst>
          </p:cNvPr>
          <p:cNvSpPr/>
          <p:nvPr/>
        </p:nvSpPr>
        <p:spPr>
          <a:xfrm>
            <a:off x="9222625" y="2363842"/>
            <a:ext cx="2304256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Je originální</a:t>
            </a:r>
          </a:p>
        </p:txBody>
      </p:sp>
      <p:sp>
        <p:nvSpPr>
          <p:cNvPr id="21" name="Obdélník 20">
            <a:extLst>
              <a:ext uri="{FF2B5EF4-FFF2-40B4-BE49-F238E27FC236}">
                <a16:creationId xmlns:a16="http://schemas.microsoft.com/office/drawing/2014/main" id="{A5C86C90-E107-4C77-97E0-B53839FD902E}"/>
              </a:ext>
            </a:extLst>
          </p:cNvPr>
          <p:cNvSpPr/>
          <p:nvPr/>
        </p:nvSpPr>
        <p:spPr>
          <a:xfrm>
            <a:off x="6621031" y="5255928"/>
            <a:ext cx="4974215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Ptá se co a proč</a:t>
            </a: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4E628C90-2622-41AC-BBB5-C2C181B479EB}"/>
              </a:ext>
            </a:extLst>
          </p:cNvPr>
          <p:cNvSpPr/>
          <p:nvPr/>
        </p:nvSpPr>
        <p:spPr>
          <a:xfrm>
            <a:off x="9222625" y="3264604"/>
            <a:ext cx="2304256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Důvěřuje</a:t>
            </a: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8643A54C-20FD-429B-A505-22BF0BF50FF4}"/>
              </a:ext>
            </a:extLst>
          </p:cNvPr>
          <p:cNvSpPr/>
          <p:nvPr/>
        </p:nvSpPr>
        <p:spPr>
          <a:xfrm>
            <a:off x="9222625" y="4156485"/>
            <a:ext cx="2304256" cy="83787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Zaměřuje se na lidi</a:t>
            </a:r>
          </a:p>
        </p:txBody>
      </p:sp>
      <p:sp>
        <p:nvSpPr>
          <p:cNvPr id="24" name="Obdélník 23">
            <a:extLst>
              <a:ext uri="{FF2B5EF4-FFF2-40B4-BE49-F238E27FC236}">
                <a16:creationId xmlns:a16="http://schemas.microsoft.com/office/drawing/2014/main" id="{FB3FC2B5-21BB-486F-B756-31730B92D88E}"/>
              </a:ext>
            </a:extLst>
          </p:cNvPr>
          <p:cNvSpPr/>
          <p:nvPr/>
        </p:nvSpPr>
        <p:spPr>
          <a:xfrm>
            <a:off x="6623419" y="4165366"/>
            <a:ext cx="2304256" cy="8378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Uvažuje dlouhodobě</a:t>
            </a:r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id="{2AF079B8-CBA9-4AD6-A9FA-D83B9A98EE9B}"/>
              </a:ext>
            </a:extLst>
          </p:cNvPr>
          <p:cNvSpPr/>
          <p:nvPr/>
        </p:nvSpPr>
        <p:spPr>
          <a:xfrm>
            <a:off x="6623419" y="3264604"/>
            <a:ext cx="2304256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Rozvíjí</a:t>
            </a:r>
          </a:p>
        </p:txBody>
      </p:sp>
    </p:spTree>
    <p:extLst>
      <p:ext uri="{BB962C8B-B14F-4D97-AF65-F5344CB8AC3E}">
        <p14:creationId xmlns:p14="http://schemas.microsoft.com/office/powerpoint/2010/main" val="3400288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764704"/>
          </a:xfrm>
        </p:spPr>
        <p:txBody>
          <a:bodyPr rtlCol="0">
            <a:normAutofit/>
          </a:bodyPr>
          <a:lstStyle/>
          <a:p>
            <a:pPr rtl="0"/>
            <a:r>
              <a:rPr lang="cs-CZ">
                <a:solidFill>
                  <a:schemeClr val="bg1"/>
                </a:solidFill>
                <a:hlinkClick r:id="rId4"/>
              </a:rPr>
              <a:t>Jak být Pozitivní Leader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2" name="Online médium 1">
            <a:hlinkClick r:id="" action="ppaction://media"/>
            <a:extLst>
              <a:ext uri="{FF2B5EF4-FFF2-40B4-BE49-F238E27FC236}">
                <a16:creationId xmlns:a16="http://schemas.microsoft.com/office/drawing/2014/main" id="{A011CE2F-128A-4FDD-BB1F-0E2E95438E7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08604" y="908720"/>
            <a:ext cx="9985519" cy="564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8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Manažer: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Pomáhá podřízeným v růstu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Řídí podřízené a úkoluje je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Důvěřuje podřízeným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Mezi hlavní osobnostní rysy leadera nepatří: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Svědomitost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Otevřenost vůči změnám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Introvertní povaha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Vedení se zaměřuje na: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Kontrolu pracovníků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Získávání pracovníků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Motivování pracovníků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779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Manažer: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Pomáhá podřízeným v růstu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Řídí podřízené a úkoluje je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Důvěřuje podřízeným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Mezi hlavní osobnostní rysy leadera nepatří: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Svědomitost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Otevřenost vůči změnám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Introvertní povaha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Vedení se zaměřuje na: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Kontrolu pracovníků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Získávání pracovníků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Motivování pracovníků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632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" y="4886402"/>
            <a:ext cx="12188824" cy="1604825"/>
          </a:xfrm>
        </p:spPr>
        <p:txBody>
          <a:bodyPr rtlCol="0">
            <a:normAutofit/>
          </a:bodyPr>
          <a:lstStyle/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9576432"/>
      </p:ext>
    </p:extLst>
  </p:cSld>
  <p:clrMapOvr>
    <a:masterClrMapping/>
  </p:clrMapOvr>
</p:sld>
</file>

<file path=ppt/theme/theme1.xml><?xml version="1.0" encoding="utf-8"?>
<a:theme xmlns:a="http://schemas.openxmlformats.org/drawingml/2006/main" name="Technologie (16:9)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28_TF02787990_TF02787990.potx" id="{41430103-F1DF-4760-9877-C776298C88DB}" vid="{586A876F-1D1B-4FC4-9F0D-A7C5E174B1DA}"/>
    </a:ext>
  </a:extLst>
</a:theme>
</file>

<file path=ppt/theme/theme2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 trojitými čarami připomínajícími elektrický obvod (širokoúhlý formát)</Template>
  <TotalTime>1024</TotalTime>
  <Words>375</Words>
  <Application>Microsoft Office PowerPoint</Application>
  <PresentationFormat>Vlastní</PresentationFormat>
  <Paragraphs>84</Paragraphs>
  <Slides>9</Slides>
  <Notes>9</Notes>
  <HiddenSlides>0</HiddenSlides>
  <MMClips>1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Arial</vt:lpstr>
      <vt:lpstr>Calibri</vt:lpstr>
      <vt:lpstr>Technologie (16:9)</vt:lpstr>
      <vt:lpstr>Manažerské dovednosti pro řízení lidských zdrojů</vt:lpstr>
      <vt:lpstr>Leadership</vt:lpstr>
      <vt:lpstr>Rozdíl mezi řízením a vedením (leadership)</vt:lpstr>
      <vt:lpstr>Osobnostní rysy leadera</vt:lpstr>
      <vt:lpstr>Rozdíly manažera a leadera (vůdce)</vt:lpstr>
      <vt:lpstr>Jak být Pozitivní Leader</vt:lpstr>
      <vt:lpstr>Závěrečný kvíz</vt:lpstr>
      <vt:lpstr>Závěrečný kvíz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nadpisu</dc:title>
  <dc:creator>Michal Tlustý</dc:creator>
  <cp:lastModifiedBy>Vendula Velková</cp:lastModifiedBy>
  <cp:revision>62</cp:revision>
  <dcterms:created xsi:type="dcterms:W3CDTF">2021-06-05T20:59:01Z</dcterms:created>
  <dcterms:modified xsi:type="dcterms:W3CDTF">2021-11-29T09:18:15Z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