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284" r:id="rId6"/>
    <p:sldId id="286" r:id="rId7"/>
    <p:sldId id="285" r:id="rId8"/>
    <p:sldId id="287" r:id="rId9"/>
    <p:sldId id="288" r:id="rId10"/>
    <p:sldId id="297" r:id="rId11"/>
    <p:sldId id="289" r:id="rId12"/>
    <p:sldId id="296" r:id="rId13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13904150-C54F-42BD-A8AD-9CDBF599974E}"/>
    <pc:docChg chg="custSel modSld">
      <pc:chgData name="Vendula Velková" userId="d0a736bd-599d-4451-a108-af86c05341fa" providerId="ADAL" clId="{13904150-C54F-42BD-A8AD-9CDBF599974E}" dt="2021-11-29T09:17:09.432" v="2"/>
      <pc:docMkLst>
        <pc:docMk/>
      </pc:docMkLst>
      <pc:sldChg chg="addSp delSp modSp mod">
        <pc:chgData name="Vendula Velková" userId="d0a736bd-599d-4451-a108-af86c05341fa" providerId="ADAL" clId="{13904150-C54F-42BD-A8AD-9CDBF599974E}" dt="2021-11-29T09:17:09.432" v="2"/>
        <pc:sldMkLst>
          <pc:docMk/>
          <pc:sldMk cId="1332291891" sldId="257"/>
        </pc:sldMkLst>
        <pc:spChg chg="del">
          <ac:chgData name="Vendula Velková" userId="d0a736bd-599d-4451-a108-af86c05341fa" providerId="ADAL" clId="{13904150-C54F-42BD-A8AD-9CDBF599974E}" dt="2021-11-29T09:17:06.812" v="0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13904150-C54F-42BD-A8AD-9CDBF599974E}" dt="2021-11-29T09:17:08.559" v="1" actId="478"/>
          <ac:spMkLst>
            <pc:docMk/>
            <pc:sldMk cId="1332291891" sldId="257"/>
            <ac:spMk id="7" creationId="{0DAD5F54-55C0-4218-91EF-8AD803E99328}"/>
          </ac:spMkLst>
        </pc:spChg>
        <pc:spChg chg="add mod">
          <ac:chgData name="Vendula Velková" userId="d0a736bd-599d-4451-a108-af86c05341fa" providerId="ADAL" clId="{13904150-C54F-42BD-A8AD-9CDBF599974E}" dt="2021-11-29T09:17:09.432" v="2"/>
          <ac:spMkLst>
            <pc:docMk/>
            <pc:sldMk cId="1332291891" sldId="257"/>
            <ac:spMk id="8" creationId="{30E0136E-62BF-4BBF-9AAB-3A20BF70594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5860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8561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4484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40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3344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642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Mb8tGutzNE?feature=oembed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iMb8tGutzNE&amp;ab_channel=TEAMTESTcz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8" name="Podnadpis 4">
            <a:extLst>
              <a:ext uri="{FF2B5EF4-FFF2-40B4-BE49-F238E27FC236}">
                <a16:creationId xmlns:a16="http://schemas.microsoft.com/office/drawing/2014/main" id="{30E0136E-62BF-4BBF-9AAB-3A20BF7059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F5B94E59-7923-4005-BC1D-40BBB148957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06380" y="0"/>
            <a:ext cx="6382445" cy="685800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Hodnocení pracovníků a práce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Podstatná část personální managementu</a:t>
            </a:r>
          </a:p>
          <a:p>
            <a:r>
              <a:rPr lang="cs-CZ" dirty="0">
                <a:solidFill>
                  <a:schemeClr val="bg1"/>
                </a:solidFill>
              </a:rPr>
              <a:t>Výsledky mohou sloužit i k odhalování pracovních mezer, zvyšování výkonnosti, zlepšení práce s lidmi atd. </a:t>
            </a:r>
          </a:p>
          <a:p>
            <a:r>
              <a:rPr lang="cs-CZ" dirty="0">
                <a:solidFill>
                  <a:schemeClr val="bg1"/>
                </a:solidFill>
              </a:rPr>
              <a:t>Cílem hodnocení je získat informace o pracovním výkonu a chování pracovníka a rozhodování o jeho budoucím postavení v podniku.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9F180256-C681-495F-A8FC-CF1236943A35}"/>
              </a:ext>
            </a:extLst>
          </p:cNvPr>
          <p:cNvSpPr/>
          <p:nvPr/>
        </p:nvSpPr>
        <p:spPr>
          <a:xfrm>
            <a:off x="2602024" y="404664"/>
            <a:ext cx="6984776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600" dirty="0"/>
              <a:t>Formy hodnocení pracovníků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87E03019-7084-4F86-9C9F-01D3D3A93D51}"/>
              </a:ext>
            </a:extLst>
          </p:cNvPr>
          <p:cNvSpPr/>
          <p:nvPr/>
        </p:nvSpPr>
        <p:spPr>
          <a:xfrm>
            <a:off x="1462841" y="1647405"/>
            <a:ext cx="2615347" cy="7734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Neformální hodnocení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4A23E813-00CE-4E51-BBE0-B8751B645D38}"/>
              </a:ext>
            </a:extLst>
          </p:cNvPr>
          <p:cNvSpPr/>
          <p:nvPr/>
        </p:nvSpPr>
        <p:spPr>
          <a:xfrm>
            <a:off x="4786738" y="1647403"/>
            <a:ext cx="2615347" cy="77348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Příležitostné hodnocení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F4E1804F-46B6-4433-B009-3F3FFBB16F53}"/>
              </a:ext>
            </a:extLst>
          </p:cNvPr>
          <p:cNvSpPr/>
          <p:nvPr/>
        </p:nvSpPr>
        <p:spPr>
          <a:xfrm>
            <a:off x="8110635" y="1647403"/>
            <a:ext cx="2615347" cy="77348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Formální hodnocení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53AE28A2-857A-47F3-A3FA-DAF7D03C60A6}"/>
              </a:ext>
            </a:extLst>
          </p:cNvPr>
          <p:cNvSpPr txBox="1"/>
          <p:nvPr/>
        </p:nvSpPr>
        <p:spPr>
          <a:xfrm>
            <a:off x="1462840" y="2564904"/>
            <a:ext cx="261534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chemeClr val="bg1"/>
                </a:solidFill>
              </a:rPr>
              <a:t>Je součástí každodenní komunikace mezi nadřízeným a podřízeným. Jedná se o okamžité reakce v důsledku dozoru nad</a:t>
            </a:r>
          </a:p>
          <a:p>
            <a:pPr algn="ctr"/>
            <a:r>
              <a:rPr lang="cs-CZ" sz="2000" dirty="0">
                <a:solidFill>
                  <a:schemeClr val="bg1"/>
                </a:solidFill>
              </a:rPr>
              <a:t>výkonem nebo chováním. Zpravidla nebývá explicitně zapisováno a</a:t>
            </a:r>
          </a:p>
          <a:p>
            <a:pPr algn="ctr"/>
            <a:r>
              <a:rPr lang="cs-CZ" sz="2000" dirty="0">
                <a:solidFill>
                  <a:schemeClr val="bg1"/>
                </a:solidFill>
              </a:rPr>
              <a:t>archivováno a tudíž nevede k personálním rozhodnutím.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57A50F47-0B85-4261-8004-5A00CAC2EF6F}"/>
              </a:ext>
            </a:extLst>
          </p:cNvPr>
          <p:cNvSpPr txBox="1"/>
          <p:nvPr/>
        </p:nvSpPr>
        <p:spPr>
          <a:xfrm>
            <a:off x="4786738" y="2564904"/>
            <a:ext cx="26153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chemeClr val="bg1"/>
                </a:solidFill>
              </a:rPr>
              <a:t>Je aplikovatelné při určitých situacích, kdy je potřeba</a:t>
            </a:r>
          </a:p>
          <a:p>
            <a:pPr algn="ctr"/>
            <a:r>
              <a:rPr lang="cs-CZ" sz="2000" dirty="0">
                <a:solidFill>
                  <a:schemeClr val="bg1"/>
                </a:solidFill>
              </a:rPr>
              <a:t>vypracovat zhodnocení pracovníka. Takovou situací může být</a:t>
            </a:r>
          </a:p>
          <a:p>
            <a:pPr algn="ctr"/>
            <a:r>
              <a:rPr lang="cs-CZ" sz="2000" dirty="0">
                <a:solidFill>
                  <a:schemeClr val="bg1"/>
                </a:solidFill>
              </a:rPr>
              <a:t>např. ukončení pracovního poměru.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D89A32C1-6E3B-49E3-89A4-7F6F4E5266FC}"/>
              </a:ext>
            </a:extLst>
          </p:cNvPr>
          <p:cNvSpPr txBox="1"/>
          <p:nvPr/>
        </p:nvSpPr>
        <p:spPr>
          <a:xfrm>
            <a:off x="8110635" y="2564904"/>
            <a:ext cx="261534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000" dirty="0">
                <a:solidFill>
                  <a:schemeClr val="bg1"/>
                </a:solidFill>
              </a:rPr>
              <a:t>Je spojeno se systémem hodnocení, které je pravidelně</a:t>
            </a:r>
          </a:p>
          <a:p>
            <a:pPr algn="ctr"/>
            <a:r>
              <a:rPr lang="cs-CZ" sz="2000" dirty="0">
                <a:solidFill>
                  <a:schemeClr val="bg1"/>
                </a:solidFill>
              </a:rPr>
              <a:t>aplikováno v pracovním prostředí firmy. Výstupy se archivují</a:t>
            </a:r>
          </a:p>
          <a:p>
            <a:pPr algn="ctr"/>
            <a:r>
              <a:rPr lang="cs-CZ" sz="2000" dirty="0">
                <a:solidFill>
                  <a:schemeClr val="bg1"/>
                </a:solidFill>
              </a:rPr>
              <a:t>ve spisech pracovníků a vyvozují se z nich důsledky v podobě</a:t>
            </a:r>
          </a:p>
          <a:p>
            <a:pPr algn="ctr"/>
            <a:r>
              <a:rPr lang="cs-CZ" sz="2000" dirty="0">
                <a:solidFill>
                  <a:schemeClr val="bg1"/>
                </a:solidFill>
              </a:rPr>
              <a:t>personálních změn, např. zvýšení platu, kariérní postup,</a:t>
            </a:r>
          </a:p>
          <a:p>
            <a:pPr algn="ctr"/>
            <a:r>
              <a:rPr lang="cs-CZ" sz="2000" dirty="0">
                <a:solidFill>
                  <a:schemeClr val="bg1"/>
                </a:solidFill>
              </a:rPr>
              <a:t>výpověď aj.</a:t>
            </a:r>
          </a:p>
        </p:txBody>
      </p:sp>
    </p:spTree>
    <p:extLst>
      <p:ext uri="{BB962C8B-B14F-4D97-AF65-F5344CB8AC3E}">
        <p14:creationId xmlns:p14="http://schemas.microsoft.com/office/powerpoint/2010/main" val="365382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2646069" y="2768207"/>
            <a:ext cx="6101560" cy="648072"/>
          </a:xfrm>
        </p:spPr>
        <p:txBody>
          <a:bodyPr rtlCol="0"/>
          <a:lstStyle/>
          <a:p>
            <a:pPr rtl="0"/>
            <a:r>
              <a:rPr lang="cs-CZ" b="1" dirty="0">
                <a:solidFill>
                  <a:schemeClr val="bg1"/>
                </a:solidFill>
              </a:rPr>
              <a:t>Metody hodnocení pracovníků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9744E1A5-8DB6-4CB4-91CD-4D355679559B}"/>
              </a:ext>
            </a:extLst>
          </p:cNvPr>
          <p:cNvSpPr/>
          <p:nvPr/>
        </p:nvSpPr>
        <p:spPr>
          <a:xfrm>
            <a:off x="5031608" y="883278"/>
            <a:ext cx="1296144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Volný popis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530A2091-9AB6-4C8B-8D27-0ACD0555D294}"/>
              </a:ext>
            </a:extLst>
          </p:cNvPr>
          <p:cNvSpPr/>
          <p:nvPr/>
        </p:nvSpPr>
        <p:spPr>
          <a:xfrm>
            <a:off x="996288" y="1156115"/>
            <a:ext cx="3159968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Metoda kritických události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0B6E7FA9-88F5-4787-9C57-887BEA9D4853}"/>
              </a:ext>
            </a:extLst>
          </p:cNvPr>
          <p:cNvSpPr/>
          <p:nvPr/>
        </p:nvSpPr>
        <p:spPr>
          <a:xfrm>
            <a:off x="3890047" y="4787485"/>
            <a:ext cx="2016224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Srovnávací hodnocení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63346130-4AD9-4632-99A9-A5832599A35E}"/>
              </a:ext>
            </a:extLst>
          </p:cNvPr>
          <p:cNvSpPr/>
          <p:nvPr/>
        </p:nvSpPr>
        <p:spPr>
          <a:xfrm>
            <a:off x="1145622" y="4108817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Hodnocení kompetencí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082E0415-7871-441B-A46A-817FA7EF7A5A}"/>
              </a:ext>
            </a:extLst>
          </p:cNvPr>
          <p:cNvSpPr/>
          <p:nvPr/>
        </p:nvSpPr>
        <p:spPr>
          <a:xfrm>
            <a:off x="9454105" y="4806362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Stupnice BARS a BOS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7A9190E3-AADD-49A9-896E-FA21223CAD50}"/>
              </a:ext>
            </a:extLst>
          </p:cNvPr>
          <p:cNvSpPr/>
          <p:nvPr/>
        </p:nvSpPr>
        <p:spPr>
          <a:xfrm>
            <a:off x="7606580" y="968711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Nucení rozdělení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72BE4FE4-3D68-4DC5-92EE-14F0D5C6D846}"/>
              </a:ext>
            </a:extLst>
          </p:cNvPr>
          <p:cNvSpPr/>
          <p:nvPr/>
        </p:nvSpPr>
        <p:spPr>
          <a:xfrm>
            <a:off x="9507977" y="2768207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Řízení podle cílů - MBO</a:t>
            </a: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EB059BC9-280D-4F98-A5D4-0E62E2D9BB2C}"/>
              </a:ext>
            </a:extLst>
          </p:cNvPr>
          <p:cNvSpPr/>
          <p:nvPr/>
        </p:nvSpPr>
        <p:spPr>
          <a:xfrm>
            <a:off x="6562464" y="4349162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360stupňová metoda</a:t>
            </a:r>
          </a:p>
        </p:txBody>
      </p:sp>
    </p:spTree>
    <p:extLst>
      <p:ext uri="{BB962C8B-B14F-4D97-AF65-F5344CB8AC3E}">
        <p14:creationId xmlns:p14="http://schemas.microsoft.com/office/powerpoint/2010/main" val="3587368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1038224A-9BAD-4D1E-ADEF-E6749B8EEDC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83454" y="877908"/>
            <a:ext cx="7620000" cy="571500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Sebehodnocení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Zaměstnanec se hodnotí sám ještě před hodnotícím pohovorem</a:t>
            </a:r>
          </a:p>
          <a:p>
            <a:r>
              <a:rPr lang="cs-CZ" sz="3000" dirty="0">
                <a:solidFill>
                  <a:schemeClr val="bg1"/>
                </a:solidFill>
              </a:rPr>
              <a:t>Následně je hodnocen zaměstnavatelem</a:t>
            </a:r>
          </a:p>
          <a:p>
            <a:r>
              <a:rPr lang="cs-CZ" sz="3000" dirty="0">
                <a:solidFill>
                  <a:schemeClr val="bg1"/>
                </a:solidFill>
              </a:rPr>
              <a:t>Nakonec jsou obě hodnocení porovnána a vysvětleny neshody a rozdíly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59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764704"/>
          </a:xfrm>
        </p:spPr>
        <p:txBody>
          <a:bodyPr rtlCol="0">
            <a:normAutofit/>
          </a:bodyPr>
          <a:lstStyle/>
          <a:p>
            <a:pPr rtl="0"/>
            <a:r>
              <a:rPr lang="cs-CZ" dirty="0">
                <a:solidFill>
                  <a:schemeClr val="bg1"/>
                </a:solidFill>
                <a:hlinkClick r:id="rId4"/>
              </a:rPr>
              <a:t>Jak na hodnotící rozhovory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3" name="Online médium 2">
            <a:hlinkClick r:id="" action="ppaction://media"/>
            <a:extLst>
              <a:ext uri="{FF2B5EF4-FFF2-40B4-BE49-F238E27FC236}">
                <a16:creationId xmlns:a16="http://schemas.microsoft.com/office/drawing/2014/main" id="{7058FBC6-EA66-4E50-87E4-D5E3301BB2A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341884" y="908720"/>
            <a:ext cx="10227221" cy="577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lnSpcReduction="1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Co je cílem hodnocení pracovníka?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Cílem hodnocení je získat informace o pracovním výkonu a chování pracovníka a rozhodování o jeho budoucím postavení v podniku.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Cílem hodnocení je povýšení pracovníka.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Cílem hodnocení je najít rozdíly mezi pracovníky.</a:t>
            </a:r>
          </a:p>
          <a:p>
            <a:r>
              <a:rPr lang="cs-CZ" sz="3000" dirty="0">
                <a:solidFill>
                  <a:schemeClr val="bg1"/>
                </a:solidFill>
              </a:rPr>
              <a:t>Co je podstatou neformálního hodnocení?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Je prováděno pravidelně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Výstupy se zapisují a archivují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Je prováděno nahodile</a:t>
            </a:r>
          </a:p>
          <a:p>
            <a:r>
              <a:rPr lang="cs-CZ" sz="3000" dirty="0">
                <a:solidFill>
                  <a:schemeClr val="bg1"/>
                </a:solidFill>
              </a:rPr>
              <a:t>Kdy probíhá sebehodnocení zaměstnance?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Před pohovorem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Po pohovoru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Při pohovoru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442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lnSpcReduction="1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Co je cílem hodnocení pracovníka?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Cílem hodnocení je získat informace o pracovním výkonu a chování pracovníka a rozhodování o jeho budoucím postavení v podniku.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Cílem hodnocení je povýšení pracovníka.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Cílem hodnocení je najít rozdíly mezi pracovníky.</a:t>
            </a:r>
          </a:p>
          <a:p>
            <a:r>
              <a:rPr lang="cs-CZ" sz="3000" dirty="0">
                <a:solidFill>
                  <a:schemeClr val="bg1"/>
                </a:solidFill>
              </a:rPr>
              <a:t>Co je podstatou neformálního hodnocení?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Je prováděno pravidelně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Výstupy se zapisují a archivují</a:t>
            </a: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Je prováděno nahodile</a:t>
            </a:r>
          </a:p>
          <a:p>
            <a:r>
              <a:rPr lang="cs-CZ" sz="3000" dirty="0">
                <a:solidFill>
                  <a:schemeClr val="bg1"/>
                </a:solidFill>
              </a:rPr>
              <a:t>Kdy probíhá sebehodnocení zaměstnance?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Před pohovorem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Po pohovoru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Při pohovoru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32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990</TotalTime>
  <Words>407</Words>
  <Application>Microsoft Office PowerPoint</Application>
  <PresentationFormat>Vlastní</PresentationFormat>
  <Paragraphs>84</Paragraphs>
  <Slides>9</Slides>
  <Notes>9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Technologie (16:9)</vt:lpstr>
      <vt:lpstr>Manažerské dovednosti pro řízení lidských zdrojů</vt:lpstr>
      <vt:lpstr>Hodnocení pracovníků a práce</vt:lpstr>
      <vt:lpstr>Prezentace aplikace PowerPoint</vt:lpstr>
      <vt:lpstr>Metody hodnocení pracovníků</vt:lpstr>
      <vt:lpstr>Sebehodnocení</vt:lpstr>
      <vt:lpstr>Jak na hodnotící rozhovory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55</cp:revision>
  <dcterms:created xsi:type="dcterms:W3CDTF">2021-06-05T20:59:01Z</dcterms:created>
  <dcterms:modified xsi:type="dcterms:W3CDTF">2021-11-29T09:17:12Z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