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58" r:id="rId4"/>
    <p:sldId id="257" r:id="rId5"/>
    <p:sldId id="273" r:id="rId6"/>
    <p:sldId id="264" r:id="rId7"/>
    <p:sldId id="270" r:id="rId8"/>
    <p:sldId id="265" r:id="rId9"/>
    <p:sldId id="274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A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C1D7BD-FA50-4435-8531-3E34E8B3264B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562DC-0BEC-47B0-9A66-62A149285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65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ACB0D-6A9A-4700-8EBF-BF7E9A4A2EF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394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ACB0D-6A9A-4700-8EBF-BF7E9A4A2EF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83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1514" y="5281388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 a kontakt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8150" y="6041362"/>
            <a:ext cx="1343706" cy="365125"/>
          </a:xfrm>
        </p:spPr>
        <p:txBody>
          <a:bodyPr/>
          <a:lstStyle/>
          <a:p>
            <a:fld id="{08B9EBBA-996F-894A-B54A-D6246ED52CEA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65040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12363" y="5921864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39AA35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39AA35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39AA35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5915889"/>
            <a:ext cx="5250643" cy="8025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2157" y="5897869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06880" y="6340973"/>
            <a:ext cx="1062155" cy="386908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C2B7D5A-B7E7-45E0-9D4C-88B218A650F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791478" y="5529674"/>
            <a:ext cx="1188722" cy="1188722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2D865E6-9A55-4428-A610-55DF4261BE51}"/>
              </a:ext>
            </a:extLst>
          </p:cNvPr>
          <p:cNvSpPr txBox="1"/>
          <p:nvPr userDrawn="1"/>
        </p:nvSpPr>
        <p:spPr>
          <a:xfrm>
            <a:off x="7559934" y="6358549"/>
            <a:ext cx="3750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Ústav podnikové strategie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BlQ26E9OPEm2ucfBDG4-kE8ZnxTlYFRAudAqgpesv9lUOTRVOVpURzZGNFozOFJIMjZSVU5HSDcyVi4u" TargetMode="External"/><Relationship Id="rId7" Type="http://schemas.openxmlformats.org/officeDocument/2006/relationships/image" Target="../media/image21.jpg"/><Relationship Id="rId2" Type="http://schemas.openxmlformats.org/officeDocument/2006/relationships/hyperlink" Target="https://forms.office.com/Pages/ShareFormPage.aspx?id=BlQ26E9OPEm2ucfBDG4-kP-9lxDw3LhAtflMiD7WSwdUNFU3SFc0SEJWTzM4TENFS05HQUhPN09BRS4u&amp;sharetoken=mDgLvcxW5YOx3CZnBaB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ipnp5L2LDU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11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BlQ26E9OPEm2ucfBDG4-kE8ZnxTlYFRAudAqgpesv9lUN0dYM0VDVVE4QVFITllDRjNVTFk1QU84OS4u" TargetMode="External"/><Relationship Id="rId7" Type="http://schemas.openxmlformats.org/officeDocument/2006/relationships/image" Target="../media/image12.jpg"/><Relationship Id="rId2" Type="http://schemas.openxmlformats.org/officeDocument/2006/relationships/hyperlink" Target="https://forms.office.com/Pages/ShareFormPage.aspx?id=BlQ26E9OPEm2ucfBDG4-kP-9lxDw3LhAtflMiD7WSwdUNFU3SFc0SEJWTzM4TENFS05HQUhPN09BRS4u&amp;sharetoken=mDgLvcxW5YOx3CZnBaB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ax47ChaXkw" TargetMode="External"/><Relationship Id="rId2" Type="http://schemas.openxmlformats.org/officeDocument/2006/relationships/hyperlink" Target="https://www.youtube.com/watch?v=RpnUIMqKgpQ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4.png"/><Relationship Id="rId7" Type="http://schemas.openxmlformats.org/officeDocument/2006/relationships/image" Target="../media/image11.svg"/><Relationship Id="rId2" Type="http://schemas.openxmlformats.org/officeDocument/2006/relationships/hyperlink" Target="https://forms.office.com/Pages/ShareFormPage.aspx?id=BlQ26E9OPEm2ucfBDG4-kP-9lxDw3LhAtflMiD7WSwdUNzZMRDk5QTBFVUZSN04xMVJHUTIyVk5NOS4u&amp;sharetoken=mDgLvcxW5YOx3CZnBaB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s://forms.office.com/Pages/ShareFormPage.aspx?id=BlQ26E9OPEm2ucfBDG4-kP-9lxDw3LhAtflMiD7WSwdUNFU3SFc0SEJWTzM4TENFS05HQUhPN09BRS4u&amp;sharetoken=mDgLvcxW5YOx3CZnBaBr" TargetMode="External"/><Relationship Id="rId4" Type="http://schemas.openxmlformats.org/officeDocument/2006/relationships/hyperlink" Target="https://forms.office.com/Pages/ResponsePage.aspx?id=BlQ26E9OPEm2ucfBDG4-kE8ZnxTlYFRAudAqgpesv9lUN1JQRFQ3MUlCVExKTktXVVpKNE1TUlhVUC4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ikOmIvyjr0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forms.office.com/Pages/ResponsePage.aspx?id=BlQ26E9OPEm2ucfBDG4-kE8ZnxTlYFRAudAqgpesv9lURE5XOE45OEtGWDZQU0haNlFXTUM3OVRXNC4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P3eZiL5jfv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A3BC917-124F-41F0-AAFB-DB7B7E27BD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3F941C6-24CD-4AD5-B2D4-1B17D7E5C0CD}"/>
              </a:ext>
            </a:extLst>
          </p:cNvPr>
          <p:cNvSpPr txBox="1"/>
          <p:nvPr/>
        </p:nvSpPr>
        <p:spPr>
          <a:xfrm>
            <a:off x="1481328" y="302981"/>
            <a:ext cx="817547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Českých Budějovicích</a:t>
            </a:r>
          </a:p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 podnikové strategie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627DAA5-6140-41AB-9D94-6D00427D17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3296" y="74165"/>
            <a:ext cx="1982213" cy="179847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0F472D1-3C34-4E47-BEB4-23124FE98A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4227" y="54164"/>
            <a:ext cx="1932432" cy="1771170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35CF7852-9958-46E5-9102-9F30BDE88BE9}"/>
              </a:ext>
            </a:extLst>
          </p:cNvPr>
          <p:cNvSpPr txBox="1"/>
          <p:nvPr/>
        </p:nvSpPr>
        <p:spPr>
          <a:xfrm>
            <a:off x="3323844" y="2326142"/>
            <a:ext cx="60990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Interní grantová soutěž 2021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96D887F-F4B8-4E78-8FB2-E2495F4F1464}"/>
              </a:ext>
            </a:extLst>
          </p:cNvPr>
          <p:cNvSpPr txBox="1"/>
          <p:nvPr/>
        </p:nvSpPr>
        <p:spPr>
          <a:xfrm>
            <a:off x="201168" y="3408474"/>
            <a:ext cx="114665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Příprava výukových materiálů pro podporu </a:t>
            </a:r>
            <a:r>
              <a:rPr kumimoji="0" 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blended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learning, </a:t>
            </a:r>
            <a:r>
              <a:rPr kumimoji="0" 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reg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. č. 2UPS</a:t>
            </a:r>
            <a:endParaRPr lang="cs-CZ" sz="2000" b="1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C9DE95E-7658-4D1F-BF88-015CCF8FB49C}"/>
              </a:ext>
            </a:extLst>
          </p:cNvPr>
          <p:cNvSpPr txBox="1"/>
          <p:nvPr/>
        </p:nvSpPr>
        <p:spPr>
          <a:xfrm>
            <a:off x="3323844" y="5502569"/>
            <a:ext cx="60990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Hlavní řešitel: </a:t>
            </a: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Ing. Petra Pártlová, Ph.D.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733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Leadership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C94AA-EDFB-4012-91F7-B734B6B7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183" y="2390862"/>
            <a:ext cx="10554574" cy="387389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sz="5100" b="1" dirty="0"/>
          </a:p>
          <a:p>
            <a:pPr marL="0" indent="0">
              <a:buNone/>
            </a:pPr>
            <a:endParaRPr lang="cs-CZ" sz="7000" b="1" dirty="0"/>
          </a:p>
          <a:p>
            <a:pPr marL="0" indent="0">
              <a:buNone/>
            </a:pPr>
            <a:r>
              <a:rPr lang="cs-CZ" sz="11200" b="1" dirty="0"/>
              <a:t>Okruh 4. </a:t>
            </a:r>
            <a:endParaRPr lang="cs-CZ" sz="11200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endParaRPr lang="sk-SK" sz="5500" dirty="0"/>
          </a:p>
          <a:p>
            <a:pPr marL="0" indent="0" algn="ctr">
              <a:buNone/>
            </a:pPr>
            <a:endParaRPr lang="sk-SK" sz="5500" dirty="0"/>
          </a:p>
          <a:p>
            <a:pPr marL="0" indent="0" algn="ctr">
              <a:buNone/>
            </a:pPr>
            <a:endParaRPr lang="sk-SK" sz="5500" dirty="0"/>
          </a:p>
          <a:p>
            <a:pPr marL="0" indent="0" algn="ctr">
              <a:buNone/>
            </a:pPr>
            <a:r>
              <a:rPr lang="sk-SK" sz="7200" dirty="0"/>
              <a:t>Pro vstup do kvízu klikněte na níže uvedený odkaz:</a:t>
            </a:r>
            <a:endParaRPr lang="sk-SK" sz="7200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sk-SK" sz="5500" dirty="0"/>
          </a:p>
          <a:p>
            <a:pPr marL="0" indent="0" algn="ctr">
              <a:buNone/>
            </a:pPr>
            <a:r>
              <a:rPr lang="cs-CZ" sz="72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Leadership - 4. okruh</a:t>
            </a:r>
            <a:endParaRPr lang="cs-CZ" sz="72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E7C9D1-9FC9-47AD-8F6C-437C4734A04F}"/>
              </a:ext>
            </a:extLst>
          </p:cNvPr>
          <p:cNvSpPr txBox="1"/>
          <p:nvPr/>
        </p:nvSpPr>
        <p:spPr>
          <a:xfrm>
            <a:off x="882241" y="6264756"/>
            <a:ext cx="610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řešitel: </a:t>
            </a:r>
            <a:r>
              <a:rPr lang="sk-SK" dirty="0"/>
              <a:t>M</a:t>
            </a:r>
            <a:r>
              <a:rPr lang="sv-SE" dirty="0"/>
              <a:t>g</a:t>
            </a:r>
            <a:r>
              <a:rPr lang="sk-SK" dirty="0"/>
              <a:t>r</a:t>
            </a:r>
            <a:r>
              <a:rPr lang="sv-SE" dirty="0"/>
              <a:t>. </a:t>
            </a:r>
            <a:r>
              <a:rPr lang="sk-SK" dirty="0"/>
              <a:t>Michal Konečný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A4BB626-1641-4603-B143-A7CDBA6D49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2042" y="2428875"/>
            <a:ext cx="8089697" cy="2000250"/>
          </a:xfrm>
          <a:prstGeom prst="rect">
            <a:avLst/>
          </a:prstGeom>
        </p:spPr>
      </p:pic>
      <p:pic>
        <p:nvPicPr>
          <p:cNvPr id="6" name="Grafický objekt 5" descr="Ruka s ukazováčkem ukazujícím doprava obrys">
            <a:extLst>
              <a:ext uri="{FF2B5EF4-FFF2-40B4-BE49-F238E27FC236}">
                <a16:creationId xmlns:a16="http://schemas.microsoft.com/office/drawing/2014/main" id="{5E4E8F43-2806-487E-AFAE-77AD446721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34723" y="5676774"/>
            <a:ext cx="464783" cy="46478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0C748F9-D9CE-4BB0-8C80-AC971B5EF9D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6439" y="2390862"/>
            <a:ext cx="8115300" cy="254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790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924C6-B07E-4E39-8F23-C1C03C49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5359921" cy="9704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 dirty="0"/>
              <a:t>Video:  Leadership – 4. část</a:t>
            </a:r>
            <a:endParaRPr lang="cs-CZ" sz="3100" b="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07A91-68D3-4432-8718-939F3D09F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5351209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Leadership,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inovace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projektový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management, jak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jej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neznáte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Jaroslav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Mojžíš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 Petr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Šídlo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208927-059F-4490-B5EF-CB5E5489C3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75898" y="0"/>
            <a:ext cx="571305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7">
            <a:extLst>
              <a:ext uri="{FF2B5EF4-FFF2-40B4-BE49-F238E27FC236}">
                <a16:creationId xmlns:a16="http://schemas.microsoft.com/office/drawing/2014/main" id="{213B7486-DF7A-442F-A63D-381813E60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28932" y="958640"/>
            <a:ext cx="4419604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Grafický objekt 17" descr="Ruka s ukazováčkem ukazujícím doprava obrys">
            <a:extLst>
              <a:ext uri="{FF2B5EF4-FFF2-40B4-BE49-F238E27FC236}">
                <a16:creationId xmlns:a16="http://schemas.microsoft.com/office/drawing/2014/main" id="{DD5C4FEC-A42B-4847-96B0-B283E3144A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8296" y="3575759"/>
            <a:ext cx="464783" cy="46478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8FD98F7-BB92-4021-ABF3-064DE82CC6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8675" y="1643434"/>
            <a:ext cx="57675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07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30F90-85F6-48D0-A7C0-E5105D38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  <a:r>
              <a:rPr lang="en-GB" dirty="0"/>
              <a:t>!</a:t>
            </a:r>
            <a:endParaRPr lang="cs-CZ" dirty="0"/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224FAEC5-9A3F-45EA-BB71-979EADACF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78" y="3209445"/>
            <a:ext cx="3346994" cy="226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43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A3BC917-124F-41F0-AAFB-DB7B7E27BD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74165"/>
            <a:ext cx="12192000" cy="6858000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3F941C6-24CD-4AD5-B2D4-1B17D7E5C0CD}"/>
              </a:ext>
            </a:extLst>
          </p:cNvPr>
          <p:cNvSpPr txBox="1"/>
          <p:nvPr/>
        </p:nvSpPr>
        <p:spPr>
          <a:xfrm>
            <a:off x="1481328" y="559657"/>
            <a:ext cx="81754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projektu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627DAA5-6140-41AB-9D94-6D00427D17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3296" y="74165"/>
            <a:ext cx="1982213" cy="179847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0F472D1-3C34-4E47-BEB4-23124FE98A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4227" y="54164"/>
            <a:ext cx="1932432" cy="1771170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DF75FFF4-7154-46F3-A7CC-08957B0D4150}"/>
              </a:ext>
            </a:extLst>
          </p:cNvPr>
          <p:cNvSpPr txBox="1"/>
          <p:nvPr/>
        </p:nvSpPr>
        <p:spPr>
          <a:xfrm>
            <a:off x="457198" y="2324219"/>
            <a:ext cx="8383697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u="none" strike="noStrike" baseline="0" dirty="0">
                <a:latin typeface="Cambria" panose="02040503050406030204" pitchFamily="18" charset="0"/>
              </a:rPr>
              <a:t>Název projektu: Příprava výukových materiálů pro podporu </a:t>
            </a:r>
            <a:r>
              <a:rPr lang="cs-CZ" b="1" i="0" u="none" strike="noStrike" baseline="0" dirty="0" err="1">
                <a:latin typeface="Cambria" panose="02040503050406030204" pitchFamily="18" charset="0"/>
              </a:rPr>
              <a:t>blended</a:t>
            </a:r>
            <a:r>
              <a:rPr lang="cs-CZ" b="1" i="0" u="none" strike="noStrike" baseline="0" dirty="0">
                <a:latin typeface="Cambria" panose="02040503050406030204" pitchFamily="18" charset="0"/>
              </a:rPr>
              <a:t> learning </a:t>
            </a:r>
            <a:r>
              <a:rPr lang="cs-CZ" b="0" i="0" u="none" strike="noStrike" baseline="0" dirty="0">
                <a:latin typeface="Cambria" panose="02040503050406030204" pitchFamily="18" charset="0"/>
              </a:rPr>
              <a:t>	</a:t>
            </a:r>
          </a:p>
          <a:p>
            <a:r>
              <a:rPr lang="cs-CZ" b="1" i="0" u="none" strike="noStrike" baseline="0" dirty="0">
                <a:latin typeface="Cambria" panose="02040503050406030204" pitchFamily="18" charset="0"/>
              </a:rPr>
              <a:t>Identifikační číslo projektu: projekt UPS2</a:t>
            </a:r>
          </a:p>
          <a:p>
            <a:r>
              <a:rPr lang="cs-CZ" b="1" i="0" u="none" strike="noStrike" baseline="0" dirty="0">
                <a:latin typeface="Cambria" panose="02040503050406030204" pitchFamily="18" charset="0"/>
              </a:rPr>
              <a:t>Realizace projektu: 1.6.2021-30.11.2021</a:t>
            </a:r>
          </a:p>
          <a:p>
            <a:endParaRPr lang="cs-CZ" sz="2000" b="1" i="0" u="none" strike="noStrike" baseline="0" dirty="0">
              <a:latin typeface="Cambria" panose="02040503050406030204" pitchFamily="18" charset="0"/>
            </a:endParaRP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93AD44C9-9B23-4730-8240-4A318386CCFD}"/>
              </a:ext>
            </a:extLst>
          </p:cNvPr>
          <p:cNvSpPr/>
          <p:nvPr/>
        </p:nvSpPr>
        <p:spPr>
          <a:xfrm>
            <a:off x="8840896" y="1997658"/>
            <a:ext cx="1982213" cy="1701888"/>
          </a:xfrm>
          <a:prstGeom prst="ellipse">
            <a:avLst/>
          </a:prstGeom>
          <a:noFill/>
          <a:ln w="571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314FBF22-3CEE-4883-A3EB-5EC539986A53}"/>
              </a:ext>
            </a:extLst>
          </p:cNvPr>
          <p:cNvSpPr/>
          <p:nvPr/>
        </p:nvSpPr>
        <p:spPr>
          <a:xfrm>
            <a:off x="9877178" y="2034745"/>
            <a:ext cx="2194580" cy="1664801"/>
          </a:xfrm>
          <a:prstGeom prst="ellipse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D27D68A5-B94A-4695-91F2-4DC095CADF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185028" y="2412401"/>
            <a:ext cx="507210" cy="923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D35C9BCF-637F-4581-AA45-C7EBB0E4C97E}"/>
              </a:ext>
            </a:extLst>
          </p:cNvPr>
          <p:cNvPicPr>
            <a:picLocks noChangeAspect="1"/>
          </p:cNvPicPr>
          <p:nvPr/>
        </p:nvPicPr>
        <p:blipFill>
          <a:blip r:embed="rId8">
            <a:grayscl/>
          </a:blip>
          <a:stretch>
            <a:fillRect/>
          </a:stretch>
        </p:blipFill>
        <p:spPr>
          <a:xfrm>
            <a:off x="9117109" y="2412401"/>
            <a:ext cx="668995" cy="872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20EB1A45-30F1-4DA3-BC4F-AE7131426603}"/>
              </a:ext>
            </a:extLst>
          </p:cNvPr>
          <p:cNvPicPr>
            <a:picLocks noChangeAspect="1"/>
          </p:cNvPicPr>
          <p:nvPr/>
        </p:nvPicPr>
        <p:blipFill>
          <a:blip r:embed="rId9">
            <a:grayscl/>
          </a:blip>
          <a:stretch>
            <a:fillRect/>
          </a:stretch>
        </p:blipFill>
        <p:spPr>
          <a:xfrm>
            <a:off x="11042402" y="2412401"/>
            <a:ext cx="679192" cy="909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1" name="TextovéPole 20">
            <a:extLst>
              <a:ext uri="{FF2B5EF4-FFF2-40B4-BE49-F238E27FC236}">
                <a16:creationId xmlns:a16="http://schemas.microsoft.com/office/drawing/2014/main" id="{E2A1E244-B188-4288-A596-5E3BEE702194}"/>
              </a:ext>
            </a:extLst>
          </p:cNvPr>
          <p:cNvSpPr txBox="1"/>
          <p:nvPr/>
        </p:nvSpPr>
        <p:spPr>
          <a:xfrm>
            <a:off x="358444" y="3750474"/>
            <a:ext cx="112435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1" i="0" u="none" strike="noStrike" baseline="0" dirty="0">
                <a:latin typeface="Cambria" panose="02040503050406030204" pitchFamily="18" charset="0"/>
              </a:rPr>
              <a:t>Dílčí cíl projektu: </a:t>
            </a:r>
          </a:p>
          <a:p>
            <a:pPr algn="just"/>
            <a:endParaRPr lang="cs-CZ" sz="1600" b="1" i="0" u="none" strike="noStrike" baseline="0" dirty="0">
              <a:latin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600" b="1" i="0" u="none" strike="noStrike" baseline="0" dirty="0">
                <a:latin typeface="Cambria" panose="02040503050406030204" pitchFamily="18" charset="0"/>
              </a:rPr>
              <a:t>vytvoření inovativních prezentací/kvízových otázek pro vybrané studijní předměty pro využití během výuky vybraných předmětů vyučovaných AP ÚPS za účelem průběžného operativního poskytnutí zpětné vazby studentům i vyučujícím</a:t>
            </a:r>
          </a:p>
        </p:txBody>
      </p:sp>
    </p:spTree>
    <p:extLst>
      <p:ext uri="{BB962C8B-B14F-4D97-AF65-F5344CB8AC3E}">
        <p14:creationId xmlns:p14="http://schemas.microsoft.com/office/powerpoint/2010/main" val="403130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4FDEF-45DE-46C3-A451-449393FC4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2" y="573023"/>
            <a:ext cx="10867475" cy="970450"/>
          </a:xfrm>
        </p:spPr>
        <p:txBody>
          <a:bodyPr/>
          <a:lstStyle/>
          <a:p>
            <a:r>
              <a:rPr lang="cs-CZ" dirty="0"/>
              <a:t>Předměty, pro které byly vytvořeny kvízové 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750DB8-09C3-4B35-AF4E-2B94568D9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Regionalistika a regionální politika (</a:t>
            </a:r>
            <a:r>
              <a:rPr lang="sv-SE" dirty="0"/>
              <a:t>Ing. Petra Pártlová, Ph.D.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Řízení inovací (Ph.D., Ing. Radka Vaníčková)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Řízení změn (</a:t>
            </a:r>
            <a:r>
              <a:rPr lang="en-US" dirty="0"/>
              <a:t>Ph.D., Ing. Tsolmon Jambal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Řízení jakosti (Mgr. Yaroslava Kostiuk)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39AA35"/>
                </a:solidFill>
              </a:rPr>
              <a:t>Leadership (Mgr. Michal Konečný)</a:t>
            </a:r>
          </a:p>
        </p:txBody>
      </p:sp>
    </p:spTree>
    <p:extLst>
      <p:ext uri="{BB962C8B-B14F-4D97-AF65-F5344CB8AC3E}">
        <p14:creationId xmlns:p14="http://schemas.microsoft.com/office/powerpoint/2010/main" val="298301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Leadership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C94AA-EDFB-4012-91F7-B734B6B7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90862"/>
            <a:ext cx="10554574" cy="387389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cs-CZ" sz="4600" b="1" dirty="0"/>
          </a:p>
          <a:p>
            <a:pPr marL="0" indent="0">
              <a:buNone/>
            </a:pPr>
            <a:endParaRPr lang="cs-CZ" sz="4600" b="1" dirty="0"/>
          </a:p>
          <a:p>
            <a:pPr marL="0" indent="0">
              <a:buNone/>
            </a:pPr>
            <a:r>
              <a:rPr lang="cs-CZ" sz="7000" b="1" dirty="0"/>
              <a:t>Okruh 1. 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dirty="0"/>
          </a:p>
          <a:p>
            <a:pPr marL="0" indent="0" algn="ctr">
              <a:buNone/>
            </a:pPr>
            <a:endParaRPr lang="sk-SK" dirty="0">
              <a:solidFill>
                <a:schemeClr val="accent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sk-SK" dirty="0">
              <a:solidFill>
                <a:schemeClr val="accent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sk-SK" dirty="0">
              <a:solidFill>
                <a:schemeClr val="accent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sk-SK" dirty="0">
              <a:solidFill>
                <a:schemeClr val="accent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sk-SK" dirty="0">
              <a:solidFill>
                <a:schemeClr val="accent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sk-SK" sz="2900" dirty="0">
              <a:solidFill>
                <a:schemeClr val="accent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sk-SK" sz="5500" dirty="0"/>
          </a:p>
          <a:p>
            <a:pPr marL="0" indent="0" algn="ctr">
              <a:buNone/>
            </a:pPr>
            <a:r>
              <a:rPr lang="sk-SK" sz="5500" dirty="0"/>
              <a:t>Pro vstup do kvízu klikněte na níže uvedený odkaz:</a:t>
            </a:r>
            <a:endParaRPr lang="sk-SK" sz="5500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sk-SK" sz="2900" dirty="0">
              <a:solidFill>
                <a:schemeClr val="accent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cs-CZ" sz="45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Leadership – 1. okruh </a:t>
            </a:r>
            <a:endParaRPr lang="cs-CZ" sz="45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E7C9D1-9FC9-47AD-8F6C-437C4734A04F}"/>
              </a:ext>
            </a:extLst>
          </p:cNvPr>
          <p:cNvSpPr txBox="1"/>
          <p:nvPr/>
        </p:nvSpPr>
        <p:spPr>
          <a:xfrm>
            <a:off x="882241" y="6264756"/>
            <a:ext cx="610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řešitel: </a:t>
            </a:r>
            <a:r>
              <a:rPr lang="sk-SK" dirty="0"/>
              <a:t>M</a:t>
            </a:r>
            <a:r>
              <a:rPr lang="sv-SE" dirty="0"/>
              <a:t>g</a:t>
            </a:r>
            <a:r>
              <a:rPr lang="sk-SK" dirty="0"/>
              <a:t>r</a:t>
            </a:r>
            <a:r>
              <a:rPr lang="sv-SE" dirty="0"/>
              <a:t>. </a:t>
            </a:r>
            <a:r>
              <a:rPr lang="sk-SK" dirty="0"/>
              <a:t>Michal</a:t>
            </a:r>
            <a:r>
              <a:rPr lang="sv-SE" dirty="0"/>
              <a:t> </a:t>
            </a:r>
            <a:r>
              <a:rPr lang="sk-SK" dirty="0"/>
              <a:t>Konečný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1A94B9B-81FB-463C-A223-0BEE479470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2950" y="2390862"/>
            <a:ext cx="8001344" cy="2296292"/>
          </a:xfrm>
          <a:prstGeom prst="rect">
            <a:avLst/>
          </a:prstGeom>
        </p:spPr>
      </p:pic>
      <p:pic>
        <p:nvPicPr>
          <p:cNvPr id="6" name="Grafický objekt 5" descr="Ruka s ukazováčkem ukazujícím doprava obrys">
            <a:extLst>
              <a:ext uri="{FF2B5EF4-FFF2-40B4-BE49-F238E27FC236}">
                <a16:creationId xmlns:a16="http://schemas.microsoft.com/office/drawing/2014/main" id="{BEA4542C-1C69-4577-B2AB-23A5674465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63734" y="5493935"/>
            <a:ext cx="464783" cy="464783"/>
          </a:xfrm>
          <a:prstGeom prst="rect">
            <a:avLst/>
          </a:prstGeom>
        </p:spPr>
      </p:pic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3783B6F6-567D-4FE1-97FA-C080D15703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36614" y="2351423"/>
            <a:ext cx="8107680" cy="23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34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924C6-B07E-4E39-8F23-C1C03C49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5359921" cy="9704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 dirty="0"/>
              <a:t>Video: Leadership – 1.část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07A91-68D3-4432-8718-939F3D09F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5351209" cy="3636511"/>
          </a:xfrm>
        </p:spPr>
        <p:txBody>
          <a:bodyPr>
            <a:normAutofit/>
          </a:bodyPr>
          <a:lstStyle/>
          <a:p>
            <a:endParaRPr lang="cs-CZ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Leadership - </a:t>
            </a:r>
            <a:r>
              <a:rPr lang="en-US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Díl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1. </a:t>
            </a:r>
            <a:r>
              <a:rPr lang="en-US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Úvod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do </a:t>
            </a:r>
            <a:r>
              <a:rPr lang="en-US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problematiky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leadershipu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endParaRPr lang="cs-CZ" dirty="0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1C524A27-B6C0-41EA-ABCB-AA2E61FC0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75898" y="0"/>
            <a:ext cx="571305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7">
            <a:extLst>
              <a:ext uri="{FF2B5EF4-FFF2-40B4-BE49-F238E27FC236}">
                <a16:creationId xmlns:a16="http://schemas.microsoft.com/office/drawing/2014/main" id="{F3FCE8DC-E7A6-4A8F-BB57-A87EC4B84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28932" y="958640"/>
            <a:ext cx="4419604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fický objekt 8" descr="Ruka s ukazováčkem ukazujícím doprava obrys">
            <a:extLst>
              <a:ext uri="{FF2B5EF4-FFF2-40B4-BE49-F238E27FC236}">
                <a16:creationId xmlns:a16="http://schemas.microsoft.com/office/drawing/2014/main" id="{C1FA9156-85A1-480B-9011-2A54F09CEC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6510" y="3945292"/>
            <a:ext cx="464783" cy="46478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51946F4-3692-41B8-AFDD-BC2406545C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3812" y="1821631"/>
            <a:ext cx="5685452" cy="32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52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Leadership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C94AA-EDFB-4012-91F7-B734B6B7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453" y="2256640"/>
            <a:ext cx="10651833" cy="26089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3000" b="1" dirty="0"/>
              <a:t>Okruh 2. 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E7C9D1-9FC9-47AD-8F6C-437C4734A04F}"/>
              </a:ext>
            </a:extLst>
          </p:cNvPr>
          <p:cNvSpPr txBox="1"/>
          <p:nvPr/>
        </p:nvSpPr>
        <p:spPr>
          <a:xfrm>
            <a:off x="882241" y="6264756"/>
            <a:ext cx="610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řešitel: </a:t>
            </a:r>
            <a:r>
              <a:rPr lang="sk-SK" dirty="0"/>
              <a:t>M</a:t>
            </a:r>
            <a:r>
              <a:rPr lang="sv-SE" dirty="0"/>
              <a:t>g</a:t>
            </a:r>
            <a:r>
              <a:rPr lang="sk-SK" dirty="0"/>
              <a:t>r</a:t>
            </a:r>
            <a:r>
              <a:rPr lang="sv-SE" dirty="0"/>
              <a:t>. </a:t>
            </a:r>
            <a:r>
              <a:rPr lang="sk-SK" dirty="0"/>
              <a:t>Michal</a:t>
            </a:r>
            <a:r>
              <a:rPr lang="sv-SE" dirty="0"/>
              <a:t> </a:t>
            </a:r>
            <a:r>
              <a:rPr lang="sk-SK" dirty="0"/>
              <a:t>Konečný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0AF01DE-BD83-471D-A906-06122143D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9871" y="2428466"/>
            <a:ext cx="8002812" cy="217709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3CC3191D-44FC-4A87-AE11-A45BB36C957C}"/>
              </a:ext>
            </a:extLst>
          </p:cNvPr>
          <p:cNvSpPr txBox="1"/>
          <p:nvPr/>
        </p:nvSpPr>
        <p:spPr>
          <a:xfrm>
            <a:off x="3046601" y="5392059"/>
            <a:ext cx="6098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Leadership - 2. okruh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E986C8C-013A-4206-9837-7BA3A277CB43}"/>
              </a:ext>
            </a:extLst>
          </p:cNvPr>
          <p:cNvSpPr txBox="1"/>
          <p:nvPr/>
        </p:nvSpPr>
        <p:spPr>
          <a:xfrm>
            <a:off x="3046601" y="4796362"/>
            <a:ext cx="6098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sk-SK" sz="1800" dirty="0"/>
              <a:t>Pro vstup do kvízu klikněte na níže uvedený odkaz:</a:t>
            </a:r>
            <a:endParaRPr lang="sk-SK" sz="1800" dirty="0"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0" name="Grafický objekt 9" descr="Ruka s ukazováčkem ukazujícím doprava obrys">
            <a:extLst>
              <a:ext uri="{FF2B5EF4-FFF2-40B4-BE49-F238E27FC236}">
                <a16:creationId xmlns:a16="http://schemas.microsoft.com/office/drawing/2014/main" id="{1451FC1D-1DE7-470C-9EE0-6550BBDCEC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69940" y="5321249"/>
            <a:ext cx="464783" cy="46478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665A8B4-9878-48B6-82DF-D84998ED08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2623" y="2289076"/>
            <a:ext cx="8100060" cy="231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8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924C6-B07E-4E39-8F23-C1C03C49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5359921" cy="9704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 dirty="0"/>
              <a:t>Video: Leadership – 2.část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07A91-68D3-4432-8718-939F3D09F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5351209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TED Simon Sinek -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Proč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dobří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vůdci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dělají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vše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pro to,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abyste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se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cítili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 </a:t>
            </a:r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bezpečí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CZ</a:t>
            </a:r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524A27-B6C0-41EA-ABCB-AA2E61FC0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75898" y="0"/>
            <a:ext cx="571305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7">
            <a:extLst>
              <a:ext uri="{FF2B5EF4-FFF2-40B4-BE49-F238E27FC236}">
                <a16:creationId xmlns:a16="http://schemas.microsoft.com/office/drawing/2014/main" id="{F3FCE8DC-E7A6-4A8F-BB57-A87EC4B84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28932" y="958640"/>
            <a:ext cx="4419604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fický objekt 10" descr="Ruka s ukazováčkem ukazujícím doprava obrys">
            <a:extLst>
              <a:ext uri="{FF2B5EF4-FFF2-40B4-BE49-F238E27FC236}">
                <a16:creationId xmlns:a16="http://schemas.microsoft.com/office/drawing/2014/main" id="{79D1ED03-4D24-493C-8511-45F36B540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3136" y="3897667"/>
            <a:ext cx="464783" cy="46478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0373ABD-C8B2-453C-A511-B6F61E9978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8776" y="1809000"/>
            <a:ext cx="5720176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9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Leadership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C94AA-EDFB-4012-91F7-B734B6B7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239861"/>
            <a:ext cx="10580710" cy="402489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8000" b="1" dirty="0"/>
              <a:t>Okruh 3. </a:t>
            </a:r>
            <a:endParaRPr lang="sk-SK" sz="8000" dirty="0"/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1800" dirty="0"/>
              <a:t>                               </a:t>
            </a:r>
          </a:p>
          <a:p>
            <a:pPr marL="0" indent="0" algn="ctr">
              <a:buNone/>
            </a:pPr>
            <a:endParaRPr lang="sk-SK" sz="1800" dirty="0"/>
          </a:p>
          <a:p>
            <a:pPr marL="0" indent="0" algn="ctr">
              <a:buNone/>
            </a:pPr>
            <a:endParaRPr lang="sk-SK" sz="1800" dirty="0"/>
          </a:p>
          <a:p>
            <a:pPr marL="0" indent="0" algn="ctr">
              <a:buNone/>
            </a:pPr>
            <a:endParaRPr lang="sk-SK" sz="1800" dirty="0"/>
          </a:p>
          <a:p>
            <a:pPr marL="0" indent="0" algn="ctr">
              <a:buNone/>
            </a:pPr>
            <a:endParaRPr lang="sk-SK" sz="1800" dirty="0"/>
          </a:p>
          <a:p>
            <a:pPr marL="0" indent="0" algn="ctr">
              <a:buNone/>
            </a:pPr>
            <a:endParaRPr lang="sk-SK" sz="1800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sz="2900" dirty="0"/>
          </a:p>
          <a:p>
            <a:pPr marL="0" indent="0" algn="ctr">
              <a:buNone/>
            </a:pPr>
            <a:r>
              <a:rPr lang="sk-SK" sz="2900" dirty="0"/>
              <a:t> </a:t>
            </a:r>
          </a:p>
          <a:p>
            <a:pPr marL="0" indent="0" algn="ctr">
              <a:buNone/>
            </a:pPr>
            <a:endParaRPr lang="sk-SK" sz="2900" dirty="0"/>
          </a:p>
          <a:p>
            <a:pPr marL="0" indent="0" algn="ctr">
              <a:buNone/>
            </a:pPr>
            <a:r>
              <a:rPr lang="sk-SK" sz="5200" dirty="0"/>
              <a:t>Pro vstup do kvízu klikněte na níže uvedený odkaz:</a:t>
            </a:r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cs-CZ" sz="52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Leadership - 3. okruh</a:t>
            </a:r>
            <a:r>
              <a:rPr lang="cs-CZ" sz="5200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E7C9D1-9FC9-47AD-8F6C-437C4734A04F}"/>
              </a:ext>
            </a:extLst>
          </p:cNvPr>
          <p:cNvSpPr txBox="1"/>
          <p:nvPr/>
        </p:nvSpPr>
        <p:spPr>
          <a:xfrm>
            <a:off x="882241" y="6264756"/>
            <a:ext cx="610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řešitel: </a:t>
            </a:r>
            <a:r>
              <a:rPr lang="sk-SK" dirty="0"/>
              <a:t>M</a:t>
            </a:r>
            <a:r>
              <a:rPr lang="sv-SE" dirty="0"/>
              <a:t>g</a:t>
            </a:r>
            <a:r>
              <a:rPr lang="sk-SK" dirty="0"/>
              <a:t>r</a:t>
            </a:r>
            <a:r>
              <a:rPr lang="sv-SE" dirty="0"/>
              <a:t>. </a:t>
            </a:r>
            <a:r>
              <a:rPr lang="sk-SK" dirty="0"/>
              <a:t>Michal Konečný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3382795-8D01-4D6D-BCF7-5A914AA37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0688" y="2504578"/>
            <a:ext cx="7931327" cy="1276760"/>
          </a:xfrm>
          <a:prstGeom prst="rect">
            <a:avLst/>
          </a:prstGeom>
        </p:spPr>
      </p:pic>
      <p:pic>
        <p:nvPicPr>
          <p:cNvPr id="6" name="Grafický objekt 5" descr="Ruka s ukazováčkem ukazujícím doprava obrys">
            <a:extLst>
              <a:ext uri="{FF2B5EF4-FFF2-40B4-BE49-F238E27FC236}">
                <a16:creationId xmlns:a16="http://schemas.microsoft.com/office/drawing/2014/main" id="{CD22F6F8-6375-4BF5-8FA7-9C6D4DE35D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34723" y="5628041"/>
            <a:ext cx="464783" cy="46478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37D9D906-5B7E-40F9-8C8A-CAFAA0E8FB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20688" y="2504578"/>
            <a:ext cx="8092440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845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924C6-B07E-4E39-8F23-C1C03C49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5359921" cy="9704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/>
              <a:t>Video: Leadership – 3.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07A91-68D3-4432-8718-939F3D09F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5351209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LEADERSHIP - 10 dovedností strategického podnikatele</a:t>
            </a:r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524A27-B6C0-41EA-ABCB-AA2E61FC0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75898" y="0"/>
            <a:ext cx="571305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7">
            <a:extLst>
              <a:ext uri="{FF2B5EF4-FFF2-40B4-BE49-F238E27FC236}">
                <a16:creationId xmlns:a16="http://schemas.microsoft.com/office/drawing/2014/main" id="{F3FCE8DC-E7A6-4A8F-BB57-A87EC4B84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28932" y="958640"/>
            <a:ext cx="4419604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fický objekt 7" descr="Ruka s ukazováčkem ukazujícím doprava obrys">
            <a:extLst>
              <a:ext uri="{FF2B5EF4-FFF2-40B4-BE49-F238E27FC236}">
                <a16:creationId xmlns:a16="http://schemas.microsoft.com/office/drawing/2014/main" id="{FDDA90F8-1BD5-4A8E-BE15-8FE70C217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0940" y="3735742"/>
            <a:ext cx="464783" cy="46478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DB1599E-D056-44F9-B42E-026E2D863D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3526" y="1803631"/>
            <a:ext cx="5750415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70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2346</TotalTime>
  <Words>355</Words>
  <Application>Microsoft Office PowerPoint</Application>
  <PresentationFormat>Širokoúhlá obrazovka</PresentationFormat>
  <Paragraphs>111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Calibri</vt:lpstr>
      <vt:lpstr>Cambria</vt:lpstr>
      <vt:lpstr>Century Gothic</vt:lpstr>
      <vt:lpstr>Open Sans</vt:lpstr>
      <vt:lpstr>Times New Roman</vt:lpstr>
      <vt:lpstr>Wingdings</vt:lpstr>
      <vt:lpstr>Wingdings 2</vt:lpstr>
      <vt:lpstr>Citáty</vt:lpstr>
      <vt:lpstr>Prezentace aplikace PowerPoint</vt:lpstr>
      <vt:lpstr>Prezentace aplikace PowerPoint</vt:lpstr>
      <vt:lpstr>Předměty, pro které byly vytvořeny kvízové otázky:</vt:lpstr>
      <vt:lpstr>Leadership </vt:lpstr>
      <vt:lpstr>Video: Leadership – 1.část</vt:lpstr>
      <vt:lpstr>Leadership </vt:lpstr>
      <vt:lpstr>Video: Leadership – 2.část</vt:lpstr>
      <vt:lpstr>Leadership</vt:lpstr>
      <vt:lpstr>Video: Leadership – 3. část</vt:lpstr>
      <vt:lpstr>Leadership</vt:lpstr>
      <vt:lpstr>Video:  Leadership – 4. část</vt:lpstr>
      <vt:lpstr>Děkujeme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Karolína Brodská</dc:creator>
  <cp:lastModifiedBy>Vendula Velková</cp:lastModifiedBy>
  <cp:revision>49</cp:revision>
  <dcterms:created xsi:type="dcterms:W3CDTF">2021-05-25T07:05:29Z</dcterms:created>
  <dcterms:modified xsi:type="dcterms:W3CDTF">2021-11-23T12:19:40Z</dcterms:modified>
</cp:coreProperties>
</file>