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1" r:id="rId5"/>
    <p:sldId id="270" r:id="rId6"/>
    <p:sldId id="257" r:id="rId7"/>
    <p:sldId id="267" r:id="rId8"/>
    <p:sldId id="261" r:id="rId9"/>
    <p:sldId id="264" r:id="rId10"/>
    <p:sldId id="265" r:id="rId11"/>
    <p:sldId id="268" r:id="rId12"/>
    <p:sldId id="266" r:id="rId13"/>
    <p:sldId id="269" r:id="rId14"/>
    <p:sldId id="263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213"/>
    <a:srgbClr val="4C4C4C"/>
    <a:srgbClr val="C60D0E"/>
    <a:srgbClr val="626368"/>
    <a:srgbClr val="98141B"/>
    <a:srgbClr val="BE1F24"/>
    <a:srgbClr val="99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a Prášilová" userId="fb7499ee-b213-414d-a1c3-d78538faa6c2" providerId="ADAL" clId="{595FAB6B-5207-47B5-BBAD-1D3061E393BA}"/>
    <pc:docChg chg="addSld modSld sldOrd">
      <pc:chgData name="Petra Prášilová" userId="fb7499ee-b213-414d-a1c3-d78538faa6c2" providerId="ADAL" clId="{595FAB6B-5207-47B5-BBAD-1D3061E393BA}" dt="2021-11-29T11:57:19.935" v="5"/>
      <pc:docMkLst>
        <pc:docMk/>
      </pc:docMkLst>
      <pc:sldChg chg="ord">
        <pc:chgData name="Petra Prášilová" userId="fb7499ee-b213-414d-a1c3-d78538faa6c2" providerId="ADAL" clId="{595FAB6B-5207-47B5-BBAD-1D3061E393BA}" dt="2021-11-29T11:57:10.420" v="4"/>
        <pc:sldMkLst>
          <pc:docMk/>
          <pc:sldMk cId="191243626" sldId="270"/>
        </pc:sldMkLst>
      </pc:sldChg>
      <pc:sldChg chg="addSp modSp new">
        <pc:chgData name="Petra Prášilová" userId="fb7499ee-b213-414d-a1c3-d78538faa6c2" providerId="ADAL" clId="{595FAB6B-5207-47B5-BBAD-1D3061E393BA}" dt="2021-11-29T11:57:19.935" v="5"/>
        <pc:sldMkLst>
          <pc:docMk/>
          <pc:sldMk cId="2414636451" sldId="271"/>
        </pc:sldMkLst>
        <pc:picChg chg="add mod">
          <ac:chgData name="Petra Prášilová" userId="fb7499ee-b213-414d-a1c3-d78538faa6c2" providerId="ADAL" clId="{595FAB6B-5207-47B5-BBAD-1D3061E393BA}" dt="2021-11-29T11:57:19.935" v="5"/>
          <ac:picMkLst>
            <pc:docMk/>
            <pc:sldMk cId="2414636451" sldId="271"/>
            <ac:picMk id="4" creationId="{51845F4E-BE0E-4124-A2C9-8D5D2A06167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427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719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713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2977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528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804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119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9497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692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871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674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DAB90-A25E-44FE-8810-36FD2F64DE19}" type="datetimeFigureOut">
              <a:rPr lang="cs-CZ" smtClean="0"/>
              <a:t>29.11.2021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F5746-224A-45FC-BA12-D6F40D2C1A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004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tikalska@mail.vstecb.cz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85C101-F648-43D8-9076-E9E27F46F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F6819F-E6F6-4B04-B31B-3343AD9F7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51845F4E-BE0E-4124-A2C9-8D5D2A061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75"/>
            <a:ext cx="12192000" cy="681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36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9850" y="-46655"/>
            <a:ext cx="12379843" cy="6955492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 rot="20904902">
            <a:off x="6313262" y="1973630"/>
            <a:ext cx="4291404" cy="988320"/>
          </a:xfrm>
          <a:prstGeom prst="rect">
            <a:avLst/>
          </a:prstGeom>
          <a:solidFill>
            <a:srgbClr val="C00000"/>
          </a:solid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500" spc="300" dirty="0">
                <a:solidFill>
                  <a:schemeClr val="bg1"/>
                </a:solidFill>
                <a:latin typeface="Eras Demi ITC" panose="020B0805030504020804" pitchFamily="34" charset="0"/>
              </a:rPr>
              <a:t>ŽIVOT NA ERASMU</a:t>
            </a:r>
          </a:p>
        </p:txBody>
      </p:sp>
    </p:spTree>
    <p:extLst>
      <p:ext uri="{BB962C8B-B14F-4D97-AF65-F5344CB8AC3E}">
        <p14:creationId xmlns:p14="http://schemas.microsoft.com/office/powerpoint/2010/main" val="130847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: obrazec 12">
            <a:extLst>
              <a:ext uri="{FF2B5EF4-FFF2-40B4-BE49-F238E27FC236}">
                <a16:creationId xmlns:a16="http://schemas.microsoft.com/office/drawing/2014/main" id="{4D00E51E-8BD9-4C45-973F-FBA37D76BFA8}"/>
              </a:ext>
            </a:extLst>
          </p:cNvPr>
          <p:cNvSpPr/>
          <p:nvPr/>
        </p:nvSpPr>
        <p:spPr>
          <a:xfrm flipV="1">
            <a:off x="-1" y="2207803"/>
            <a:ext cx="12192000" cy="4255685"/>
          </a:xfrm>
          <a:custGeom>
            <a:avLst/>
            <a:gdLst>
              <a:gd name="connsiteX0" fmla="*/ 0 w 12191999"/>
              <a:gd name="connsiteY0" fmla="*/ 0 h 1509486"/>
              <a:gd name="connsiteX1" fmla="*/ 12191999 w 12191999"/>
              <a:gd name="connsiteY1" fmla="*/ 0 h 1509486"/>
              <a:gd name="connsiteX2" fmla="*/ 12191999 w 12191999"/>
              <a:gd name="connsiteY2" fmla="*/ 1509486 h 1509486"/>
              <a:gd name="connsiteX3" fmla="*/ 0 w 12191999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509486">
                <a:moveTo>
                  <a:pt x="0" y="0"/>
                </a:moveTo>
                <a:lnTo>
                  <a:pt x="12191999" y="0"/>
                </a:lnTo>
                <a:lnTo>
                  <a:pt x="12191999" y="1509486"/>
                </a:lnTo>
                <a:lnTo>
                  <a:pt x="0" y="1509486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2" name="Volný tvar: obrazec 20">
            <a:extLst>
              <a:ext uri="{FF2B5EF4-FFF2-40B4-BE49-F238E27FC236}">
                <a16:creationId xmlns:a16="http://schemas.microsoft.com/office/drawing/2014/main" id="{A30AB943-652A-4E6C-8125-1F54C2C4E7A3}"/>
              </a:ext>
            </a:extLst>
          </p:cNvPr>
          <p:cNvSpPr/>
          <p:nvPr/>
        </p:nvSpPr>
        <p:spPr>
          <a:xfrm>
            <a:off x="8229600" y="1501483"/>
            <a:ext cx="3962398" cy="5356517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24" name="Volný tvar 23">
            <a:extLst>
              <a:ext uri="{FF2B5EF4-FFF2-40B4-BE49-F238E27FC236}">
                <a16:creationId xmlns:a16="http://schemas.microsoft.com/office/drawing/2014/main" id="{447CB478-B315-4FB3-BAD2-B74B175C3BF6}"/>
              </a:ext>
            </a:extLst>
          </p:cNvPr>
          <p:cNvSpPr/>
          <p:nvPr/>
        </p:nvSpPr>
        <p:spPr>
          <a:xfrm>
            <a:off x="10257965" y="2334"/>
            <a:ext cx="1934034" cy="6855667"/>
          </a:xfrm>
          <a:custGeom>
            <a:avLst/>
            <a:gdLst>
              <a:gd name="connsiteX0" fmla="*/ 1625174 w 3288703"/>
              <a:gd name="connsiteY0" fmla="*/ 0 h 6855667"/>
              <a:gd name="connsiteX1" fmla="*/ 3288703 w 3288703"/>
              <a:gd name="connsiteY1" fmla="*/ 0 h 6855667"/>
              <a:gd name="connsiteX2" fmla="*/ 3288703 w 3288703"/>
              <a:gd name="connsiteY2" fmla="*/ 6855667 h 6855667"/>
              <a:gd name="connsiteX3" fmla="*/ 0 w 3288703"/>
              <a:gd name="connsiteY3" fmla="*/ 6855667 h 68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8703" h="6855667">
                <a:moveTo>
                  <a:pt x="1625174" y="0"/>
                </a:moveTo>
                <a:lnTo>
                  <a:pt x="3288703" y="0"/>
                </a:lnTo>
                <a:lnTo>
                  <a:pt x="3288703" y="6855667"/>
                </a:lnTo>
                <a:lnTo>
                  <a:pt x="0" y="6855667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645" y="1822392"/>
            <a:ext cx="8864589" cy="46410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cs-CZ" sz="2200" dirty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cs-CZ" sz="2600" dirty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cs-CZ" sz="2600" b="1" dirty="0"/>
              <a:t>Kontaktujte svého koordinátora zahraničních vztahů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cs-CZ" sz="2600" dirty="0"/>
              <a:t>Ing. Alena </a:t>
            </a:r>
            <a:r>
              <a:rPr lang="cs-CZ" sz="2600" dirty="0" err="1"/>
              <a:t>Tikalská</a:t>
            </a:r>
            <a:r>
              <a:rPr lang="cs-CZ" sz="2600" dirty="0"/>
              <a:t>, </a:t>
            </a:r>
            <a:r>
              <a:rPr lang="cs-CZ" sz="2600" dirty="0" err="1">
                <a:hlinkClick r:id="rId3"/>
              </a:rPr>
              <a:t>tikalska</a:t>
            </a:r>
            <a:r>
              <a:rPr lang="en-US" sz="2600" dirty="0">
                <a:hlinkClick r:id="rId3"/>
              </a:rPr>
              <a:t>@</a:t>
            </a:r>
            <a:r>
              <a:rPr lang="cs-CZ" sz="2600" dirty="0">
                <a:hlinkClick r:id="rId3"/>
              </a:rPr>
              <a:t>mail.vstecb.cz</a:t>
            </a:r>
            <a:r>
              <a:rPr lang="cs-CZ" sz="2600" dirty="0"/>
              <a:t>, kancelář D103P</a:t>
            </a:r>
          </a:p>
          <a:p>
            <a:pPr lvl="2" algn="ctr"/>
            <a:endParaRPr lang="cs-CZ" sz="2600" dirty="0"/>
          </a:p>
          <a:p>
            <a:pPr marL="0" indent="0" algn="ctr">
              <a:spcBef>
                <a:spcPts val="500"/>
              </a:spcBef>
              <a:buNone/>
            </a:pPr>
            <a:r>
              <a:rPr lang="cs-CZ" sz="2600" b="1" dirty="0">
                <a:solidFill>
                  <a:srgbClr val="BE1F24"/>
                </a:solidFill>
              </a:rPr>
              <a:t>tel. 778 775 712</a:t>
            </a:r>
          </a:p>
          <a:p>
            <a:pPr marL="0" indent="0" algn="ctr">
              <a:spcBef>
                <a:spcPts val="500"/>
              </a:spcBef>
              <a:buNone/>
            </a:pPr>
            <a:endParaRPr lang="cs-CZ" sz="2600" dirty="0"/>
          </a:p>
          <a:p>
            <a:pPr marL="0" indent="0" algn="ctr">
              <a:spcBef>
                <a:spcPts val="500"/>
              </a:spcBef>
              <a:buNone/>
            </a:pPr>
            <a:r>
              <a:rPr lang="cs-CZ" sz="2600" dirty="0"/>
              <a:t>Podívejte se na zkušenosti a fotky našich studentů z pobytů v zahraničí </a:t>
            </a:r>
          </a:p>
          <a:p>
            <a:pPr marL="0" indent="0" algn="ctr">
              <a:spcBef>
                <a:spcPts val="500"/>
              </a:spcBef>
              <a:buNone/>
            </a:pPr>
            <a:endParaRPr lang="cs-CZ" sz="2600" b="1" dirty="0"/>
          </a:p>
          <a:p>
            <a:pPr marL="0" indent="0" algn="ctr">
              <a:spcBef>
                <a:spcPts val="500"/>
              </a:spcBef>
              <a:buNone/>
            </a:pPr>
            <a:r>
              <a:rPr lang="cs-CZ" sz="2600" b="1" dirty="0"/>
              <a:t>Facebook: VŠTE výjezdy Erasmus+</a:t>
            </a:r>
          </a:p>
          <a:p>
            <a:pPr marL="0" indent="0" algn="ctr">
              <a:spcBef>
                <a:spcPts val="500"/>
              </a:spcBef>
              <a:buNone/>
            </a:pPr>
            <a:r>
              <a:rPr lang="cs-CZ" sz="2600" b="1" dirty="0"/>
              <a:t>Instagram: </a:t>
            </a:r>
            <a:r>
              <a:rPr lang="cs-CZ" sz="2600" b="1" dirty="0" err="1"/>
              <a:t>vstevyjezdyerasmus</a:t>
            </a:r>
            <a:endParaRPr lang="cs-CZ" sz="2600" b="1" dirty="0"/>
          </a:p>
          <a:p>
            <a:pPr marL="0" indent="0" algn="ctr">
              <a:spcBef>
                <a:spcPts val="500"/>
              </a:spcBef>
              <a:buNone/>
            </a:pPr>
            <a:endParaRPr lang="cs-CZ" sz="2600" b="1" dirty="0"/>
          </a:p>
          <a:p>
            <a:pPr marL="0" indent="0" algn="ctr">
              <a:spcBef>
                <a:spcPts val="500"/>
              </a:spcBef>
              <a:buNone/>
            </a:pPr>
            <a:r>
              <a:rPr lang="cs-CZ" sz="2600" b="1" dirty="0"/>
              <a:t>Sledujte nabídky výjezdů zasílané e-mailem.</a:t>
            </a:r>
          </a:p>
          <a:p>
            <a:pPr marL="0" indent="0" algn="ctr">
              <a:spcBef>
                <a:spcPts val="500"/>
              </a:spcBef>
              <a:buNone/>
            </a:pPr>
            <a:endParaRPr lang="cs-CZ" b="1" dirty="0"/>
          </a:p>
          <a:p>
            <a:pPr marL="0" indent="0" algn="ctr">
              <a:spcBef>
                <a:spcPts val="500"/>
              </a:spcBef>
              <a:buNone/>
            </a:pPr>
            <a:r>
              <a:rPr lang="cs-CZ" sz="3000" b="1" dirty="0">
                <a:solidFill>
                  <a:srgbClr val="BE1F24"/>
                </a:solidFill>
              </a:rPr>
              <a:t>Na nic nečekejte, nenechte se zastavit, jeďte!</a:t>
            </a:r>
          </a:p>
          <a:p>
            <a:pPr marL="0" indent="0" algn="ctr">
              <a:buNone/>
            </a:pPr>
            <a:endParaRPr lang="cs-CZ" sz="3600" b="1" dirty="0"/>
          </a:p>
        </p:txBody>
      </p:sp>
      <p:sp>
        <p:nvSpPr>
          <p:cNvPr id="22" name="Rovnoramenný trojúhelník 21">
            <a:extLst>
              <a:ext uri="{FF2B5EF4-FFF2-40B4-BE49-F238E27FC236}">
                <a16:creationId xmlns:a16="http://schemas.microsoft.com/office/drawing/2014/main" id="{46214981-54F4-424C-A1FF-90581E66766A}"/>
              </a:ext>
            </a:extLst>
          </p:cNvPr>
          <p:cNvSpPr/>
          <p:nvPr/>
        </p:nvSpPr>
        <p:spPr>
          <a:xfrm rot="16200000" flipH="1">
            <a:off x="8475306" y="3141306"/>
            <a:ext cx="2152259" cy="52811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olný tvar: obrazec 12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-1" y="-15015"/>
            <a:ext cx="12191999" cy="1509486"/>
          </a:xfrm>
          <a:custGeom>
            <a:avLst/>
            <a:gdLst>
              <a:gd name="connsiteX0" fmla="*/ 0 w 12191999"/>
              <a:gd name="connsiteY0" fmla="*/ 0 h 1509486"/>
              <a:gd name="connsiteX1" fmla="*/ 12191999 w 12191999"/>
              <a:gd name="connsiteY1" fmla="*/ 0 h 1509486"/>
              <a:gd name="connsiteX2" fmla="*/ 12191999 w 12191999"/>
              <a:gd name="connsiteY2" fmla="*/ 1509486 h 1509486"/>
              <a:gd name="connsiteX3" fmla="*/ 0 w 12191999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509486">
                <a:moveTo>
                  <a:pt x="0" y="0"/>
                </a:moveTo>
                <a:lnTo>
                  <a:pt x="12191999" y="0"/>
                </a:lnTo>
                <a:lnTo>
                  <a:pt x="12191999" y="1509486"/>
                </a:lnTo>
                <a:lnTo>
                  <a:pt x="0" y="150948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23" name="Volný tvar: obrazec 22">
            <a:extLst>
              <a:ext uri="{FF2B5EF4-FFF2-40B4-BE49-F238E27FC236}">
                <a16:creationId xmlns:a16="http://schemas.microsoft.com/office/drawing/2014/main" id="{2E2C0A6A-F9E2-4194-8DB7-1F40C6BABB39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Chcete jet na Erasmus?</a:t>
            </a:r>
          </a:p>
        </p:txBody>
      </p:sp>
      <p:sp>
        <p:nvSpPr>
          <p:cNvPr id="11" name="Volný tvar: obrazec 12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1" y="0"/>
            <a:ext cx="12191999" cy="1516873"/>
          </a:xfrm>
          <a:custGeom>
            <a:avLst/>
            <a:gdLst>
              <a:gd name="connsiteX0" fmla="*/ 0 w 12191999"/>
              <a:gd name="connsiteY0" fmla="*/ 0 h 1509486"/>
              <a:gd name="connsiteX1" fmla="*/ 12191999 w 12191999"/>
              <a:gd name="connsiteY1" fmla="*/ 0 h 1509486"/>
              <a:gd name="connsiteX2" fmla="*/ 12191999 w 12191999"/>
              <a:gd name="connsiteY2" fmla="*/ 1509486 h 1509486"/>
              <a:gd name="connsiteX3" fmla="*/ 0 w 12191999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509486">
                <a:moveTo>
                  <a:pt x="0" y="0"/>
                </a:moveTo>
                <a:lnTo>
                  <a:pt x="12191999" y="0"/>
                </a:lnTo>
                <a:lnTo>
                  <a:pt x="12191999" y="1509486"/>
                </a:lnTo>
                <a:lnTo>
                  <a:pt x="0" y="1509486"/>
                </a:lnTo>
                <a:close/>
              </a:path>
            </a:pathLst>
          </a:cu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38673">
            <a:off x="8273633" y="1826775"/>
            <a:ext cx="1058474" cy="75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73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7" r="-136" b="17572"/>
          <a:stretch/>
        </p:blipFill>
        <p:spPr>
          <a:xfrm>
            <a:off x="0" y="0"/>
            <a:ext cx="12213771" cy="6857999"/>
          </a:xfrm>
          <a:prstGeom prst="rect">
            <a:avLst/>
          </a:prstGeom>
        </p:spPr>
      </p:pic>
      <p:sp>
        <p:nvSpPr>
          <p:cNvPr id="18" name="Obdélník 17"/>
          <p:cNvSpPr/>
          <p:nvPr/>
        </p:nvSpPr>
        <p:spPr>
          <a:xfrm>
            <a:off x="0" y="1464264"/>
            <a:ext cx="12192000" cy="357426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1314923" y="4059509"/>
            <a:ext cx="645262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cs-CZ" sz="4000" b="1" cap="all" spc="600" dirty="0">
                <a:solidFill>
                  <a:schemeClr val="bg1"/>
                </a:solidFill>
                <a:effectLst/>
              </a:rPr>
              <a:t>pro studenty VŠTE</a:t>
            </a:r>
          </a:p>
        </p:txBody>
      </p:sp>
      <p:sp>
        <p:nvSpPr>
          <p:cNvPr id="25" name="Obdélník 24"/>
          <p:cNvSpPr/>
          <p:nvPr/>
        </p:nvSpPr>
        <p:spPr>
          <a:xfrm>
            <a:off x="1175654" y="1464264"/>
            <a:ext cx="980731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cs-CZ" sz="4000" b="1" cap="all" spc="500" dirty="0">
                <a:solidFill>
                  <a:schemeClr val="bg1"/>
                </a:solidFill>
                <a:effectLst/>
                <a:ea typeface="Adobe Fan Heiti Std B" panose="020B0700000000000000" pitchFamily="34" charset="-128"/>
              </a:rPr>
              <a:t>NASTARTUJ SVOU BUDOUCNOST!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109" y="2815064"/>
            <a:ext cx="1958543" cy="1950711"/>
          </a:xfrm>
          <a:prstGeom prst="rect">
            <a:avLst/>
          </a:prstGeom>
          <a:effectLst>
            <a:glow>
              <a:schemeClr val="tx1"/>
            </a:glow>
          </a:effectLst>
        </p:spPr>
      </p:pic>
      <p:sp>
        <p:nvSpPr>
          <p:cNvPr id="34" name="Obdélník 33"/>
          <p:cNvSpPr/>
          <p:nvPr/>
        </p:nvSpPr>
        <p:spPr>
          <a:xfrm>
            <a:off x="-344717" y="2363733"/>
            <a:ext cx="1042125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0" cap="all" spc="700" dirty="0">
                <a:solidFill>
                  <a:schemeClr val="bg1"/>
                </a:solidFill>
                <a:effectLst/>
              </a:rPr>
              <a:t>Erasmus+ </a:t>
            </a:r>
            <a:endParaRPr lang="cs-CZ" sz="10000" spc="7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24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Volný tvar 20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1" y="-12442"/>
            <a:ext cx="12214985" cy="1521927"/>
          </a:xfrm>
          <a:custGeom>
            <a:avLst/>
            <a:gdLst>
              <a:gd name="connsiteX0" fmla="*/ 0 w 12214985"/>
              <a:gd name="connsiteY0" fmla="*/ 0 h 1521927"/>
              <a:gd name="connsiteX1" fmla="*/ 12214985 w 12214985"/>
              <a:gd name="connsiteY1" fmla="*/ 0 h 1521927"/>
              <a:gd name="connsiteX2" fmla="*/ 12214985 w 12214985"/>
              <a:gd name="connsiteY2" fmla="*/ 1521927 h 1521927"/>
              <a:gd name="connsiteX3" fmla="*/ 12191998 w 12214985"/>
              <a:gd name="connsiteY3" fmla="*/ 1521927 h 1521927"/>
              <a:gd name="connsiteX4" fmla="*/ 12191998 w 12214985"/>
              <a:gd name="connsiteY4" fmla="*/ 12442 h 1521927"/>
              <a:gd name="connsiteX5" fmla="*/ 10134991 w 12214985"/>
              <a:gd name="connsiteY5" fmla="*/ 12442 h 1521927"/>
              <a:gd name="connsiteX6" fmla="*/ 9854813 w 12214985"/>
              <a:gd name="connsiteY6" fmla="*/ 1521927 h 1521927"/>
              <a:gd name="connsiteX7" fmla="*/ 0 w 12214985"/>
              <a:gd name="connsiteY7" fmla="*/ 1521927 h 152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4985" h="1521927">
                <a:moveTo>
                  <a:pt x="0" y="0"/>
                </a:moveTo>
                <a:lnTo>
                  <a:pt x="12214985" y="0"/>
                </a:lnTo>
                <a:lnTo>
                  <a:pt x="12214985" y="1521927"/>
                </a:lnTo>
                <a:lnTo>
                  <a:pt x="12191998" y="1521927"/>
                </a:lnTo>
                <a:lnTo>
                  <a:pt x="12191998" y="12442"/>
                </a:lnTo>
                <a:lnTo>
                  <a:pt x="10134991" y="12442"/>
                </a:lnTo>
                <a:lnTo>
                  <a:pt x="9854813" y="1521927"/>
                </a:lnTo>
                <a:lnTo>
                  <a:pt x="0" y="1521927"/>
                </a:lnTo>
                <a:close/>
              </a:path>
            </a:pathLst>
          </a:custGeom>
          <a:solidFill>
            <a:schemeClr val="bg1">
              <a:lumMod val="6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" b="859"/>
          <a:stretch/>
        </p:blipFill>
        <p:spPr>
          <a:xfrm>
            <a:off x="7445829" y="0"/>
            <a:ext cx="4755120" cy="6858000"/>
          </a:xfrm>
          <a:custGeom>
            <a:avLst/>
            <a:gdLst>
              <a:gd name="connsiteX0" fmla="*/ 3131047 w 5197004"/>
              <a:gd name="connsiteY0" fmla="*/ 0 h 6858000"/>
              <a:gd name="connsiteX1" fmla="*/ 5188054 w 5197004"/>
              <a:gd name="connsiteY1" fmla="*/ 0 h 6858000"/>
              <a:gd name="connsiteX2" fmla="*/ 5188054 w 5197004"/>
              <a:gd name="connsiteY2" fmla="*/ 1509485 h 6858000"/>
              <a:gd name="connsiteX3" fmla="*/ 5197004 w 5197004"/>
              <a:gd name="connsiteY3" fmla="*/ 1509485 h 6858000"/>
              <a:gd name="connsiteX4" fmla="*/ 5197004 w 5197004"/>
              <a:gd name="connsiteY4" fmla="*/ 6858000 h 6858000"/>
              <a:gd name="connsiteX5" fmla="*/ 0 w 5197004"/>
              <a:gd name="connsiteY5" fmla="*/ 6858000 h 6858000"/>
              <a:gd name="connsiteX6" fmla="*/ 0 w 5197004"/>
              <a:gd name="connsiteY6" fmla="*/ 1509485 h 6858000"/>
              <a:gd name="connsiteX7" fmla="*/ 2850869 w 5197004"/>
              <a:gd name="connsiteY7" fmla="*/ 15094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7004" h="6858000">
                <a:moveTo>
                  <a:pt x="3131047" y="0"/>
                </a:moveTo>
                <a:lnTo>
                  <a:pt x="5188054" y="0"/>
                </a:lnTo>
                <a:lnTo>
                  <a:pt x="5188054" y="1509485"/>
                </a:lnTo>
                <a:lnTo>
                  <a:pt x="5197004" y="1509485"/>
                </a:lnTo>
                <a:lnTo>
                  <a:pt x="5197004" y="6858000"/>
                </a:lnTo>
                <a:lnTo>
                  <a:pt x="0" y="6858000"/>
                </a:lnTo>
                <a:lnTo>
                  <a:pt x="0" y="1509485"/>
                </a:lnTo>
                <a:lnTo>
                  <a:pt x="2850869" y="1509485"/>
                </a:lnTo>
                <a:close/>
              </a:path>
            </a:pathLst>
          </a:custGeom>
        </p:spPr>
      </p:pic>
      <p:sp>
        <p:nvSpPr>
          <p:cNvPr id="24" name="Volný tvar 23">
            <a:extLst>
              <a:ext uri="{FF2B5EF4-FFF2-40B4-BE49-F238E27FC236}">
                <a16:creationId xmlns:a16="http://schemas.microsoft.com/office/drawing/2014/main" id="{CE92D453-87B7-499E-81BC-F682E31EABB0}"/>
              </a:ext>
            </a:extLst>
          </p:cNvPr>
          <p:cNvSpPr/>
          <p:nvPr/>
        </p:nvSpPr>
        <p:spPr>
          <a:xfrm>
            <a:off x="9901607" y="1501140"/>
            <a:ext cx="2290392" cy="1450"/>
          </a:xfrm>
          <a:custGeom>
            <a:avLst/>
            <a:gdLst>
              <a:gd name="connsiteX0" fmla="*/ 264 w 2290392"/>
              <a:gd name="connsiteY0" fmla="*/ 0 h 1450"/>
              <a:gd name="connsiteX1" fmla="*/ 2290392 w 2290392"/>
              <a:gd name="connsiteY1" fmla="*/ 0 h 1450"/>
              <a:gd name="connsiteX2" fmla="*/ 2290392 w 2290392"/>
              <a:gd name="connsiteY2" fmla="*/ 1450 h 1450"/>
              <a:gd name="connsiteX3" fmla="*/ 0 w 2290392"/>
              <a:gd name="connsiteY3" fmla="*/ 1450 h 1450"/>
              <a:gd name="connsiteX4" fmla="*/ 264 w 2290392"/>
              <a:gd name="connsiteY4" fmla="*/ 0 h 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0392" h="1450">
                <a:moveTo>
                  <a:pt x="264" y="0"/>
                </a:moveTo>
                <a:lnTo>
                  <a:pt x="2290392" y="0"/>
                </a:lnTo>
                <a:lnTo>
                  <a:pt x="2290392" y="1450"/>
                </a:lnTo>
                <a:lnTo>
                  <a:pt x="0" y="1450"/>
                </a:lnTo>
                <a:lnTo>
                  <a:pt x="264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6312" y="1501140"/>
            <a:ext cx="7253206" cy="5341856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cs-CZ" sz="2000" dirty="0"/>
              <a:t>Erasmus+ je programem EU, který podporuje mobilitu vysokoškolských studentů a pedagogů a spolupráci ve vysokoškolském vzdělávání v EU</a:t>
            </a:r>
          </a:p>
          <a:p>
            <a:pPr>
              <a:lnSpc>
                <a:spcPct val="170000"/>
              </a:lnSpc>
            </a:pPr>
            <a:r>
              <a:rPr lang="cs-CZ" sz="2000" dirty="0"/>
              <a:t>Je určen studentům:</a:t>
            </a:r>
          </a:p>
          <a:p>
            <a:pPr lvl="1">
              <a:lnSpc>
                <a:spcPct val="170000"/>
              </a:lnSpc>
            </a:pPr>
            <a:r>
              <a:rPr lang="cs-CZ" sz="2000" dirty="0"/>
              <a:t>bakalářského i magisterského studia</a:t>
            </a:r>
          </a:p>
          <a:p>
            <a:pPr lvl="1">
              <a:lnSpc>
                <a:spcPct val="170000"/>
              </a:lnSpc>
            </a:pPr>
            <a:r>
              <a:rPr lang="cs-CZ" sz="2000" dirty="0"/>
              <a:t>prezenčního i kombinovaného studia</a:t>
            </a:r>
          </a:p>
          <a:p>
            <a:pPr lvl="1">
              <a:lnSpc>
                <a:spcPct val="170000"/>
              </a:lnSpc>
            </a:pPr>
            <a:r>
              <a:rPr lang="cs-CZ" sz="2000" dirty="0"/>
              <a:t>jakékoli země, ale musí být studenty VŠTE</a:t>
            </a:r>
          </a:p>
          <a:p>
            <a:pPr>
              <a:lnSpc>
                <a:spcPct val="170000"/>
              </a:lnSpc>
            </a:pPr>
            <a:r>
              <a:rPr lang="cs-CZ" sz="2000" dirty="0"/>
              <a:t>Po celou dobu zahraničního pobytu musíte být studentem VŠTE</a:t>
            </a:r>
          </a:p>
          <a:p>
            <a:endParaRPr lang="cs-CZ" sz="2000" dirty="0"/>
          </a:p>
        </p:txBody>
      </p:sp>
      <p:sp>
        <p:nvSpPr>
          <p:cNvPr id="16" name="Rovnoramenný trojúhelník 15"/>
          <p:cNvSpPr/>
          <p:nvPr/>
        </p:nvSpPr>
        <p:spPr>
          <a:xfrm rot="16200000" flipH="1">
            <a:off x="8742786" y="3408787"/>
            <a:ext cx="2152259" cy="474617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olný tvar: obrazec 13">
            <a:extLst>
              <a:ext uri="{FF2B5EF4-FFF2-40B4-BE49-F238E27FC236}">
                <a16:creationId xmlns:a16="http://schemas.microsoft.com/office/drawing/2014/main" id="{B378F0F1-83E0-44B2-A2C7-166B0BEBF535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Co je Erasmus+</a:t>
            </a:r>
          </a:p>
        </p:txBody>
      </p:sp>
      <p:sp>
        <p:nvSpPr>
          <p:cNvPr id="19" name="Volný tvar: obrazec 18">
            <a:extLst>
              <a:ext uri="{FF2B5EF4-FFF2-40B4-BE49-F238E27FC236}">
                <a16:creationId xmlns:a16="http://schemas.microsoft.com/office/drawing/2014/main" id="{447CB478-B315-4FB3-BAD2-B74B175C3BF6}"/>
              </a:ext>
            </a:extLst>
          </p:cNvPr>
          <p:cNvSpPr/>
          <p:nvPr/>
        </p:nvSpPr>
        <p:spPr>
          <a:xfrm>
            <a:off x="8854751" y="0"/>
            <a:ext cx="3337249" cy="6870442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</p:spTree>
    <p:extLst>
      <p:ext uri="{BB962C8B-B14F-4D97-AF65-F5344CB8AC3E}">
        <p14:creationId xmlns:p14="http://schemas.microsoft.com/office/powerpoint/2010/main" val="1096996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5" t="22011" r="53883" b="7326"/>
          <a:stretch>
            <a:fillRect/>
          </a:stretch>
        </p:blipFill>
        <p:spPr>
          <a:xfrm>
            <a:off x="6486198" y="1487724"/>
            <a:ext cx="3037060" cy="5370276"/>
          </a:xfrm>
          <a:custGeom>
            <a:avLst/>
            <a:gdLst>
              <a:gd name="connsiteX0" fmla="*/ 978659 w 3037060"/>
              <a:gd name="connsiteY0" fmla="*/ 0 h 5370276"/>
              <a:gd name="connsiteX1" fmla="*/ 3037060 w 3037060"/>
              <a:gd name="connsiteY1" fmla="*/ 0 h 5370276"/>
              <a:gd name="connsiteX2" fmla="*/ 3037060 w 3037060"/>
              <a:gd name="connsiteY2" fmla="*/ 5370276 h 5370276"/>
              <a:gd name="connsiteX3" fmla="*/ 0 w 3037060"/>
              <a:gd name="connsiteY3" fmla="*/ 5370276 h 537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060" h="5370276">
                <a:moveTo>
                  <a:pt x="978659" y="0"/>
                </a:moveTo>
                <a:lnTo>
                  <a:pt x="3037060" y="0"/>
                </a:lnTo>
                <a:lnTo>
                  <a:pt x="3037060" y="5370276"/>
                </a:lnTo>
                <a:lnTo>
                  <a:pt x="0" y="5370276"/>
                </a:lnTo>
                <a:close/>
              </a:path>
            </a:pathLst>
          </a:custGeom>
        </p:spPr>
      </p:pic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881" t="21806" r="18723" b="7475"/>
          <a:stretch/>
        </p:blipFill>
        <p:spPr>
          <a:xfrm>
            <a:off x="8295354" y="1487724"/>
            <a:ext cx="3902931" cy="5370276"/>
          </a:xfrm>
          <a:custGeom>
            <a:avLst/>
            <a:gdLst>
              <a:gd name="connsiteX0" fmla="*/ 0 w 3902931"/>
              <a:gd name="connsiteY0" fmla="*/ 0 h 5370276"/>
              <a:gd name="connsiteX1" fmla="*/ 3902931 w 3902931"/>
              <a:gd name="connsiteY1" fmla="*/ 0 h 5370276"/>
              <a:gd name="connsiteX2" fmla="*/ 3902931 w 3902931"/>
              <a:gd name="connsiteY2" fmla="*/ 5370276 h 5370276"/>
              <a:gd name="connsiteX3" fmla="*/ 0 w 3902931"/>
              <a:gd name="connsiteY3" fmla="*/ 5370276 h 537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931" h="5370276">
                <a:moveTo>
                  <a:pt x="0" y="0"/>
                </a:moveTo>
                <a:lnTo>
                  <a:pt x="3902931" y="0"/>
                </a:lnTo>
                <a:lnTo>
                  <a:pt x="3902931" y="5370276"/>
                </a:lnTo>
                <a:lnTo>
                  <a:pt x="0" y="5370276"/>
                </a:lnTo>
                <a:close/>
              </a:path>
            </a:pathLst>
          </a:custGeom>
        </p:spPr>
      </p:pic>
      <p:sp>
        <p:nvSpPr>
          <p:cNvPr id="23" name="Volný tvar: obrazec 12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3176" y="-7390"/>
            <a:ext cx="12191999" cy="1516873"/>
          </a:xfrm>
          <a:custGeom>
            <a:avLst/>
            <a:gdLst>
              <a:gd name="connsiteX0" fmla="*/ 0 w 12191999"/>
              <a:gd name="connsiteY0" fmla="*/ 0 h 1509486"/>
              <a:gd name="connsiteX1" fmla="*/ 12191999 w 12191999"/>
              <a:gd name="connsiteY1" fmla="*/ 0 h 1509486"/>
              <a:gd name="connsiteX2" fmla="*/ 12191999 w 12191999"/>
              <a:gd name="connsiteY2" fmla="*/ 1509486 h 1509486"/>
              <a:gd name="connsiteX3" fmla="*/ 0 w 12191999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509486">
                <a:moveTo>
                  <a:pt x="0" y="0"/>
                </a:moveTo>
                <a:lnTo>
                  <a:pt x="12191999" y="0"/>
                </a:lnTo>
                <a:lnTo>
                  <a:pt x="12191999" y="1509486"/>
                </a:lnTo>
                <a:lnTo>
                  <a:pt x="0" y="150948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4" name="Volný tvar: obrazec 13">
            <a:extLst>
              <a:ext uri="{FF2B5EF4-FFF2-40B4-BE49-F238E27FC236}">
                <a16:creationId xmlns:a16="http://schemas.microsoft.com/office/drawing/2014/main" id="{C2E4AD71-EAB8-4481-9F2A-8D9AD2F4F07D}"/>
              </a:ext>
            </a:extLst>
          </p:cNvPr>
          <p:cNvSpPr/>
          <p:nvPr/>
        </p:nvSpPr>
        <p:spPr>
          <a:xfrm>
            <a:off x="8926286" y="0"/>
            <a:ext cx="3265713" cy="6858000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5" name="Zástupný symbol pro obsah 2"/>
          <p:cNvSpPr txBox="1">
            <a:spLocks noGrp="1"/>
          </p:cNvSpPr>
          <p:nvPr>
            <p:ph idx="1"/>
          </p:nvPr>
        </p:nvSpPr>
        <p:spPr>
          <a:xfrm>
            <a:off x="229836" y="1786974"/>
            <a:ext cx="7175241" cy="4771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cs-CZ" sz="5000" dirty="0"/>
              <a:t>Uspokojivé studijní výsledky</a:t>
            </a:r>
          </a:p>
          <a:p>
            <a:pPr algn="just">
              <a:lnSpc>
                <a:spcPct val="150000"/>
              </a:lnSpc>
            </a:pPr>
            <a:r>
              <a:rPr lang="cs-CZ" sz="5000" dirty="0"/>
              <a:t>Znalost cizího jazyka na úrovni min. A2</a:t>
            </a:r>
          </a:p>
          <a:p>
            <a:pPr algn="just">
              <a:lnSpc>
                <a:spcPct val="150000"/>
              </a:lnSpc>
            </a:pPr>
            <a:r>
              <a:rPr lang="cs-CZ" sz="5000" dirty="0"/>
              <a:t>Můžete si vybrat do jaké země EU chcete vycestovat</a:t>
            </a:r>
          </a:p>
          <a:p>
            <a:pPr algn="just">
              <a:lnSpc>
                <a:spcPct val="150000"/>
              </a:lnSpc>
            </a:pPr>
            <a:r>
              <a:rPr lang="cs-CZ" sz="5000" dirty="0"/>
              <a:t>Můžete si zvolit délku pobytu </a:t>
            </a:r>
          </a:p>
          <a:p>
            <a:pPr lvl="1" algn="just">
              <a:lnSpc>
                <a:spcPct val="150000"/>
              </a:lnSpc>
            </a:pPr>
            <a:r>
              <a:rPr lang="cs-CZ" sz="5000" dirty="0"/>
              <a:t>Stáže od 2 – 12 měsíců</a:t>
            </a:r>
          </a:p>
          <a:p>
            <a:pPr lvl="1" algn="just">
              <a:lnSpc>
                <a:spcPct val="150000"/>
              </a:lnSpc>
            </a:pPr>
            <a:r>
              <a:rPr lang="cs-CZ" sz="5000" dirty="0"/>
              <a:t>Studium od 3 – 12 měsíců za studijní cyklus </a:t>
            </a:r>
          </a:p>
          <a:p>
            <a:pPr marL="457200" lvl="1" indent="0" algn="just">
              <a:lnSpc>
                <a:spcPct val="150000"/>
              </a:lnSpc>
              <a:buNone/>
            </a:pPr>
            <a:r>
              <a:rPr lang="cs-CZ" sz="5000" dirty="0"/>
              <a:t>   	(Bc. nebo </a:t>
            </a:r>
            <a:r>
              <a:rPr lang="cs-CZ" sz="5000" dirty="0" err="1"/>
              <a:t>NMgr</a:t>
            </a:r>
            <a:r>
              <a:rPr lang="cs-CZ" sz="5000" dirty="0"/>
              <a:t>. )</a:t>
            </a:r>
          </a:p>
          <a:p>
            <a:pPr algn="just">
              <a:lnSpc>
                <a:spcPct val="150000"/>
              </a:lnSpc>
            </a:pPr>
            <a:r>
              <a:rPr lang="cs-CZ" sz="5000" dirty="0"/>
              <a:t>Na zahraniční pobyt je možné vycestovat opakovaně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cs-CZ" sz="5000" dirty="0"/>
              <a:t>	(dodržet maximální délku 12 měsíců)</a:t>
            </a:r>
          </a:p>
          <a:p>
            <a:pPr algn="just"/>
            <a:endParaRPr lang="cs-CZ" dirty="0"/>
          </a:p>
        </p:txBody>
      </p:sp>
      <p:sp>
        <p:nvSpPr>
          <p:cNvPr id="7" name="Rovnoramenný trojúhelník 6">
            <a:extLst>
              <a:ext uri="{FF2B5EF4-FFF2-40B4-BE49-F238E27FC236}">
                <a16:creationId xmlns:a16="http://schemas.microsoft.com/office/drawing/2014/main" id="{D1041061-0088-4BA2-91B9-B2EE43EC6644}"/>
              </a:ext>
            </a:extLst>
          </p:cNvPr>
          <p:cNvSpPr/>
          <p:nvPr/>
        </p:nvSpPr>
        <p:spPr>
          <a:xfrm rot="16200000" flipH="1">
            <a:off x="8475306" y="3141306"/>
            <a:ext cx="2152259" cy="52811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Volný tvar 21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3176" y="-23323"/>
            <a:ext cx="12188824" cy="1535983"/>
          </a:xfrm>
          <a:custGeom>
            <a:avLst/>
            <a:gdLst>
              <a:gd name="connsiteX0" fmla="*/ 0 w 12188824"/>
              <a:gd name="connsiteY0" fmla="*/ 0 h 1535983"/>
              <a:gd name="connsiteX1" fmla="*/ 12188824 w 12188824"/>
              <a:gd name="connsiteY1" fmla="*/ 0 h 1535983"/>
              <a:gd name="connsiteX2" fmla="*/ 12188824 w 12188824"/>
              <a:gd name="connsiteY2" fmla="*/ 12557 h 1535983"/>
              <a:gd name="connsiteX3" fmla="*/ 10185542 w 12188824"/>
              <a:gd name="connsiteY3" fmla="*/ 12557 h 1535983"/>
              <a:gd name="connsiteX4" fmla="*/ 9903966 w 12188824"/>
              <a:gd name="connsiteY4" fmla="*/ 1535983 h 1535983"/>
              <a:gd name="connsiteX5" fmla="*/ 0 w 12188824"/>
              <a:gd name="connsiteY5" fmla="*/ 1535983 h 153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4" h="1535983">
                <a:moveTo>
                  <a:pt x="0" y="0"/>
                </a:moveTo>
                <a:lnTo>
                  <a:pt x="12188824" y="0"/>
                </a:lnTo>
                <a:lnTo>
                  <a:pt x="12188824" y="12557"/>
                </a:lnTo>
                <a:lnTo>
                  <a:pt x="10185542" y="12557"/>
                </a:lnTo>
                <a:lnTo>
                  <a:pt x="9903966" y="1535983"/>
                </a:lnTo>
                <a:lnTo>
                  <a:pt x="0" y="1535983"/>
                </a:lnTo>
                <a:close/>
              </a:path>
            </a:pathLst>
          </a:custGeom>
          <a:solidFill>
            <a:schemeClr val="bg1">
              <a:lumMod val="6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0" name="Volný tvar: obrazec 9">
            <a:extLst>
              <a:ext uri="{FF2B5EF4-FFF2-40B4-BE49-F238E27FC236}">
                <a16:creationId xmlns:a16="http://schemas.microsoft.com/office/drawing/2014/main" id="{B5653A36-EFB8-4E9B-BA06-D3CDD97C7AC4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Kritéria výjezdů na Erasmus</a:t>
            </a:r>
          </a:p>
        </p:txBody>
      </p:sp>
    </p:spTree>
    <p:extLst>
      <p:ext uri="{BB962C8B-B14F-4D97-AF65-F5344CB8AC3E}">
        <p14:creationId xmlns:p14="http://schemas.microsoft.com/office/powerpoint/2010/main" val="3271017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Volný tvar 17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-863" y="-1173"/>
            <a:ext cx="12187961" cy="1535983"/>
          </a:xfrm>
          <a:custGeom>
            <a:avLst/>
            <a:gdLst>
              <a:gd name="connsiteX0" fmla="*/ 0 w 12187961"/>
              <a:gd name="connsiteY0" fmla="*/ 0 h 1535983"/>
              <a:gd name="connsiteX1" fmla="*/ 12187961 w 12187961"/>
              <a:gd name="connsiteY1" fmla="*/ 0 h 1535983"/>
              <a:gd name="connsiteX2" fmla="*/ 12187961 w 12187961"/>
              <a:gd name="connsiteY2" fmla="*/ 12557 h 1535983"/>
              <a:gd name="connsiteX3" fmla="*/ 10185542 w 12187961"/>
              <a:gd name="connsiteY3" fmla="*/ 12557 h 1535983"/>
              <a:gd name="connsiteX4" fmla="*/ 9903966 w 12187961"/>
              <a:gd name="connsiteY4" fmla="*/ 1535983 h 1535983"/>
              <a:gd name="connsiteX5" fmla="*/ 0 w 12187961"/>
              <a:gd name="connsiteY5" fmla="*/ 1535983 h 153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7961" h="1535983">
                <a:moveTo>
                  <a:pt x="0" y="0"/>
                </a:moveTo>
                <a:lnTo>
                  <a:pt x="12187961" y="0"/>
                </a:lnTo>
                <a:lnTo>
                  <a:pt x="12187961" y="12557"/>
                </a:lnTo>
                <a:lnTo>
                  <a:pt x="10185542" y="12557"/>
                </a:lnTo>
                <a:lnTo>
                  <a:pt x="9903966" y="1535983"/>
                </a:lnTo>
                <a:lnTo>
                  <a:pt x="0" y="1535983"/>
                </a:lnTo>
                <a:close/>
              </a:path>
            </a:pathLst>
          </a:custGeom>
          <a:solidFill>
            <a:schemeClr val="bg1">
              <a:lumMod val="6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538676A-1B55-442B-9B07-D883882EE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t="3633" r="1" b="712"/>
          <a:stretch/>
        </p:blipFill>
        <p:spPr>
          <a:xfrm>
            <a:off x="2452696" y="654933"/>
            <a:ext cx="9739304" cy="621551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A1EBFCB3-1085-46AA-B0EC-A48BF52ED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" t="3320" r="-58" b="4193"/>
          <a:stretch/>
        </p:blipFill>
        <p:spPr>
          <a:xfrm>
            <a:off x="-864" y="654933"/>
            <a:ext cx="4366806" cy="6221353"/>
          </a:xfrm>
          <a:custGeom>
            <a:avLst/>
            <a:gdLst>
              <a:gd name="connsiteX0" fmla="*/ 1 w 4366809"/>
              <a:gd name="connsiteY0" fmla="*/ 0 h 6227195"/>
              <a:gd name="connsiteX1" fmla="*/ 4366809 w 4366809"/>
              <a:gd name="connsiteY1" fmla="*/ 0 h 6227195"/>
              <a:gd name="connsiteX2" fmla="*/ 4366809 w 4366809"/>
              <a:gd name="connsiteY2" fmla="*/ 97189 h 6227195"/>
              <a:gd name="connsiteX3" fmla="*/ 3749140 w 4366809"/>
              <a:gd name="connsiteY3" fmla="*/ 4185372 h 6227195"/>
              <a:gd name="connsiteX4" fmla="*/ 3403053 w 4366809"/>
              <a:gd name="connsiteY4" fmla="*/ 6214753 h 6227195"/>
              <a:gd name="connsiteX5" fmla="*/ 3378163 w 4366809"/>
              <a:gd name="connsiteY5" fmla="*/ 6214753 h 6227195"/>
              <a:gd name="connsiteX6" fmla="*/ 3376150 w 4366809"/>
              <a:gd name="connsiteY6" fmla="*/ 6227195 h 6227195"/>
              <a:gd name="connsiteX7" fmla="*/ 0 w 4366809"/>
              <a:gd name="connsiteY7" fmla="*/ 6227195 h 6227195"/>
              <a:gd name="connsiteX8" fmla="*/ 0 w 4366809"/>
              <a:gd name="connsiteY8" fmla="*/ 12442 h 6227195"/>
              <a:gd name="connsiteX9" fmla="*/ 1 w 4366809"/>
              <a:gd name="connsiteY9" fmla="*/ 12442 h 622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66809" h="6227195">
                <a:moveTo>
                  <a:pt x="1" y="0"/>
                </a:moveTo>
                <a:lnTo>
                  <a:pt x="4366809" y="0"/>
                </a:lnTo>
                <a:lnTo>
                  <a:pt x="4366809" y="97189"/>
                </a:lnTo>
                <a:lnTo>
                  <a:pt x="3749140" y="4185372"/>
                </a:lnTo>
                <a:lnTo>
                  <a:pt x="3403053" y="6214753"/>
                </a:lnTo>
                <a:lnTo>
                  <a:pt x="3378163" y="6214753"/>
                </a:lnTo>
                <a:lnTo>
                  <a:pt x="3376150" y="6227195"/>
                </a:lnTo>
                <a:lnTo>
                  <a:pt x="0" y="6227195"/>
                </a:lnTo>
                <a:lnTo>
                  <a:pt x="0" y="12442"/>
                </a:lnTo>
                <a:lnTo>
                  <a:pt x="1" y="12442"/>
                </a:lnTo>
                <a:close/>
              </a:path>
            </a:pathLst>
          </a:custGeom>
          <a:solidFill>
            <a:schemeClr val="bg1"/>
          </a:solidFill>
        </p:spPr>
      </p:pic>
      <p:sp>
        <p:nvSpPr>
          <p:cNvPr id="20" name="Rovnoramenný trojúhelník 19">
            <a:extLst>
              <a:ext uri="{FF2B5EF4-FFF2-40B4-BE49-F238E27FC236}">
                <a16:creationId xmlns:a16="http://schemas.microsoft.com/office/drawing/2014/main" id="{C97C1CFF-E7ED-4593-B284-2E68FFBC702A}"/>
              </a:ext>
            </a:extLst>
          </p:cNvPr>
          <p:cNvSpPr/>
          <p:nvPr/>
        </p:nvSpPr>
        <p:spPr>
          <a:xfrm rot="16200000" flipH="1">
            <a:off x="4952104" y="-361628"/>
            <a:ext cx="2152259" cy="123177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: obrazec 18">
            <a:extLst>
              <a:ext uri="{FF2B5EF4-FFF2-40B4-BE49-F238E27FC236}">
                <a16:creationId xmlns:a16="http://schemas.microsoft.com/office/drawing/2014/main" id="{447CB478-B315-4FB3-BAD2-B74B175C3BF6}"/>
              </a:ext>
            </a:extLst>
          </p:cNvPr>
          <p:cNvSpPr/>
          <p:nvPr/>
        </p:nvSpPr>
        <p:spPr>
          <a:xfrm>
            <a:off x="8926287" y="-1173"/>
            <a:ext cx="3265713" cy="6859173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C256E8E2-9570-4AB5-BB6F-D3077F6EA2C6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Studium na Erasmu – představa vs. realita</a:t>
            </a:r>
          </a:p>
        </p:txBody>
      </p:sp>
    </p:spTree>
    <p:extLst>
      <p:ext uri="{BB962C8B-B14F-4D97-AF65-F5344CB8AC3E}">
        <p14:creationId xmlns:p14="http://schemas.microsoft.com/office/powerpoint/2010/main" val="2081399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" t="34070" b="34813"/>
          <a:stretch/>
        </p:blipFill>
        <p:spPr>
          <a:xfrm>
            <a:off x="1" y="4735629"/>
            <a:ext cx="9316278" cy="2133961"/>
          </a:xfrm>
          <a:prstGeom prst="rect">
            <a:avLst/>
          </a:prstGeom>
        </p:spPr>
      </p:pic>
      <p:sp>
        <p:nvSpPr>
          <p:cNvPr id="10" name="Volný tvar 9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3176" y="-23323"/>
            <a:ext cx="12275910" cy="1535983"/>
          </a:xfrm>
          <a:custGeom>
            <a:avLst/>
            <a:gdLst>
              <a:gd name="connsiteX0" fmla="*/ 0 w 12214985"/>
              <a:gd name="connsiteY0" fmla="*/ 0 h 1521927"/>
              <a:gd name="connsiteX1" fmla="*/ 12214985 w 12214985"/>
              <a:gd name="connsiteY1" fmla="*/ 0 h 1521927"/>
              <a:gd name="connsiteX2" fmla="*/ 12214985 w 12214985"/>
              <a:gd name="connsiteY2" fmla="*/ 1521927 h 1521927"/>
              <a:gd name="connsiteX3" fmla="*/ 12191998 w 12214985"/>
              <a:gd name="connsiteY3" fmla="*/ 1521927 h 1521927"/>
              <a:gd name="connsiteX4" fmla="*/ 12191998 w 12214985"/>
              <a:gd name="connsiteY4" fmla="*/ 12442 h 1521927"/>
              <a:gd name="connsiteX5" fmla="*/ 10134991 w 12214985"/>
              <a:gd name="connsiteY5" fmla="*/ 12442 h 1521927"/>
              <a:gd name="connsiteX6" fmla="*/ 9854813 w 12214985"/>
              <a:gd name="connsiteY6" fmla="*/ 1521927 h 1521927"/>
              <a:gd name="connsiteX7" fmla="*/ 0 w 12214985"/>
              <a:gd name="connsiteY7" fmla="*/ 1521927 h 152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4985" h="1521927">
                <a:moveTo>
                  <a:pt x="0" y="0"/>
                </a:moveTo>
                <a:lnTo>
                  <a:pt x="12214985" y="0"/>
                </a:lnTo>
                <a:lnTo>
                  <a:pt x="12214985" y="1521927"/>
                </a:lnTo>
                <a:lnTo>
                  <a:pt x="12191998" y="1521927"/>
                </a:lnTo>
                <a:lnTo>
                  <a:pt x="12191998" y="12442"/>
                </a:lnTo>
                <a:lnTo>
                  <a:pt x="10134991" y="12442"/>
                </a:lnTo>
                <a:lnTo>
                  <a:pt x="9854813" y="1521927"/>
                </a:lnTo>
                <a:lnTo>
                  <a:pt x="0" y="1521927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41D25FEA-CA66-42B7-968B-9D428785549F}"/>
              </a:ext>
            </a:extLst>
          </p:cNvPr>
          <p:cNvSpPr/>
          <p:nvPr/>
        </p:nvSpPr>
        <p:spPr>
          <a:xfrm>
            <a:off x="8926286" y="0"/>
            <a:ext cx="3265713" cy="6858000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4" name="Volný tvar: obrazec 13">
            <a:extLst>
              <a:ext uri="{FF2B5EF4-FFF2-40B4-BE49-F238E27FC236}">
                <a16:creationId xmlns:a16="http://schemas.microsoft.com/office/drawing/2014/main" id="{CB68CC01-6D85-425D-A0FE-EAD2DC044DDF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Finance na Erasmus</a:t>
            </a:r>
          </a:p>
        </p:txBody>
      </p:sp>
      <p:sp>
        <p:nvSpPr>
          <p:cNvPr id="15" name="Rovnoramenný trojúhelník 14">
            <a:extLst>
              <a:ext uri="{FF2B5EF4-FFF2-40B4-BE49-F238E27FC236}">
                <a16:creationId xmlns:a16="http://schemas.microsoft.com/office/drawing/2014/main" id="{5558F561-9E78-4174-9BD8-9F37EABE924B}"/>
              </a:ext>
            </a:extLst>
          </p:cNvPr>
          <p:cNvSpPr/>
          <p:nvPr/>
        </p:nvSpPr>
        <p:spPr>
          <a:xfrm rot="16200000" flipH="1">
            <a:off x="8475305" y="3279859"/>
            <a:ext cx="2152259" cy="52811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294" y="1664454"/>
            <a:ext cx="9082985" cy="291938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cs-CZ" dirty="0"/>
              <a:t>Finanční grant </a:t>
            </a:r>
          </a:p>
          <a:p>
            <a:pPr algn="just">
              <a:lnSpc>
                <a:spcPct val="170000"/>
              </a:lnSpc>
            </a:pPr>
            <a:r>
              <a:rPr lang="cs-CZ" sz="2000" dirty="0"/>
              <a:t>Z větší části pokryje náklady spojené s pobytem </a:t>
            </a:r>
          </a:p>
          <a:p>
            <a:pPr algn="just">
              <a:lnSpc>
                <a:spcPct val="170000"/>
              </a:lnSpc>
            </a:pPr>
            <a:r>
              <a:rPr lang="cs-CZ" sz="2000" dirty="0"/>
              <a:t>Grant na stáž 600 – 699Eur/měsíc, grant na studium 420 – 519Eur/měsíc</a:t>
            </a:r>
          </a:p>
          <a:p>
            <a:pPr algn="just">
              <a:lnSpc>
                <a:spcPct val="170000"/>
              </a:lnSpc>
            </a:pPr>
            <a:r>
              <a:rPr lang="cs-CZ" sz="2000" dirty="0"/>
              <a:t>Bude vám ve výši 100 </a:t>
            </a:r>
            <a:r>
              <a:rPr lang="en-US" sz="2000" dirty="0"/>
              <a:t>%</a:t>
            </a:r>
            <a:r>
              <a:rPr lang="cs-CZ" sz="2000" dirty="0"/>
              <a:t> převeden na účet před odjezdem do zahraničí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sp>
        <p:nvSpPr>
          <p:cNvPr id="16" name="Rovnoramenný trojúhelník 15">
            <a:extLst>
              <a:ext uri="{FF2B5EF4-FFF2-40B4-BE49-F238E27FC236}">
                <a16:creationId xmlns:a16="http://schemas.microsoft.com/office/drawing/2014/main" id="{C97C1CFF-E7ED-4593-B284-2E68FFBC702A}"/>
              </a:ext>
            </a:extLst>
          </p:cNvPr>
          <p:cNvSpPr/>
          <p:nvPr/>
        </p:nvSpPr>
        <p:spPr>
          <a:xfrm rot="16200000" flipH="1">
            <a:off x="3451103" y="3490876"/>
            <a:ext cx="1187958" cy="5533569"/>
          </a:xfrm>
          <a:prstGeom prst="triangle">
            <a:avLst>
              <a:gd name="adj" fmla="val 100000"/>
            </a:avLst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872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olný tvar 8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3176" y="-23323"/>
            <a:ext cx="12275910" cy="1535983"/>
          </a:xfrm>
          <a:custGeom>
            <a:avLst/>
            <a:gdLst>
              <a:gd name="connsiteX0" fmla="*/ 0 w 12214985"/>
              <a:gd name="connsiteY0" fmla="*/ 0 h 1521927"/>
              <a:gd name="connsiteX1" fmla="*/ 12214985 w 12214985"/>
              <a:gd name="connsiteY1" fmla="*/ 0 h 1521927"/>
              <a:gd name="connsiteX2" fmla="*/ 12214985 w 12214985"/>
              <a:gd name="connsiteY2" fmla="*/ 1521927 h 1521927"/>
              <a:gd name="connsiteX3" fmla="*/ 12191998 w 12214985"/>
              <a:gd name="connsiteY3" fmla="*/ 1521927 h 1521927"/>
              <a:gd name="connsiteX4" fmla="*/ 12191998 w 12214985"/>
              <a:gd name="connsiteY4" fmla="*/ 12442 h 1521927"/>
              <a:gd name="connsiteX5" fmla="*/ 10134991 w 12214985"/>
              <a:gd name="connsiteY5" fmla="*/ 12442 h 1521927"/>
              <a:gd name="connsiteX6" fmla="*/ 9854813 w 12214985"/>
              <a:gd name="connsiteY6" fmla="*/ 1521927 h 1521927"/>
              <a:gd name="connsiteX7" fmla="*/ 0 w 12214985"/>
              <a:gd name="connsiteY7" fmla="*/ 1521927 h 152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4985" h="1521927">
                <a:moveTo>
                  <a:pt x="0" y="0"/>
                </a:moveTo>
                <a:lnTo>
                  <a:pt x="12214985" y="0"/>
                </a:lnTo>
                <a:lnTo>
                  <a:pt x="12214985" y="1521927"/>
                </a:lnTo>
                <a:lnTo>
                  <a:pt x="12191998" y="1521927"/>
                </a:lnTo>
                <a:lnTo>
                  <a:pt x="12191998" y="12442"/>
                </a:lnTo>
                <a:lnTo>
                  <a:pt x="10134991" y="12442"/>
                </a:lnTo>
                <a:lnTo>
                  <a:pt x="9854813" y="1521927"/>
                </a:lnTo>
                <a:lnTo>
                  <a:pt x="0" y="1521927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pic>
        <p:nvPicPr>
          <p:cNvPr id="23" name="Obrázek 22">
            <a:extLst>
              <a:ext uri="{FF2B5EF4-FFF2-40B4-BE49-F238E27FC236}">
                <a16:creationId xmlns:a16="http://schemas.microsoft.com/office/drawing/2014/main" id="{999D605D-DC38-4283-8999-2B4E0F39E6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/>
          <a:stretch/>
        </p:blipFill>
        <p:spPr>
          <a:xfrm>
            <a:off x="7157929" y="1512660"/>
            <a:ext cx="3742300" cy="5345340"/>
          </a:xfrm>
          <a:prstGeom prst="rect">
            <a:avLst/>
          </a:prstGeom>
        </p:spPr>
      </p:pic>
      <p:sp>
        <p:nvSpPr>
          <p:cNvPr id="21" name="Volný tvar: obrazec 20">
            <a:extLst>
              <a:ext uri="{FF2B5EF4-FFF2-40B4-BE49-F238E27FC236}">
                <a16:creationId xmlns:a16="http://schemas.microsoft.com/office/drawing/2014/main" id="{9A3A362D-4985-41D3-9632-72FC2A653191}"/>
              </a:ext>
            </a:extLst>
          </p:cNvPr>
          <p:cNvSpPr/>
          <p:nvPr/>
        </p:nvSpPr>
        <p:spPr>
          <a:xfrm>
            <a:off x="8926286" y="0"/>
            <a:ext cx="3265713" cy="6858000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10" name="Zástupný symbol pro obsah 2"/>
          <p:cNvSpPr>
            <a:spLocks noGrp="1"/>
          </p:cNvSpPr>
          <p:nvPr>
            <p:ph idx="1"/>
          </p:nvPr>
        </p:nvSpPr>
        <p:spPr>
          <a:xfrm>
            <a:off x="88107" y="1765919"/>
            <a:ext cx="6843453" cy="47577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cs-CZ" dirty="0"/>
              <a:t>Studenti na studiu</a:t>
            </a:r>
          </a:p>
          <a:p>
            <a:pPr lvl="1" algn="just">
              <a:lnSpc>
                <a:spcPct val="150000"/>
              </a:lnSpc>
            </a:pPr>
            <a:r>
              <a:rPr lang="cs-CZ" sz="2200" dirty="0"/>
              <a:t>Uznáme předměty absolvované v zahraničí, včetně angličtiny (jazyka, ve kterém studium probíhalo)</a:t>
            </a:r>
          </a:p>
          <a:p>
            <a:pPr lvl="1" algn="just">
              <a:lnSpc>
                <a:spcPct val="150000"/>
              </a:lnSpc>
            </a:pPr>
            <a:r>
              <a:rPr lang="cs-CZ" sz="2200" dirty="0"/>
              <a:t>Prodloužíme zkouškové období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cs-CZ" dirty="0"/>
              <a:t>Studenti na stáži</a:t>
            </a:r>
          </a:p>
          <a:p>
            <a:pPr lvl="1" algn="just">
              <a:lnSpc>
                <a:spcPct val="150000"/>
              </a:lnSpc>
            </a:pPr>
            <a:r>
              <a:rPr lang="cs-CZ" sz="2200" dirty="0"/>
              <a:t>Uznáme stáž v zahraniční firmě nebo univerzitě </a:t>
            </a:r>
          </a:p>
          <a:p>
            <a:pPr marL="457200" lvl="1" indent="0" algn="just">
              <a:lnSpc>
                <a:spcPct val="150000"/>
              </a:lnSpc>
              <a:buNone/>
            </a:pPr>
            <a:r>
              <a:rPr lang="cs-CZ" sz="2200" dirty="0"/>
              <a:t>    v rámci předmětu Odborná praxe (20 kreditů)</a:t>
            </a:r>
          </a:p>
          <a:p>
            <a:pPr marL="457200" lvl="1" indent="0" algn="just">
              <a:lnSpc>
                <a:spcPct val="150000"/>
              </a:lnSpc>
              <a:buNone/>
            </a:pPr>
            <a:endParaRPr lang="cs-CZ" sz="2200" dirty="0"/>
          </a:p>
          <a:p>
            <a:pPr lvl="1" algn="just">
              <a:lnSpc>
                <a:spcPct val="150000"/>
              </a:lnSpc>
            </a:pPr>
            <a:endParaRPr lang="cs-CZ" sz="2200" dirty="0"/>
          </a:p>
          <a:p>
            <a:pPr lvl="1"/>
            <a:endParaRPr lang="cs-CZ" dirty="0"/>
          </a:p>
        </p:txBody>
      </p:sp>
      <p:sp>
        <p:nvSpPr>
          <p:cNvPr id="22" name="Rovnoramenný trojúhelník 21">
            <a:extLst>
              <a:ext uri="{FF2B5EF4-FFF2-40B4-BE49-F238E27FC236}">
                <a16:creationId xmlns:a16="http://schemas.microsoft.com/office/drawing/2014/main" id="{CBEBEE3B-F50A-469A-8FBD-6ECDC520EFC8}"/>
              </a:ext>
            </a:extLst>
          </p:cNvPr>
          <p:cNvSpPr/>
          <p:nvPr/>
        </p:nvSpPr>
        <p:spPr>
          <a:xfrm rot="16200000" flipH="1">
            <a:off x="8475306" y="3141306"/>
            <a:ext cx="2152259" cy="52811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olný tvar: obrazec 12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1" y="0"/>
            <a:ext cx="12191999" cy="1516873"/>
          </a:xfrm>
          <a:custGeom>
            <a:avLst/>
            <a:gdLst>
              <a:gd name="connsiteX0" fmla="*/ 0 w 12191999"/>
              <a:gd name="connsiteY0" fmla="*/ 0 h 1509486"/>
              <a:gd name="connsiteX1" fmla="*/ 12191999 w 12191999"/>
              <a:gd name="connsiteY1" fmla="*/ 0 h 1509486"/>
              <a:gd name="connsiteX2" fmla="*/ 12191999 w 12191999"/>
              <a:gd name="connsiteY2" fmla="*/ 1509486 h 1509486"/>
              <a:gd name="connsiteX3" fmla="*/ 0 w 12191999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509486">
                <a:moveTo>
                  <a:pt x="0" y="0"/>
                </a:moveTo>
                <a:lnTo>
                  <a:pt x="12191999" y="0"/>
                </a:lnTo>
                <a:lnTo>
                  <a:pt x="12191999" y="1509486"/>
                </a:lnTo>
                <a:lnTo>
                  <a:pt x="0" y="1509486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8" name="Volný tvar: obrazec 7">
            <a:extLst>
              <a:ext uri="{FF2B5EF4-FFF2-40B4-BE49-F238E27FC236}">
                <a16:creationId xmlns:a16="http://schemas.microsoft.com/office/drawing/2014/main" id="{DE3587D0-709B-410A-A7DE-5A6D61F5FADC}"/>
              </a:ext>
            </a:extLst>
          </p:cNvPr>
          <p:cNvSpPr/>
          <p:nvPr/>
        </p:nvSpPr>
        <p:spPr>
          <a:xfrm>
            <a:off x="1794076" y="392798"/>
            <a:ext cx="10397923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Jak naše škola podporuje studenty na studiu / stáži v zahraničí</a:t>
            </a:r>
          </a:p>
        </p:txBody>
      </p:sp>
    </p:spTree>
    <p:extLst>
      <p:ext uri="{BB962C8B-B14F-4D97-AF65-F5344CB8AC3E}">
        <p14:creationId xmlns:p14="http://schemas.microsoft.com/office/powerpoint/2010/main" val="3931234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Obrázek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9" r="23185" b="707"/>
          <a:stretch/>
        </p:blipFill>
        <p:spPr>
          <a:xfrm>
            <a:off x="8911058" y="1506566"/>
            <a:ext cx="3284051" cy="5351435"/>
          </a:xfrm>
          <a:custGeom>
            <a:avLst/>
            <a:gdLst>
              <a:gd name="connsiteX0" fmla="*/ 0 w 3284051"/>
              <a:gd name="connsiteY0" fmla="*/ 0 h 5351435"/>
              <a:gd name="connsiteX1" fmla="*/ 3284051 w 3284051"/>
              <a:gd name="connsiteY1" fmla="*/ 0 h 5351435"/>
              <a:gd name="connsiteX2" fmla="*/ 3284051 w 3284051"/>
              <a:gd name="connsiteY2" fmla="*/ 5351435 h 5351435"/>
              <a:gd name="connsiteX3" fmla="*/ 0 w 3284051"/>
              <a:gd name="connsiteY3" fmla="*/ 5351435 h 535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4051" h="5351435">
                <a:moveTo>
                  <a:pt x="0" y="0"/>
                </a:moveTo>
                <a:lnTo>
                  <a:pt x="3284051" y="0"/>
                </a:lnTo>
                <a:lnTo>
                  <a:pt x="3284051" y="5351435"/>
                </a:lnTo>
                <a:lnTo>
                  <a:pt x="0" y="5351435"/>
                </a:lnTo>
                <a:close/>
              </a:path>
            </a:pathLst>
          </a:custGeom>
        </p:spPr>
      </p:pic>
      <p:pic>
        <p:nvPicPr>
          <p:cNvPr id="32" name="Obrázek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5" r="45314" b="571"/>
          <a:stretch/>
        </p:blipFill>
        <p:spPr>
          <a:xfrm>
            <a:off x="7119611" y="1499258"/>
            <a:ext cx="3274694" cy="5358742"/>
          </a:xfrm>
          <a:custGeom>
            <a:avLst/>
            <a:gdLst>
              <a:gd name="connsiteX0" fmla="*/ 973878 w 3265713"/>
              <a:gd name="connsiteY0" fmla="*/ 0 h 5344045"/>
              <a:gd name="connsiteX1" fmla="*/ 3265713 w 3265713"/>
              <a:gd name="connsiteY1" fmla="*/ 0 h 5344045"/>
              <a:gd name="connsiteX2" fmla="*/ 3265713 w 3265713"/>
              <a:gd name="connsiteY2" fmla="*/ 5344045 h 5344045"/>
              <a:gd name="connsiteX3" fmla="*/ 0 w 3265713"/>
              <a:gd name="connsiteY3" fmla="*/ 5344045 h 5344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5344045">
                <a:moveTo>
                  <a:pt x="973878" y="0"/>
                </a:moveTo>
                <a:lnTo>
                  <a:pt x="3265713" y="0"/>
                </a:lnTo>
                <a:lnTo>
                  <a:pt x="3265713" y="5344045"/>
                </a:lnTo>
                <a:lnTo>
                  <a:pt x="0" y="5344045"/>
                </a:lnTo>
                <a:close/>
              </a:path>
            </a:pathLst>
          </a:custGeom>
        </p:spPr>
      </p:pic>
      <p:sp>
        <p:nvSpPr>
          <p:cNvPr id="29" name="Volný tvar: obrazec 20">
            <a:extLst>
              <a:ext uri="{FF2B5EF4-FFF2-40B4-BE49-F238E27FC236}">
                <a16:creationId xmlns:a16="http://schemas.microsoft.com/office/drawing/2014/main" id="{9A3A362D-4985-41D3-9632-72FC2A653191}"/>
              </a:ext>
            </a:extLst>
          </p:cNvPr>
          <p:cNvSpPr/>
          <p:nvPr/>
        </p:nvSpPr>
        <p:spPr>
          <a:xfrm>
            <a:off x="8929720" y="0"/>
            <a:ext cx="3265713" cy="6858000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46" name="Volný tvar 45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3177" y="-23323"/>
            <a:ext cx="12185727" cy="1535983"/>
          </a:xfrm>
          <a:custGeom>
            <a:avLst/>
            <a:gdLst>
              <a:gd name="connsiteX0" fmla="*/ 0 w 12185727"/>
              <a:gd name="connsiteY0" fmla="*/ 0 h 1535983"/>
              <a:gd name="connsiteX1" fmla="*/ 12185727 w 12185727"/>
              <a:gd name="connsiteY1" fmla="*/ 0 h 1535983"/>
              <a:gd name="connsiteX2" fmla="*/ 12185727 w 12185727"/>
              <a:gd name="connsiteY2" fmla="*/ 12557 h 1535983"/>
              <a:gd name="connsiteX3" fmla="*/ 10185542 w 12185727"/>
              <a:gd name="connsiteY3" fmla="*/ 12557 h 1535983"/>
              <a:gd name="connsiteX4" fmla="*/ 9903966 w 12185727"/>
              <a:gd name="connsiteY4" fmla="*/ 1535983 h 1535983"/>
              <a:gd name="connsiteX5" fmla="*/ 0 w 12185727"/>
              <a:gd name="connsiteY5" fmla="*/ 1535983 h 153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5727" h="1535983">
                <a:moveTo>
                  <a:pt x="0" y="0"/>
                </a:moveTo>
                <a:lnTo>
                  <a:pt x="12185727" y="0"/>
                </a:lnTo>
                <a:lnTo>
                  <a:pt x="12185727" y="12557"/>
                </a:lnTo>
                <a:lnTo>
                  <a:pt x="10185542" y="12557"/>
                </a:lnTo>
                <a:lnTo>
                  <a:pt x="9903966" y="1535983"/>
                </a:lnTo>
                <a:lnTo>
                  <a:pt x="0" y="1535983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1"/>
          </p:nvPr>
        </p:nvSpPr>
        <p:spPr>
          <a:xfrm>
            <a:off x="349884" y="1547583"/>
            <a:ext cx="7895264" cy="4616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cs-CZ" sz="2200" dirty="0"/>
              <a:t>Pomůže vám připravit životopis a motivační dopis</a:t>
            </a:r>
          </a:p>
          <a:p>
            <a:pPr algn="just">
              <a:lnSpc>
                <a:spcPct val="160000"/>
              </a:lnSpc>
            </a:pPr>
            <a:r>
              <a:rPr lang="cs-CZ" sz="2200" dirty="0"/>
              <a:t>Osloví partnerské zahraniční univerzity, agentury, firmy 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cs-CZ" sz="2200" dirty="0"/>
              <a:t>    a propojí je s vámi</a:t>
            </a:r>
          </a:p>
          <a:p>
            <a:pPr algn="just">
              <a:lnSpc>
                <a:spcPct val="160000"/>
              </a:lnSpc>
            </a:pPr>
            <a:r>
              <a:rPr lang="cs-CZ" sz="2200" dirty="0"/>
              <a:t>Pomůže s dokumentací programu Erasmus+</a:t>
            </a:r>
          </a:p>
          <a:p>
            <a:pPr algn="just">
              <a:lnSpc>
                <a:spcPct val="160000"/>
              </a:lnSpc>
            </a:pPr>
            <a:r>
              <a:rPr lang="cs-CZ" sz="2200" dirty="0"/>
              <a:t>Zadá výplatu grantu na váš účet ještě před vaším odjezdem</a:t>
            </a:r>
          </a:p>
          <a:p>
            <a:pPr algn="just">
              <a:lnSpc>
                <a:spcPct val="160000"/>
              </a:lnSpc>
            </a:pPr>
            <a:r>
              <a:rPr lang="cs-CZ" sz="2200" dirty="0"/>
              <a:t>Omluví docházku po dobu studia/stáže</a:t>
            </a:r>
          </a:p>
          <a:p>
            <a:pPr algn="just">
              <a:lnSpc>
                <a:spcPct val="160000"/>
              </a:lnSpc>
            </a:pPr>
            <a:r>
              <a:rPr lang="cs-CZ" sz="2200" dirty="0"/>
              <a:t>Během celého pobytu je s vámi koordinátor v kontaktu 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cs-CZ" sz="2200" dirty="0"/>
              <a:t>    na mailu, messengeru, </a:t>
            </a:r>
            <a:r>
              <a:rPr lang="cs-CZ" sz="2200" dirty="0" err="1"/>
              <a:t>wechatu</a:t>
            </a:r>
            <a:r>
              <a:rPr lang="cs-CZ" sz="2200" dirty="0"/>
              <a:t>, telefonicky</a:t>
            </a:r>
          </a:p>
          <a:p>
            <a:pPr marL="0" indent="0" algn="just">
              <a:buNone/>
            </a:pPr>
            <a:endParaRPr lang="cs-CZ" sz="2200" dirty="0"/>
          </a:p>
        </p:txBody>
      </p:sp>
      <p:sp>
        <p:nvSpPr>
          <p:cNvPr id="18" name="Rovnoramenný trojúhelník 17">
            <a:extLst>
              <a:ext uri="{FF2B5EF4-FFF2-40B4-BE49-F238E27FC236}">
                <a16:creationId xmlns:a16="http://schemas.microsoft.com/office/drawing/2014/main" id="{C97C1CFF-E7ED-4593-B284-2E68FFBC702A}"/>
              </a:ext>
            </a:extLst>
          </p:cNvPr>
          <p:cNvSpPr/>
          <p:nvPr/>
        </p:nvSpPr>
        <p:spPr>
          <a:xfrm rot="16200000" flipH="1">
            <a:off x="9031319" y="3706257"/>
            <a:ext cx="2015027" cy="4303237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: obrazec 16">
            <a:extLst>
              <a:ext uri="{FF2B5EF4-FFF2-40B4-BE49-F238E27FC236}">
                <a16:creationId xmlns:a16="http://schemas.microsoft.com/office/drawing/2014/main" id="{051636FB-537D-44C4-A0AD-1E955412E985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Podpora koordinátora zahraničních vztahů</a:t>
            </a:r>
          </a:p>
        </p:txBody>
      </p:sp>
    </p:spTree>
    <p:extLst>
      <p:ext uri="{BB962C8B-B14F-4D97-AF65-F5344CB8AC3E}">
        <p14:creationId xmlns:p14="http://schemas.microsoft.com/office/powerpoint/2010/main" val="2979758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1" t="10719" r="38631" b="31594"/>
          <a:stretch/>
        </p:blipFill>
        <p:spPr>
          <a:xfrm>
            <a:off x="7406938" y="1516873"/>
            <a:ext cx="4785061" cy="5341127"/>
          </a:xfrm>
          <a:prstGeom prst="rect">
            <a:avLst/>
          </a:prstGeom>
        </p:spPr>
      </p:pic>
      <p:sp>
        <p:nvSpPr>
          <p:cNvPr id="35" name="Volný tvar: obrazec 18">
            <a:extLst>
              <a:ext uri="{FF2B5EF4-FFF2-40B4-BE49-F238E27FC236}">
                <a16:creationId xmlns:a16="http://schemas.microsoft.com/office/drawing/2014/main" id="{447CB478-B315-4FB3-BAD2-B74B175C3BF6}"/>
              </a:ext>
            </a:extLst>
          </p:cNvPr>
          <p:cNvSpPr/>
          <p:nvPr/>
        </p:nvSpPr>
        <p:spPr>
          <a:xfrm flipH="1">
            <a:off x="6388360" y="0"/>
            <a:ext cx="2677886" cy="6870442"/>
          </a:xfrm>
          <a:custGeom>
            <a:avLst/>
            <a:gdLst>
              <a:gd name="connsiteX0" fmla="*/ 1249775 w 3265713"/>
              <a:gd name="connsiteY0" fmla="*/ 0 h 6858000"/>
              <a:gd name="connsiteX1" fmla="*/ 3265713 w 3265713"/>
              <a:gd name="connsiteY1" fmla="*/ 0 h 6858000"/>
              <a:gd name="connsiteX2" fmla="*/ 3265713 w 3265713"/>
              <a:gd name="connsiteY2" fmla="*/ 6858000 h 6858000"/>
              <a:gd name="connsiteX3" fmla="*/ 0 w 32657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3" h="6858000">
                <a:moveTo>
                  <a:pt x="1249775" y="0"/>
                </a:moveTo>
                <a:lnTo>
                  <a:pt x="3265713" y="0"/>
                </a:lnTo>
                <a:lnTo>
                  <a:pt x="32657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28" name="Volný tvar 27">
            <a:extLst>
              <a:ext uri="{FF2B5EF4-FFF2-40B4-BE49-F238E27FC236}">
                <a16:creationId xmlns:a16="http://schemas.microsoft.com/office/drawing/2014/main" id="{A54EA5CC-C095-4EFE-8A3A-7E1BA9537B5F}"/>
              </a:ext>
            </a:extLst>
          </p:cNvPr>
          <p:cNvSpPr/>
          <p:nvPr/>
        </p:nvSpPr>
        <p:spPr>
          <a:xfrm>
            <a:off x="1" y="-12444"/>
            <a:ext cx="12193491" cy="1548428"/>
          </a:xfrm>
          <a:custGeom>
            <a:avLst/>
            <a:gdLst>
              <a:gd name="connsiteX0" fmla="*/ 0 w 12193491"/>
              <a:gd name="connsiteY0" fmla="*/ 0 h 1548428"/>
              <a:gd name="connsiteX1" fmla="*/ 12193491 w 12193491"/>
              <a:gd name="connsiteY1" fmla="*/ 0 h 1548428"/>
              <a:gd name="connsiteX2" fmla="*/ 12193491 w 12193491"/>
              <a:gd name="connsiteY2" fmla="*/ 12659 h 1548428"/>
              <a:gd name="connsiteX3" fmla="*/ 10185542 w 12193491"/>
              <a:gd name="connsiteY3" fmla="*/ 12659 h 1548428"/>
              <a:gd name="connsiteX4" fmla="*/ 9903966 w 12193491"/>
              <a:gd name="connsiteY4" fmla="*/ 1548428 h 1548428"/>
              <a:gd name="connsiteX5" fmla="*/ 0 w 12193491"/>
              <a:gd name="connsiteY5" fmla="*/ 1548428 h 154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491" h="1548428">
                <a:moveTo>
                  <a:pt x="0" y="0"/>
                </a:moveTo>
                <a:lnTo>
                  <a:pt x="12193491" y="0"/>
                </a:lnTo>
                <a:lnTo>
                  <a:pt x="12193491" y="12659"/>
                </a:lnTo>
                <a:lnTo>
                  <a:pt x="10185542" y="12659"/>
                </a:lnTo>
                <a:lnTo>
                  <a:pt x="9903966" y="1548428"/>
                </a:lnTo>
                <a:lnTo>
                  <a:pt x="0" y="1548428"/>
                </a:lnTo>
                <a:close/>
              </a:path>
            </a:pathLst>
          </a:custGeom>
          <a:solidFill>
            <a:schemeClr val="bg1">
              <a:lumMod val="6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17754" y="1928782"/>
            <a:ext cx="8582518" cy="282504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cs-CZ" sz="2200" dirty="0"/>
              <a:t>Zlepšíte si angličtinu / němčinu / španělštinu / francouzštinu</a:t>
            </a:r>
          </a:p>
          <a:p>
            <a:pPr algn="just">
              <a:lnSpc>
                <a:spcPct val="150000"/>
              </a:lnSpc>
            </a:pPr>
            <a:r>
              <a:rPr lang="cs-CZ" sz="2200" dirty="0"/>
              <a:t>Přátele ze všech koutů světa, se kterými se můžete v budoucnu navštěvovat</a:t>
            </a:r>
          </a:p>
          <a:p>
            <a:pPr algn="just">
              <a:lnSpc>
                <a:spcPct val="150000"/>
              </a:lnSpc>
            </a:pPr>
            <a:r>
              <a:rPr lang="cs-CZ" sz="2200" dirty="0"/>
              <a:t>Kontakty na odborníky, firmy, …které se vám v budoucnu můžou hodit</a:t>
            </a:r>
          </a:p>
          <a:p>
            <a:pPr algn="just">
              <a:lnSpc>
                <a:spcPct val="150000"/>
              </a:lnSpc>
            </a:pPr>
            <a:r>
              <a:rPr lang="cs-CZ" sz="2200" dirty="0"/>
              <a:t>Vylepšíte si životopis a zvýšíte šance získat po škole lepší pracovní uplatnění</a:t>
            </a:r>
          </a:p>
          <a:p>
            <a:pPr algn="just">
              <a:lnSpc>
                <a:spcPct val="150000"/>
              </a:lnSpc>
            </a:pPr>
            <a:r>
              <a:rPr lang="cs-CZ" sz="2200" b="1" dirty="0"/>
              <a:t>Zkušenost a sebevědomí, že dokážete zvládnout víc, než jste si kdy mysleli</a:t>
            </a:r>
          </a:p>
          <a:p>
            <a:pPr>
              <a:lnSpc>
                <a:spcPct val="150000"/>
              </a:lnSpc>
            </a:pPr>
            <a:endParaRPr lang="cs-CZ" sz="2000" dirty="0"/>
          </a:p>
          <a:p>
            <a:pPr algn="just">
              <a:lnSpc>
                <a:spcPct val="150000"/>
              </a:lnSpc>
            </a:pPr>
            <a:endParaRPr lang="cs-CZ" sz="2000" dirty="0"/>
          </a:p>
          <a:p>
            <a:pPr algn="just">
              <a:lnSpc>
                <a:spcPct val="150000"/>
              </a:lnSpc>
            </a:pPr>
            <a:endParaRPr lang="cs-CZ" sz="2000" dirty="0"/>
          </a:p>
        </p:txBody>
      </p:sp>
      <p:sp>
        <p:nvSpPr>
          <p:cNvPr id="24" name="Volný tvar 23">
            <a:extLst>
              <a:ext uri="{FF2B5EF4-FFF2-40B4-BE49-F238E27FC236}">
                <a16:creationId xmlns:a16="http://schemas.microsoft.com/office/drawing/2014/main" id="{C2E4AD71-EAB8-4481-9F2A-8D9AD2F4F07D}"/>
              </a:ext>
            </a:extLst>
          </p:cNvPr>
          <p:cNvSpPr/>
          <p:nvPr/>
        </p:nvSpPr>
        <p:spPr>
          <a:xfrm>
            <a:off x="12135426" y="1206437"/>
            <a:ext cx="56573" cy="310437"/>
          </a:xfrm>
          <a:custGeom>
            <a:avLst/>
            <a:gdLst>
              <a:gd name="connsiteX0" fmla="*/ 56573 w 56573"/>
              <a:gd name="connsiteY0" fmla="*/ 0 h 310437"/>
              <a:gd name="connsiteX1" fmla="*/ 56573 w 56573"/>
              <a:gd name="connsiteY1" fmla="*/ 310437 h 310437"/>
              <a:gd name="connsiteX2" fmla="*/ 0 w 56573"/>
              <a:gd name="connsiteY2" fmla="*/ 310437 h 310437"/>
              <a:gd name="connsiteX3" fmla="*/ 56573 w 56573"/>
              <a:gd name="connsiteY3" fmla="*/ 0 h 31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73" h="310437">
                <a:moveTo>
                  <a:pt x="56573" y="0"/>
                </a:moveTo>
                <a:lnTo>
                  <a:pt x="56573" y="310437"/>
                </a:lnTo>
                <a:lnTo>
                  <a:pt x="0" y="310437"/>
                </a:lnTo>
                <a:lnTo>
                  <a:pt x="56573" y="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23" name="Volný tvar 22">
            <a:extLst>
              <a:ext uri="{FF2B5EF4-FFF2-40B4-BE49-F238E27FC236}">
                <a16:creationId xmlns:a16="http://schemas.microsoft.com/office/drawing/2014/main" id="{C2E4AD71-EAB8-4481-9F2A-8D9AD2F4F07D}"/>
              </a:ext>
            </a:extLst>
          </p:cNvPr>
          <p:cNvSpPr/>
          <p:nvPr/>
        </p:nvSpPr>
        <p:spPr>
          <a:xfrm>
            <a:off x="9897364" y="-12443"/>
            <a:ext cx="2294635" cy="1529316"/>
          </a:xfrm>
          <a:custGeom>
            <a:avLst/>
            <a:gdLst>
              <a:gd name="connsiteX0" fmla="*/ 278697 w 2294635"/>
              <a:gd name="connsiteY0" fmla="*/ 0 h 1529316"/>
              <a:gd name="connsiteX1" fmla="*/ 2294635 w 2294635"/>
              <a:gd name="connsiteY1" fmla="*/ 0 h 1529316"/>
              <a:gd name="connsiteX2" fmla="*/ 2294635 w 2294635"/>
              <a:gd name="connsiteY2" fmla="*/ 1218879 h 1529316"/>
              <a:gd name="connsiteX3" fmla="*/ 2238062 w 2294635"/>
              <a:gd name="connsiteY3" fmla="*/ 1529316 h 1529316"/>
              <a:gd name="connsiteX4" fmla="*/ 0 w 2294635"/>
              <a:gd name="connsiteY4" fmla="*/ 1529316 h 1529316"/>
              <a:gd name="connsiteX5" fmla="*/ 278697 w 2294635"/>
              <a:gd name="connsiteY5" fmla="*/ 0 h 152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4635" h="1529316">
                <a:moveTo>
                  <a:pt x="278697" y="0"/>
                </a:moveTo>
                <a:lnTo>
                  <a:pt x="2294635" y="0"/>
                </a:lnTo>
                <a:lnTo>
                  <a:pt x="2294635" y="1218879"/>
                </a:lnTo>
                <a:lnTo>
                  <a:pt x="2238062" y="1529316"/>
                </a:lnTo>
                <a:lnTo>
                  <a:pt x="0" y="1529316"/>
                </a:lnTo>
                <a:lnTo>
                  <a:pt x="278697" y="0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26" name="Volný tvar 25">
            <a:extLst>
              <a:ext uri="{FF2B5EF4-FFF2-40B4-BE49-F238E27FC236}">
                <a16:creationId xmlns:a16="http://schemas.microsoft.com/office/drawing/2014/main" id="{C2E4AD71-EAB8-4481-9F2A-8D9AD2F4F07D}"/>
              </a:ext>
            </a:extLst>
          </p:cNvPr>
          <p:cNvSpPr/>
          <p:nvPr/>
        </p:nvSpPr>
        <p:spPr>
          <a:xfrm>
            <a:off x="11212901" y="1497172"/>
            <a:ext cx="979099" cy="5360828"/>
          </a:xfrm>
          <a:custGeom>
            <a:avLst/>
            <a:gdLst>
              <a:gd name="connsiteX0" fmla="*/ 969863 w 979099"/>
              <a:gd name="connsiteY0" fmla="*/ 0 h 5322015"/>
              <a:gd name="connsiteX1" fmla="*/ 979099 w 979099"/>
              <a:gd name="connsiteY1" fmla="*/ 0 h 5322015"/>
              <a:gd name="connsiteX2" fmla="*/ 979099 w 979099"/>
              <a:gd name="connsiteY2" fmla="*/ 5322015 h 5322015"/>
              <a:gd name="connsiteX3" fmla="*/ 0 w 979099"/>
              <a:gd name="connsiteY3" fmla="*/ 5322015 h 53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099" h="5322015">
                <a:moveTo>
                  <a:pt x="969863" y="0"/>
                </a:moveTo>
                <a:lnTo>
                  <a:pt x="979099" y="0"/>
                </a:lnTo>
                <a:lnTo>
                  <a:pt x="979099" y="5322015"/>
                </a:lnTo>
                <a:lnTo>
                  <a:pt x="0" y="5322015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cs-CZ" sz="3000" cap="all" spc="200" dirty="0"/>
          </a:p>
        </p:txBody>
      </p:sp>
      <p:sp>
        <p:nvSpPr>
          <p:cNvPr id="9" name="Rovnoramenný trojúhelník 8">
            <a:extLst>
              <a:ext uri="{FF2B5EF4-FFF2-40B4-BE49-F238E27FC236}">
                <a16:creationId xmlns:a16="http://schemas.microsoft.com/office/drawing/2014/main" id="{D1041061-0088-4BA2-91B9-B2EE43EC6644}"/>
              </a:ext>
            </a:extLst>
          </p:cNvPr>
          <p:cNvSpPr/>
          <p:nvPr/>
        </p:nvSpPr>
        <p:spPr>
          <a:xfrm rot="16200000" flipH="1">
            <a:off x="8640144" y="3318587"/>
            <a:ext cx="1822583" cy="5281130"/>
          </a:xfrm>
          <a:prstGeom prst="triangle">
            <a:avLst>
              <a:gd name="adj" fmla="val 10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: obrazec 12">
            <a:extLst>
              <a:ext uri="{FF2B5EF4-FFF2-40B4-BE49-F238E27FC236}">
                <a16:creationId xmlns:a16="http://schemas.microsoft.com/office/drawing/2014/main" id="{6C5AEC65-57EE-4EEE-BC4B-BD8D2C0D29A4}"/>
              </a:ext>
            </a:extLst>
          </p:cNvPr>
          <p:cNvSpPr/>
          <p:nvPr/>
        </p:nvSpPr>
        <p:spPr>
          <a:xfrm>
            <a:off x="4941855" y="392798"/>
            <a:ext cx="7250144" cy="738664"/>
          </a:xfrm>
          <a:custGeom>
            <a:avLst/>
            <a:gdLst>
              <a:gd name="connsiteX0" fmla="*/ 0 w 7250144"/>
              <a:gd name="connsiteY0" fmla="*/ 0 h 738664"/>
              <a:gd name="connsiteX1" fmla="*/ 7250144 w 7250144"/>
              <a:gd name="connsiteY1" fmla="*/ 0 h 738664"/>
              <a:gd name="connsiteX2" fmla="*/ 7250144 w 7250144"/>
              <a:gd name="connsiteY2" fmla="*/ 738664 h 738664"/>
              <a:gd name="connsiteX3" fmla="*/ 0 w 7250144"/>
              <a:gd name="connsiteY3" fmla="*/ 738664 h 73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0144" h="738664">
                <a:moveTo>
                  <a:pt x="0" y="0"/>
                </a:moveTo>
                <a:lnTo>
                  <a:pt x="7250144" y="0"/>
                </a:lnTo>
                <a:lnTo>
                  <a:pt x="7250144" y="738664"/>
                </a:lnTo>
                <a:lnTo>
                  <a:pt x="0" y="738664"/>
                </a:lnTo>
                <a:close/>
              </a:path>
            </a:pathLst>
          </a:cu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cs-CZ" sz="3000" dirty="0"/>
              <a:t>Co získáte studiem / stáží v zahraničí?</a:t>
            </a:r>
          </a:p>
        </p:txBody>
      </p:sp>
    </p:spTree>
    <p:extLst>
      <p:ext uri="{BB962C8B-B14F-4D97-AF65-F5344CB8AC3E}">
        <p14:creationId xmlns:p14="http://schemas.microsoft.com/office/powerpoint/2010/main" val="6298273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9ED93644AD6C948BBDF167F5F6BA78A" ma:contentTypeVersion="11" ma:contentTypeDescription="Vytvoří nový dokument" ma:contentTypeScope="" ma:versionID="2f7bc4c70a758f0107cb1611f92ce477">
  <xsd:schema xmlns:xsd="http://www.w3.org/2001/XMLSchema" xmlns:xs="http://www.w3.org/2001/XMLSchema" xmlns:p="http://schemas.microsoft.com/office/2006/metadata/properties" xmlns:ns3="af5e3c7e-a547-4185-b62e-58ba6757e818" xmlns:ns4="1e26a975-1617-45e7-b8c8-9648734e66a8" targetNamespace="http://schemas.microsoft.com/office/2006/metadata/properties" ma:root="true" ma:fieldsID="ba01c2ab3ad2f363a3800bcc1b156fc9" ns3:_="" ns4:_="">
    <xsd:import namespace="af5e3c7e-a547-4185-b62e-58ba6757e818"/>
    <xsd:import namespace="1e26a975-1617-45e7-b8c8-9648734e66a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5e3c7e-a547-4185-b62e-58ba6757e81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odnota hash upozornění na sdílení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26a975-1617-45e7-b8c8-9648734e66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FE4F6E-2A38-451B-97D2-56C0F80DB3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2EF316-12FF-4295-BC9A-503359BA5C44}">
  <ds:schemaRefs>
    <ds:schemaRef ds:uri="http://purl.org/dc/elements/1.1/"/>
    <ds:schemaRef ds:uri="http://schemas.microsoft.com/office/infopath/2007/PartnerControls"/>
    <ds:schemaRef ds:uri="1e26a975-1617-45e7-b8c8-9648734e66a8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af5e3c7e-a547-4185-b62e-58ba6757e818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F13D2EB-5474-4C73-8B8A-F018BF92F6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5e3c7e-a547-4185-b62e-58ba6757e818"/>
    <ds:schemaRef ds:uri="1e26a975-1617-45e7-b8c8-9648734e66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2839</TotalTime>
  <Words>440</Words>
  <Application>Microsoft Office PowerPoint</Application>
  <PresentationFormat>Širokoúhlá obrazovka</PresentationFormat>
  <Paragraphs>67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Eras Demi ITC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VSTE CB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Erasmus+  pro studenty VŠTE</dc:title>
  <dc:creator>Tikalská Alena</dc:creator>
  <cp:lastModifiedBy>Petra Prášilová</cp:lastModifiedBy>
  <cp:revision>294</cp:revision>
  <dcterms:created xsi:type="dcterms:W3CDTF">2019-05-02T13:18:10Z</dcterms:created>
  <dcterms:modified xsi:type="dcterms:W3CDTF">2021-11-29T11:57:22Z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0x010100C9ED93644AD6C948BBDF167F5F6BA78A</vt:lpwstr>
  </property>
</Properties>
</file>