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81" r:id="rId2"/>
    <p:sldId id="282" r:id="rId3"/>
    <p:sldId id="256" r:id="rId4"/>
    <p:sldId id="280" r:id="rId5"/>
    <p:sldId id="279" r:id="rId6"/>
    <p:sldId id="269" r:id="rId7"/>
    <p:sldId id="270" r:id="rId8"/>
    <p:sldId id="276" r:id="rId9"/>
    <p:sldId id="272" r:id="rId10"/>
    <p:sldId id="268" r:id="rId11"/>
    <p:sldId id="258" r:id="rId12"/>
    <p:sldId id="273" r:id="rId13"/>
    <p:sldId id="274" r:id="rId14"/>
    <p:sldId id="275" r:id="rId15"/>
    <p:sldId id="271" r:id="rId16"/>
    <p:sldId id="277" r:id="rId17"/>
    <p:sldId id="278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39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ndula Velková" userId="d0a736bd-599d-4451-a108-af86c05341fa" providerId="ADAL" clId="{6022A8B4-1739-48B5-93DA-22CA8313C958}"/>
    <pc:docChg chg="delSld">
      <pc:chgData name="Vendula Velková" userId="d0a736bd-599d-4451-a108-af86c05341fa" providerId="ADAL" clId="{6022A8B4-1739-48B5-93DA-22CA8313C958}" dt="2021-11-30T08:36:34.453" v="0" actId="2696"/>
      <pc:docMkLst>
        <pc:docMk/>
      </pc:docMkLst>
      <pc:sldChg chg="del">
        <pc:chgData name="Vendula Velková" userId="d0a736bd-599d-4451-a108-af86c05341fa" providerId="ADAL" clId="{6022A8B4-1739-48B5-93DA-22CA8313C958}" dt="2021-11-30T08:36:34.453" v="0" actId="2696"/>
        <pc:sldMkLst>
          <pc:docMk/>
          <pc:sldMk cId="0" sldId="257"/>
        </pc:sldMkLst>
      </pc:sldChg>
    </pc:docChg>
  </pc:docChgLst>
  <pc:docChgLst>
    <pc:chgData name="Petra Prášilová" userId="fb7499ee-b213-414d-a1c3-d78538faa6c2" providerId="ADAL" clId="{D9955478-31A7-43A2-B02F-C57D52F89612}"/>
    <pc:docChg chg="undo custSel addSld modSld sldOrd">
      <pc:chgData name="Petra Prášilová" userId="fb7499ee-b213-414d-a1c3-d78538faa6c2" providerId="ADAL" clId="{D9955478-31A7-43A2-B02F-C57D52F89612}" dt="2021-11-29T11:24:25.936" v="201" actId="21"/>
      <pc:docMkLst>
        <pc:docMk/>
      </pc:docMkLst>
      <pc:sldChg chg="ord">
        <pc:chgData name="Petra Prášilová" userId="fb7499ee-b213-414d-a1c3-d78538faa6c2" providerId="ADAL" clId="{D9955478-31A7-43A2-B02F-C57D52F89612}" dt="2021-11-29T10:03:44.047" v="2"/>
        <pc:sldMkLst>
          <pc:docMk/>
          <pc:sldMk cId="0" sldId="256"/>
        </pc:sldMkLst>
      </pc:sldChg>
      <pc:sldChg chg="delSp">
        <pc:chgData name="Petra Prášilová" userId="fb7499ee-b213-414d-a1c3-d78538faa6c2" providerId="ADAL" clId="{D9955478-31A7-43A2-B02F-C57D52F89612}" dt="2021-11-29T10:05:46.630" v="5" actId="478"/>
        <pc:sldMkLst>
          <pc:docMk/>
          <pc:sldMk cId="1235321357" sldId="280"/>
        </pc:sldMkLst>
        <pc:spChg chg="del">
          <ac:chgData name="Petra Prášilová" userId="fb7499ee-b213-414d-a1c3-d78538faa6c2" providerId="ADAL" clId="{D9955478-31A7-43A2-B02F-C57D52F89612}" dt="2021-11-29T10:05:46.630" v="5" actId="478"/>
          <ac:spMkLst>
            <pc:docMk/>
            <pc:sldMk cId="1235321357" sldId="280"/>
            <ac:spMk id="7" creationId="{25F8C809-5D0B-41A7-A297-79BBFDFFF32E}"/>
          </ac:spMkLst>
        </pc:spChg>
      </pc:sldChg>
      <pc:sldChg chg="addSp delSp modSp new">
        <pc:chgData name="Petra Prášilová" userId="fb7499ee-b213-414d-a1c3-d78538faa6c2" providerId="ADAL" clId="{D9955478-31A7-43A2-B02F-C57D52F89612}" dt="2021-11-29T10:07:52.942" v="6" actId="931"/>
        <pc:sldMkLst>
          <pc:docMk/>
          <pc:sldMk cId="3766985266" sldId="281"/>
        </pc:sldMkLst>
        <pc:spChg chg="add del mod">
          <ac:chgData name="Petra Prášilová" userId="fb7499ee-b213-414d-a1c3-d78538faa6c2" providerId="ADAL" clId="{D9955478-31A7-43A2-B02F-C57D52F89612}" dt="2021-11-29T10:04:42.692" v="4"/>
          <ac:spMkLst>
            <pc:docMk/>
            <pc:sldMk cId="3766985266" sldId="281"/>
            <ac:spMk id="4" creationId="{41DEA7C3-AB44-4C81-BDD9-1B99563CE5B3}"/>
          </ac:spMkLst>
        </pc:spChg>
        <pc:spChg chg="add del mod">
          <ac:chgData name="Petra Prášilová" userId="fb7499ee-b213-414d-a1c3-d78538faa6c2" providerId="ADAL" clId="{D9955478-31A7-43A2-B02F-C57D52F89612}" dt="2021-11-29T10:04:42.692" v="4"/>
          <ac:spMkLst>
            <pc:docMk/>
            <pc:sldMk cId="3766985266" sldId="281"/>
            <ac:spMk id="7" creationId="{9D1FF77C-372C-4CE6-AE73-DF36558C9BF9}"/>
          </ac:spMkLst>
        </pc:spChg>
        <pc:spChg chg="add del mod">
          <ac:chgData name="Petra Prášilová" userId="fb7499ee-b213-414d-a1c3-d78538faa6c2" providerId="ADAL" clId="{D9955478-31A7-43A2-B02F-C57D52F89612}" dt="2021-11-29T10:04:42.692" v="4"/>
          <ac:spMkLst>
            <pc:docMk/>
            <pc:sldMk cId="3766985266" sldId="281"/>
            <ac:spMk id="8" creationId="{DBD5E1DC-1A6B-427A-A7E6-C9C045793E25}"/>
          </ac:spMkLst>
        </pc:spChg>
        <pc:spChg chg="add del mod">
          <ac:chgData name="Petra Prášilová" userId="fb7499ee-b213-414d-a1c3-d78538faa6c2" providerId="ADAL" clId="{D9955478-31A7-43A2-B02F-C57D52F89612}" dt="2021-11-29T10:04:42.692" v="4"/>
          <ac:spMkLst>
            <pc:docMk/>
            <pc:sldMk cId="3766985266" sldId="281"/>
            <ac:spMk id="9" creationId="{D09BF6B4-BB8E-4344-AAE9-73E1B9F5EE86}"/>
          </ac:spMkLst>
        </pc:spChg>
        <pc:picChg chg="add del mod">
          <ac:chgData name="Petra Prášilová" userId="fb7499ee-b213-414d-a1c3-d78538faa6c2" providerId="ADAL" clId="{D9955478-31A7-43A2-B02F-C57D52F89612}" dt="2021-11-29T10:04:42.692" v="4"/>
          <ac:picMkLst>
            <pc:docMk/>
            <pc:sldMk cId="3766985266" sldId="281"/>
            <ac:picMk id="3" creationId="{58537074-98D4-41E9-BC56-59DFAACB8719}"/>
          </ac:picMkLst>
        </pc:picChg>
        <pc:picChg chg="add del mod">
          <ac:chgData name="Petra Prášilová" userId="fb7499ee-b213-414d-a1c3-d78538faa6c2" providerId="ADAL" clId="{D9955478-31A7-43A2-B02F-C57D52F89612}" dt="2021-11-29T10:04:42.692" v="4"/>
          <ac:picMkLst>
            <pc:docMk/>
            <pc:sldMk cId="3766985266" sldId="281"/>
            <ac:picMk id="5" creationId="{8F1BCF5E-8817-4221-9D5A-79302AC68C17}"/>
          </ac:picMkLst>
        </pc:picChg>
        <pc:picChg chg="add del mod">
          <ac:chgData name="Petra Prášilová" userId="fb7499ee-b213-414d-a1c3-d78538faa6c2" providerId="ADAL" clId="{D9955478-31A7-43A2-B02F-C57D52F89612}" dt="2021-11-29T10:04:42.692" v="4"/>
          <ac:picMkLst>
            <pc:docMk/>
            <pc:sldMk cId="3766985266" sldId="281"/>
            <ac:picMk id="6" creationId="{A2BA5D1A-C9D2-4E34-AF4D-50255251D8C7}"/>
          </ac:picMkLst>
        </pc:picChg>
        <pc:picChg chg="add mod">
          <ac:chgData name="Petra Prášilová" userId="fb7499ee-b213-414d-a1c3-d78538faa6c2" providerId="ADAL" clId="{D9955478-31A7-43A2-B02F-C57D52F89612}" dt="2021-11-29T10:07:52.942" v="6" actId="931"/>
          <ac:picMkLst>
            <pc:docMk/>
            <pc:sldMk cId="3766985266" sldId="281"/>
            <ac:picMk id="11" creationId="{85E6BE87-FD0B-4380-A783-655813D8B244}"/>
          </ac:picMkLst>
        </pc:picChg>
      </pc:sldChg>
      <pc:sldChg chg="addSp delSp modSp new mod">
        <pc:chgData name="Petra Prášilová" userId="fb7499ee-b213-414d-a1c3-d78538faa6c2" providerId="ADAL" clId="{D9955478-31A7-43A2-B02F-C57D52F89612}" dt="2021-11-29T11:24:25.936" v="201" actId="21"/>
        <pc:sldMkLst>
          <pc:docMk/>
          <pc:sldMk cId="3999969337" sldId="282"/>
        </pc:sldMkLst>
        <pc:spChg chg="add mod">
          <ac:chgData name="Petra Prášilová" userId="fb7499ee-b213-414d-a1c3-d78538faa6c2" providerId="ADAL" clId="{D9955478-31A7-43A2-B02F-C57D52F89612}" dt="2021-11-29T11:19:59.940" v="198" actId="1076"/>
          <ac:spMkLst>
            <pc:docMk/>
            <pc:sldMk cId="3999969337" sldId="282"/>
            <ac:spMk id="5" creationId="{B1026C69-BA36-4899-9625-DC6FEE48A8F8}"/>
          </ac:spMkLst>
        </pc:spChg>
        <pc:spChg chg="add mod">
          <ac:chgData name="Petra Prášilová" userId="fb7499ee-b213-414d-a1c3-d78538faa6c2" providerId="ADAL" clId="{D9955478-31A7-43A2-B02F-C57D52F89612}" dt="2021-11-29T11:24:25.936" v="201" actId="21"/>
          <ac:spMkLst>
            <pc:docMk/>
            <pc:sldMk cId="3999969337" sldId="282"/>
            <ac:spMk id="7" creationId="{4238EA97-5336-41EE-8CB6-674D62298121}"/>
          </ac:spMkLst>
        </pc:spChg>
        <pc:picChg chg="add del mod">
          <ac:chgData name="Petra Prášilová" userId="fb7499ee-b213-414d-a1c3-d78538faa6c2" providerId="ADAL" clId="{D9955478-31A7-43A2-B02F-C57D52F89612}" dt="2021-11-29T10:14:54.202" v="9" actId="931"/>
          <ac:picMkLst>
            <pc:docMk/>
            <pc:sldMk cId="3999969337" sldId="282"/>
            <ac:picMk id="4" creationId="{3E2D21B0-AC68-4632-8E59-EC7F79F42EA1}"/>
          </ac:picMkLst>
        </pc:picChg>
        <pc:picChg chg="add mod">
          <ac:chgData name="Petra Prášilová" userId="fb7499ee-b213-414d-a1c3-d78538faa6c2" providerId="ADAL" clId="{D9955478-31A7-43A2-B02F-C57D52F89612}" dt="2021-11-29T11:19:55.937" v="197" actId="1076"/>
          <ac:picMkLst>
            <pc:docMk/>
            <pc:sldMk cId="3999969337" sldId="282"/>
            <ac:picMk id="6" creationId="{0D41ADE5-A68E-447F-9325-EF8ABD33D71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9843549358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9843549358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s.vstecb.cz/auth/el/vste/zima2021/EFVP/um/Studijni_agenda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s.vstecb.cz/auth/elearning/test_qdef_edit?fakulta=5610;obdobi=198;kod=EFVP;predmet=25233;qdefurl=%2Fel%2Fvste%2Fzima2021%2FEFVP%2Fodp%2Ftb%2FEFVP_sada_1.qdef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jenesova@mail.vstecb.cz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cs.wikipedia.org/wiki/Environment%C3%A1ln%C3%AD_etika" TargetMode="External"/><Relationship Id="rId3" Type="http://schemas.openxmlformats.org/officeDocument/2006/relationships/hyperlink" Target="https://cs.wikipedia.org/wiki/Mor%C3%A1lka" TargetMode="External"/><Relationship Id="rId7" Type="http://schemas.openxmlformats.org/officeDocument/2006/relationships/hyperlink" Target="https://cs.wikipedia.org/wiki/Deontologie" TargetMode="External"/><Relationship Id="rId12" Type="http://schemas.openxmlformats.org/officeDocument/2006/relationships/image" Target="../media/image8.svg"/><Relationship Id="rId2" Type="http://schemas.openxmlformats.org/officeDocument/2006/relationships/hyperlink" Target="https://cs.wikipedia.org/wiki/%C3%89tos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s.wikipedia.org/wiki/Autonomn%C3%AD_mor%C3%A1lka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cs.wikipedia.org/wiki/Svobodn%C3%A1_v%C5%AFle" TargetMode="External"/><Relationship Id="rId10" Type="http://schemas.openxmlformats.org/officeDocument/2006/relationships/hyperlink" Target="https://cs.wikipedia.org/wiki/Bioetika" TargetMode="External"/><Relationship Id="rId4" Type="http://schemas.openxmlformats.org/officeDocument/2006/relationships/hyperlink" Target="https://cs.wikipedia.org/wiki/Norma" TargetMode="External"/><Relationship Id="rId9" Type="http://schemas.openxmlformats.org/officeDocument/2006/relationships/hyperlink" Target="https://cs.wikipedia.org/wiki/%C5%BDurnalistick%C3%A1_etik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890294-3ADF-4E11-AA2D-6D4B436C4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85E6BE87-FD0B-4380-A783-655813D8B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0" y="0"/>
            <a:ext cx="9081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85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6913" y="400299"/>
            <a:ext cx="8520600" cy="572700"/>
          </a:xfrm>
        </p:spPr>
        <p:txBody>
          <a:bodyPr/>
          <a:lstStyle/>
          <a:p>
            <a:pPr algn="ctr"/>
            <a:r>
              <a:rPr lang="cs-CZ" sz="1800" dirty="0">
                <a:latin typeface="+mn-lt"/>
              </a:rPr>
              <a:t>Kde všude nás ETIKA obklopuje</a:t>
            </a:r>
            <a:r>
              <a:rPr lang="cs-CZ" sz="1800" dirty="0">
                <a:latin typeface="Georgia" panose="02040502050405020303" pitchFamily="18" charset="0"/>
              </a:rPr>
              <a:t>? 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 flipH="1">
            <a:off x="104360" y="974424"/>
            <a:ext cx="7628281" cy="3383885"/>
          </a:xfrm>
        </p:spPr>
        <p:txBody>
          <a:bodyPr/>
          <a:lstStyle/>
          <a:p>
            <a:pPr marL="114300" indent="0">
              <a:buNone/>
            </a:pPr>
            <a:endParaRPr lang="cs-CZ" sz="1400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Etika v podnikové strategii  </a:t>
            </a:r>
          </a:p>
          <a:p>
            <a:pPr marL="114300" indent="0">
              <a:buNone/>
            </a:pPr>
            <a:endParaRPr lang="cs-CZ" sz="14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Etické problémy medicíny                                                                </a:t>
            </a:r>
          </a:p>
          <a:p>
            <a:pPr marL="114300" indent="0">
              <a:buNone/>
            </a:pPr>
            <a:endParaRPr lang="cs-CZ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Etické problémy záchranářství a medicíny katastrof</a:t>
            </a:r>
          </a:p>
          <a:p>
            <a:pPr marL="114300" indent="0">
              <a:buNone/>
            </a:pPr>
            <a:endParaRPr lang="cs-CZ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Mobbing</a:t>
            </a:r>
            <a:r>
              <a:rPr lang="cs-CZ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 v základních školách</a:t>
            </a:r>
          </a:p>
          <a:p>
            <a:pPr marL="114300" indent="0">
              <a:buNone/>
            </a:pPr>
            <a:endParaRPr lang="cs-CZ" sz="1400" dirty="0">
              <a:solidFill>
                <a:schemeClr val="accent5">
                  <a:lumMod val="60000"/>
                  <a:lumOff val="40000"/>
                </a:schemeClr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rgbClr val="C00000"/>
                </a:solidFill>
                <a:latin typeface="Georgia" panose="02040502050405020303" pitchFamily="18" charset="0"/>
              </a:rPr>
              <a:t>Etika a život</a:t>
            </a:r>
          </a:p>
          <a:p>
            <a:pPr marL="114300" indent="0">
              <a:buNone/>
            </a:pPr>
            <a:endParaRPr lang="cs-CZ" sz="1400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114300" indent="0">
              <a:buNone/>
            </a:pPr>
            <a:r>
              <a:rPr lang="cs-CZ" sz="1400" dirty="0">
                <a:solidFill>
                  <a:schemeClr val="tx1"/>
                </a:solidFill>
                <a:latin typeface="Georgia" panose="02040502050405020303" pitchFamily="18" charset="0"/>
              </a:rPr>
              <a:t>Etika pro pomáhající profese            </a:t>
            </a:r>
          </a:p>
          <a:p>
            <a:pPr marL="114300" indent="0">
              <a:buNone/>
            </a:pPr>
            <a:endParaRPr lang="cs-CZ" sz="1400" dirty="0">
              <a:latin typeface="Georgia" panose="02040502050405020303" pitchFamily="18" charset="0"/>
            </a:endParaRPr>
          </a:p>
          <a:p>
            <a:pPr marL="114300" indent="0">
              <a:buNone/>
            </a:pPr>
            <a:br>
              <a:rPr lang="cs-CZ" sz="1400" dirty="0">
                <a:latin typeface="Georgia" panose="02040502050405020303" pitchFamily="18" charset="0"/>
              </a:rPr>
            </a:br>
            <a:endParaRPr lang="cs-CZ" sz="1400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elder patient's hand and blood test tube - záchranář medicína - stock snímky, obrázky a fotky">
            <a:extLst>
              <a:ext uri="{FF2B5EF4-FFF2-40B4-BE49-F238E27FC236}">
                <a16:creationId xmlns:a16="http://schemas.microsoft.com/office/drawing/2014/main" id="{974D006D-C59A-47F6-AFCC-EF05F759A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761" y="3384151"/>
            <a:ext cx="2117034" cy="140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64B92FF-4450-4DE8-A9A8-1BBCA8925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111" y="1749082"/>
            <a:ext cx="2180397" cy="1453598"/>
          </a:xfrm>
          <a:prstGeom prst="rect">
            <a:avLst/>
          </a:prstGeom>
        </p:spPr>
      </p:pic>
      <p:pic>
        <p:nvPicPr>
          <p:cNvPr id="1030" name="Picture 6" descr="Don't Have an Ethical Code of Conduct? Your Organization Needs One - The  Compliance and Ethics Blog">
            <a:extLst>
              <a:ext uri="{FF2B5EF4-FFF2-40B4-BE49-F238E27FC236}">
                <a16:creationId xmlns:a16="http://schemas.microsoft.com/office/drawing/2014/main" id="{1891C870-52D6-44C3-962F-22BC459D8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69" y="949853"/>
            <a:ext cx="2230724" cy="126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7A5B0F1-A5F6-4A41-ADE8-576DF82A4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861" y="3387246"/>
            <a:ext cx="2286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77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-CZ" sz="2000" dirty="0">
                <a:latin typeface="+mn-lt"/>
                <a:ea typeface="Georgia"/>
                <a:cs typeface="Georgia"/>
                <a:sym typeface="Georgia"/>
              </a:rPr>
              <a:t>Kde ještě se s etikou potkáváme? </a:t>
            </a:r>
            <a:endParaRPr sz="2000" dirty="0">
              <a:latin typeface="+mn-lt"/>
              <a:ea typeface="Georgia"/>
              <a:cs typeface="Georgia"/>
              <a:sym typeface="Georgia"/>
            </a:endParaRPr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Etické problémy v sociálních službách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Hodnoty   postoje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Morálka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Emoce a zátěž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Přístup ke klientům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Komunikace a asertivní vystupování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Etika v dopravě 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r>
              <a:rPr lang="cs-CZ" sz="1200" dirty="0">
                <a:solidFill>
                  <a:srgbClr val="0A0A0A"/>
                </a:solidFill>
                <a:highlight>
                  <a:srgbClr val="FDFDFE"/>
                </a:highlight>
                <a:latin typeface="Georgia"/>
                <a:ea typeface="Georgia"/>
                <a:cs typeface="Georgia"/>
                <a:sym typeface="Georgia"/>
              </a:rPr>
              <a:t>Etika v obchodování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endParaRPr lang="cs-CZ" sz="1200" dirty="0">
              <a:solidFill>
                <a:srgbClr val="0A0A0A"/>
              </a:solidFill>
              <a:highlight>
                <a:srgbClr val="FDFDFE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0A0A0A"/>
              </a:buClr>
              <a:buSzPts val="1400"/>
              <a:buFont typeface="Georgia"/>
              <a:buChar char="●"/>
            </a:pPr>
            <a:endParaRPr sz="1200" dirty="0">
              <a:solidFill>
                <a:srgbClr val="0A0A0A"/>
              </a:solidFill>
              <a:highlight>
                <a:srgbClr val="FDFDFE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44508624-31A1-475D-B97C-FD543AE47EC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84374" y="1152475"/>
            <a:ext cx="4647926" cy="3416400"/>
          </a:xfrm>
        </p:spPr>
        <p:txBody>
          <a:bodyPr/>
          <a:lstStyle/>
          <a:p>
            <a:r>
              <a:rPr lang="cs-CZ" dirty="0">
                <a:latin typeface="Georgia" panose="02040502050405020303" pitchFamily="18" charset="0"/>
              </a:rPr>
              <a:t>Etika úředního jednání</a:t>
            </a:r>
          </a:p>
          <a:p>
            <a:r>
              <a:rPr lang="cs-CZ" dirty="0">
                <a:latin typeface="Georgia" panose="02040502050405020303" pitchFamily="18" charset="0"/>
              </a:rPr>
              <a:t>Povolání s etickým kodexem</a:t>
            </a:r>
          </a:p>
          <a:p>
            <a:r>
              <a:rPr lang="cs-CZ" dirty="0">
                <a:latin typeface="Georgia" panose="02040502050405020303" pitchFamily="18" charset="0"/>
              </a:rPr>
              <a:t>Etické kodexy v mezinárodních organizacích</a:t>
            </a:r>
          </a:p>
          <a:p>
            <a:r>
              <a:rPr lang="cs-CZ" dirty="0">
                <a:latin typeface="Georgia" panose="02040502050405020303" pitchFamily="18" charset="0"/>
              </a:rPr>
              <a:t>Etické kodexy ve veřejné správě</a:t>
            </a:r>
          </a:p>
          <a:p>
            <a:pPr marL="139700" indent="0">
              <a:buNone/>
            </a:pPr>
            <a:r>
              <a:rPr lang="cs-CZ" dirty="0">
                <a:latin typeface="Georgia" panose="02040502050405020303" pitchFamily="18" charset="0"/>
              </a:rPr>
              <a:t>		</a:t>
            </a:r>
          </a:p>
          <a:p>
            <a:pPr marL="139700" indent="0">
              <a:buNone/>
            </a:pPr>
            <a:r>
              <a:rPr lang="cs-CZ" dirty="0">
                <a:latin typeface="Georgia" panose="02040502050405020303" pitchFamily="18" charset="0"/>
              </a:rPr>
              <a:t>		</a:t>
            </a:r>
            <a:r>
              <a:rPr lang="cs-CZ" dirty="0">
                <a:solidFill>
                  <a:srgbClr val="FF0000"/>
                </a:solidFill>
                <a:latin typeface="Georgia" panose="02040502050405020303" pitchFamily="18" charset="0"/>
              </a:rPr>
              <a:t>Porušování etického chování : </a:t>
            </a:r>
          </a:p>
          <a:p>
            <a:pPr marL="139700" indent="0">
              <a:buNone/>
            </a:pPr>
            <a:r>
              <a:rPr lang="cs-CZ" dirty="0">
                <a:latin typeface="Georgia" panose="02040502050405020303" pitchFamily="18" charset="0"/>
              </a:rPr>
              <a:t>	</a:t>
            </a:r>
          </a:p>
          <a:p>
            <a:pPr marL="139700" indent="0">
              <a:buNone/>
            </a:pPr>
            <a:r>
              <a:rPr lang="cs-CZ" dirty="0">
                <a:solidFill>
                  <a:srgbClr val="7030A0"/>
                </a:solidFill>
                <a:latin typeface="Georgia" panose="02040502050405020303" pitchFamily="18" charset="0"/>
              </a:rPr>
              <a:t>korupce  -  střet zájmů  - lobbing – diskriminace - …….</a:t>
            </a:r>
          </a:p>
          <a:p>
            <a:pPr marL="139700" indent="0">
              <a:buNone/>
            </a:pPr>
            <a:endParaRPr lang="cs-CZ" dirty="0">
              <a:latin typeface="Georgia" panose="02040502050405020303" pitchFamily="18" charset="0"/>
            </a:endParaRPr>
          </a:p>
          <a:p>
            <a:pPr marL="139700" indent="0">
              <a:buNone/>
            </a:pPr>
            <a:endParaRPr lang="cs-CZ" dirty="0">
              <a:latin typeface="Georgia" panose="02040502050405020303" pitchFamily="18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3430A238-C7F0-4B8B-A8AA-8CD53BB44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198" y="3499195"/>
            <a:ext cx="35433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0B40E1-1756-43EC-8256-1F0CB5A61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Povolání s etickým kodexem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AE39119-068D-4EE8-A327-56AAE271F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cs-CZ" i="1" dirty="0">
                <a:solidFill>
                  <a:srgbClr val="7030A0"/>
                </a:solidFill>
              </a:rPr>
              <a:t>Etický kodex </a:t>
            </a:r>
            <a:r>
              <a:rPr lang="cs-CZ" i="1" dirty="0"/>
              <a:t>je soubor hodnot a pravidel, norem, cílů a postojů. Je to návod,</a:t>
            </a:r>
          </a:p>
          <a:p>
            <a:pPr marL="114300" indent="0">
              <a:buNone/>
            </a:pPr>
            <a:r>
              <a:rPr lang="cs-CZ" i="1" dirty="0"/>
              <a:t>jak se chovat ve své </a:t>
            </a:r>
            <a:r>
              <a:rPr lang="cs-CZ" i="1" dirty="0">
                <a:solidFill>
                  <a:srgbClr val="A40E84"/>
                </a:solidFill>
              </a:rPr>
              <a:t>profesi optimálně</a:t>
            </a:r>
            <a:r>
              <a:rPr lang="cs-CZ" i="1" dirty="0"/>
              <a:t>.</a:t>
            </a:r>
          </a:p>
          <a:p>
            <a:pPr marL="114300" indent="0">
              <a:buNone/>
            </a:pPr>
            <a:endParaRPr lang="cs-CZ" i="1" dirty="0"/>
          </a:p>
          <a:p>
            <a:pPr marL="114300" indent="0">
              <a:buNone/>
            </a:pPr>
            <a:r>
              <a:rPr lang="cs-CZ" i="1" dirty="0"/>
              <a:t>3 znaky povolání :</a:t>
            </a:r>
          </a:p>
          <a:p>
            <a:pPr lvl="1">
              <a:buAutoNum type="arabicPeriod"/>
            </a:pPr>
            <a:r>
              <a:rPr lang="cs-CZ" sz="1200" i="1" dirty="0"/>
              <a:t>Určení pro člověka</a:t>
            </a:r>
          </a:p>
          <a:p>
            <a:pPr lvl="1">
              <a:buAutoNum type="arabicPeriod"/>
            </a:pPr>
            <a:r>
              <a:rPr lang="cs-CZ" sz="1200" i="1" dirty="0"/>
              <a:t>Služba vyšším hodnotám</a:t>
            </a:r>
          </a:p>
          <a:p>
            <a:pPr lvl="1">
              <a:buAutoNum type="arabicPeriod"/>
            </a:pPr>
            <a:r>
              <a:rPr lang="cs-CZ" sz="1200" i="1" dirty="0"/>
              <a:t>Autonomie práce a rozhodování  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04BA9376-FDD0-4EE0-801D-51D91D0246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C92CEC-6233-4ACB-B5B7-18AA69A03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959" y="1954060"/>
            <a:ext cx="4202022" cy="273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6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2E8F92-6D1F-4DF9-A576-210656EBB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Etické řízení a kultura organizace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2C3F79D-3292-49EF-8B9C-DE95647F1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7721" y="1158658"/>
            <a:ext cx="7559457" cy="3410216"/>
          </a:xfrm>
        </p:spPr>
        <p:txBody>
          <a:bodyPr/>
          <a:lstStyle/>
          <a:p>
            <a:pPr marL="114300" indent="0">
              <a:buNone/>
            </a:pPr>
            <a:r>
              <a:rPr lang="cs-CZ" sz="1200" u="sng" dirty="0">
                <a:solidFill>
                  <a:srgbClr val="7030A0"/>
                </a:solidFill>
              </a:rPr>
              <a:t>Etickou kulturu </a:t>
            </a:r>
            <a:r>
              <a:rPr lang="cs-CZ" sz="1200" dirty="0"/>
              <a:t>organizace chápejme jako </a:t>
            </a:r>
            <a:r>
              <a:rPr lang="cs-CZ" sz="1200" i="1" dirty="0"/>
              <a:t>soubor firemních zvyklostí, tradic, hodnot či norem, pracovních a sociálních, psaných i nepsaných………ovlivňující jednání pracovníků…. </a:t>
            </a:r>
          </a:p>
          <a:p>
            <a:pPr marL="114300" indent="0">
              <a:buNone/>
            </a:pPr>
            <a:endParaRPr lang="cs-CZ" sz="1200" i="1" dirty="0"/>
          </a:p>
          <a:p>
            <a:pPr marL="114300" indent="0">
              <a:buNone/>
            </a:pPr>
            <a:endParaRPr lang="cs-CZ" sz="1200" i="1" dirty="0"/>
          </a:p>
          <a:p>
            <a:pPr marL="114300" indent="0">
              <a:buNone/>
            </a:pPr>
            <a:endParaRPr lang="cs-CZ" sz="1200" i="1" dirty="0"/>
          </a:p>
          <a:p>
            <a:pPr marL="114300" indent="0">
              <a:buNone/>
            </a:pPr>
            <a:endParaRPr lang="cs-CZ" sz="1200" i="1" dirty="0"/>
          </a:p>
          <a:p>
            <a:pPr marL="114300" indent="0">
              <a:buNone/>
            </a:pPr>
            <a:endParaRPr lang="cs-CZ" sz="1200" i="1" dirty="0"/>
          </a:p>
          <a:p>
            <a:pPr>
              <a:buFontTx/>
              <a:buChar char="-"/>
            </a:pPr>
            <a:r>
              <a:rPr lang="cs-CZ" sz="1200" dirty="0"/>
              <a:t>Důležitou součástí je </a:t>
            </a:r>
            <a:r>
              <a:rPr lang="cs-CZ" sz="1200" b="1" dirty="0"/>
              <a:t>kultura odpovědnosti   </a:t>
            </a:r>
            <a:r>
              <a:rPr lang="cs-CZ" sz="1200" dirty="0"/>
              <a:t>(osobní, jasná, vymáhání odpovědnosti, postoj vůči organizaci)</a:t>
            </a:r>
          </a:p>
          <a:p>
            <a:pPr marL="114300" indent="0">
              <a:buNone/>
            </a:pPr>
            <a:endParaRPr lang="cs-CZ" sz="1200" dirty="0"/>
          </a:p>
          <a:p>
            <a:pPr>
              <a:buFontTx/>
              <a:buChar char="-"/>
            </a:pPr>
            <a:r>
              <a:rPr lang="cs-CZ" sz="1200" dirty="0"/>
              <a:t>Vztah mezi odpovědností a pracovní spokojeností</a:t>
            </a:r>
          </a:p>
          <a:p>
            <a:pPr>
              <a:buFontTx/>
              <a:buChar char="-"/>
            </a:pPr>
            <a:endParaRPr lang="cs-CZ" sz="1200" dirty="0"/>
          </a:p>
          <a:p>
            <a:pPr marL="114300" indent="0">
              <a:buNone/>
            </a:pPr>
            <a:endParaRPr lang="cs-CZ" sz="12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C3E92CE-58D6-4BCD-9C78-85FB91622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101" y="1467402"/>
            <a:ext cx="1703540" cy="124839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E276003-0243-4AB7-9065-E6D8F16AD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473" y="3068876"/>
            <a:ext cx="2134163" cy="145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252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EB37B2-E81B-480B-9287-FC57793F0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Best </a:t>
            </a:r>
            <a:r>
              <a:rPr lang="cs-CZ" dirty="0" err="1"/>
              <a:t>practice</a:t>
            </a:r>
            <a:r>
              <a:rPr lang="cs-CZ" dirty="0"/>
              <a:t> etického managementu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14C663C-A702-4E14-848B-74EF9104F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4"/>
            <a:ext cx="3999900" cy="3713887"/>
          </a:xfrm>
        </p:spPr>
        <p:txBody>
          <a:bodyPr/>
          <a:lstStyle/>
          <a:p>
            <a:pPr marL="139700" indent="0">
              <a:buNone/>
            </a:pPr>
            <a:endParaRPr lang="cs-CZ" dirty="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24594CC-76F9-4AB5-B66E-4D5FB3D45F6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64496" y="1152475"/>
            <a:ext cx="4667804" cy="3416400"/>
          </a:xfrm>
        </p:spPr>
        <p:txBody>
          <a:bodyPr/>
          <a:lstStyle/>
          <a:p>
            <a:r>
              <a:rPr lang="cs-CZ" dirty="0"/>
              <a:t>Identifikace hlavních etických dilemat organizace</a:t>
            </a:r>
          </a:p>
          <a:p>
            <a:endParaRPr lang="cs-CZ" dirty="0"/>
          </a:p>
          <a:p>
            <a:r>
              <a:rPr lang="cs-CZ" dirty="0"/>
              <a:t>Přizpůsobení EK potřebám organizace</a:t>
            </a:r>
          </a:p>
          <a:p>
            <a:endParaRPr lang="cs-CZ" dirty="0"/>
          </a:p>
          <a:p>
            <a:r>
              <a:rPr lang="cs-CZ" dirty="0"/>
              <a:t>Vymezení hlavních oblastí EK</a:t>
            </a:r>
          </a:p>
          <a:p>
            <a:endParaRPr lang="cs-CZ" dirty="0"/>
          </a:p>
          <a:p>
            <a:r>
              <a:rPr lang="cs-CZ" dirty="0"/>
              <a:t>Etická pravidla řízení lidských zdrojů</a:t>
            </a:r>
          </a:p>
          <a:p>
            <a:endParaRPr lang="cs-CZ" dirty="0"/>
          </a:p>
          <a:p>
            <a:r>
              <a:rPr lang="cs-CZ" dirty="0"/>
              <a:t>Vyvážené uplatňování principů</a:t>
            </a:r>
          </a:p>
          <a:p>
            <a:endParaRPr lang="cs-CZ" dirty="0"/>
          </a:p>
          <a:p>
            <a:r>
              <a:rPr lang="cs-CZ" dirty="0"/>
              <a:t>Respektování zásad EK</a:t>
            </a:r>
          </a:p>
          <a:p>
            <a:endParaRPr lang="cs-CZ" dirty="0"/>
          </a:p>
          <a:p>
            <a:endParaRPr lang="cs-CZ" dirty="0"/>
          </a:p>
          <a:p>
            <a:pPr marL="13970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6A0A516-F257-454E-B161-377931605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42" y="1215024"/>
            <a:ext cx="3917435" cy="2323577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CD03CE50-5699-4C6A-A889-04E621BAA211}"/>
              </a:ext>
            </a:extLst>
          </p:cNvPr>
          <p:cNvSpPr txBox="1"/>
          <p:nvPr/>
        </p:nvSpPr>
        <p:spPr>
          <a:xfrm>
            <a:off x="294362" y="4213313"/>
            <a:ext cx="39958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cs-CZ" dirty="0"/>
              <a:t>P.S. Různorodost EK (dle odvětví, průmyslu, služby, vzdělávání, typu i velikosti organizace)</a:t>
            </a:r>
          </a:p>
        </p:txBody>
      </p:sp>
    </p:spTree>
    <p:extLst>
      <p:ext uri="{BB962C8B-B14F-4D97-AF65-F5344CB8AC3E}">
        <p14:creationId xmlns:p14="http://schemas.microsoft.com/office/powerpoint/2010/main" val="334537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167CB-CF69-4E8E-AA94-034B04EBD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Obecné zásady vysokoškolského prostředí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56CD722-F8A4-4B8D-87F9-A966CD51B1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cs-CZ" i="1" dirty="0"/>
              <a:t>	</a:t>
            </a:r>
            <a:r>
              <a:rPr lang="cs-CZ" b="1" i="1" dirty="0"/>
              <a:t>Stejné</a:t>
            </a:r>
            <a:r>
              <a:rPr lang="cs-CZ" i="1" dirty="0"/>
              <a:t> studijní a pracovní příležitosti </a:t>
            </a:r>
            <a:r>
              <a:rPr lang="cs-CZ" b="1" i="1" dirty="0"/>
              <a:t>všem</a:t>
            </a:r>
            <a:r>
              <a:rPr lang="cs-CZ" i="1" dirty="0"/>
              <a:t> studujícím, vyučujícím a </a:t>
            </a:r>
          </a:p>
          <a:p>
            <a:pPr marL="114300" indent="0">
              <a:buNone/>
            </a:pPr>
            <a:r>
              <a:rPr lang="cs-CZ" i="1" dirty="0"/>
              <a:t>             vědcům bez ohledu na jejich národnost, rasu, pohlaví, původ, sexuální</a:t>
            </a:r>
          </a:p>
          <a:p>
            <a:pPr marL="114300" indent="0">
              <a:buNone/>
            </a:pPr>
            <a:r>
              <a:rPr lang="cs-CZ" i="1" dirty="0"/>
              <a:t>             orientaci, tělesnou a kulturní odlišnost, rodinný stav, věk </a:t>
            </a:r>
          </a:p>
          <a:p>
            <a:pPr marL="114300" indent="0">
              <a:buNone/>
            </a:pPr>
            <a:r>
              <a:rPr lang="cs-CZ" i="1" dirty="0"/>
              <a:t>             nebo náboženské vyznání</a:t>
            </a:r>
          </a:p>
          <a:p>
            <a:pPr marL="114300" indent="0">
              <a:buNone/>
            </a:pPr>
            <a:endParaRPr lang="cs-CZ" dirty="0"/>
          </a:p>
          <a:p>
            <a:pPr marL="114300" indent="0">
              <a:buNone/>
            </a:pPr>
            <a:r>
              <a:rPr lang="cs-CZ" dirty="0">
                <a:solidFill>
                  <a:srgbClr val="FF0000"/>
                </a:solidFill>
              </a:rPr>
              <a:t>Loajalita	</a:t>
            </a:r>
            <a:r>
              <a:rPr lang="cs-CZ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úcta	</a:t>
            </a:r>
            <a:r>
              <a:rPr lang="cs-CZ" dirty="0">
                <a:solidFill>
                  <a:schemeClr val="accent4">
                    <a:lumMod val="50000"/>
                  </a:schemeClr>
                </a:solidFill>
              </a:rPr>
              <a:t>respekt		</a:t>
            </a:r>
            <a:r>
              <a:rPr lang="cs-CZ" dirty="0">
                <a:solidFill>
                  <a:srgbClr val="00B050"/>
                </a:solidFill>
              </a:rPr>
              <a:t>nepodvádí	</a:t>
            </a:r>
            <a:r>
              <a:rPr lang="cs-CZ" dirty="0">
                <a:solidFill>
                  <a:schemeClr val="tx2">
                    <a:lumMod val="25000"/>
                  </a:schemeClr>
                </a:solidFill>
              </a:rPr>
              <a:t>ne nátlak</a:t>
            </a:r>
          </a:p>
          <a:p>
            <a:pPr marL="114300" indent="0">
              <a:buNone/>
            </a:pPr>
            <a:r>
              <a:rPr lang="cs-CZ" dirty="0">
                <a:solidFill>
                  <a:schemeClr val="tx2">
                    <a:lumMod val="25000"/>
                  </a:schemeClr>
                </a:solidFill>
              </a:rPr>
              <a:t>	</a:t>
            </a:r>
            <a:r>
              <a:rPr lang="cs-CZ" dirty="0">
                <a:solidFill>
                  <a:srgbClr val="0070C0"/>
                </a:solidFill>
              </a:rPr>
              <a:t>respektuje minority 	</a:t>
            </a:r>
            <a:r>
              <a:rPr lang="cs-CZ" dirty="0">
                <a:solidFill>
                  <a:srgbClr val="92D050"/>
                </a:solidFill>
              </a:rPr>
              <a:t>tolerance k odlišnostem  - </a:t>
            </a:r>
            <a:r>
              <a:rPr lang="cs-CZ" dirty="0" err="1">
                <a:solidFill>
                  <a:srgbClr val="92D050"/>
                </a:solidFill>
              </a:rPr>
              <a:t>politic</a:t>
            </a:r>
            <a:r>
              <a:rPr lang="cs-CZ" dirty="0">
                <a:solidFill>
                  <a:srgbClr val="92D050"/>
                </a:solidFill>
              </a:rPr>
              <a:t>., </a:t>
            </a:r>
            <a:r>
              <a:rPr lang="cs-CZ" dirty="0" err="1">
                <a:solidFill>
                  <a:srgbClr val="92D050"/>
                </a:solidFill>
              </a:rPr>
              <a:t>nábožen</a:t>
            </a:r>
            <a:r>
              <a:rPr lang="cs-CZ" dirty="0">
                <a:solidFill>
                  <a:srgbClr val="92D050"/>
                </a:solidFill>
              </a:rPr>
              <a:t>.</a:t>
            </a:r>
          </a:p>
          <a:p>
            <a:pPr marL="114300" indent="0">
              <a:buNone/>
            </a:pPr>
            <a:r>
              <a:rPr lang="cs-CZ" dirty="0">
                <a:solidFill>
                  <a:srgbClr val="7030A0"/>
                </a:solidFill>
              </a:rPr>
              <a:t>Ne vandalizmus	</a:t>
            </a:r>
            <a:r>
              <a:rPr lang="cs-CZ" dirty="0">
                <a:solidFill>
                  <a:schemeClr val="accent4">
                    <a:lumMod val="75000"/>
                  </a:schemeClr>
                </a:solidFill>
              </a:rPr>
              <a:t>etické zásady 	</a:t>
            </a:r>
            <a:r>
              <a:rPr lang="cs-CZ" dirty="0">
                <a:solidFill>
                  <a:schemeClr val="accent5"/>
                </a:solidFill>
              </a:rPr>
              <a:t>etická komise 	</a:t>
            </a:r>
            <a:r>
              <a:rPr lang="cs-CZ" dirty="0">
                <a:solidFill>
                  <a:srgbClr val="FF0000"/>
                </a:solidFill>
              </a:rPr>
              <a:t>společenská pravidla</a:t>
            </a:r>
          </a:p>
          <a:p>
            <a:pPr marL="114300" indent="0">
              <a:buNone/>
            </a:pPr>
            <a:r>
              <a:rPr lang="cs-CZ" dirty="0">
                <a:solidFill>
                  <a:srgbClr val="FF0000"/>
                </a:solidFill>
              </a:rPr>
              <a:t>	</a:t>
            </a:r>
            <a:r>
              <a:rPr lang="cs-CZ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Ne sexuální obtěžování 		</a:t>
            </a:r>
            <a:r>
              <a:rPr lang="cs-CZ" dirty="0">
                <a:solidFill>
                  <a:schemeClr val="accent4">
                    <a:lumMod val="50000"/>
                  </a:schemeClr>
                </a:solidFill>
              </a:rPr>
              <a:t>kouření na vyhrazených místech</a:t>
            </a:r>
          </a:p>
          <a:p>
            <a:pPr marL="114300" indent="0">
              <a:buNone/>
            </a:pP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Svoboda </a:t>
            </a:r>
            <a:r>
              <a:rPr lang="cs-CZ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myšlení, </a:t>
            </a:r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bádání,</a:t>
            </a:r>
            <a:r>
              <a:rPr lang="cs-CZ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>
                <a:solidFill>
                  <a:srgbClr val="FFC000"/>
                </a:solidFill>
              </a:rPr>
              <a:t>vyjadřování se, </a:t>
            </a:r>
            <a:r>
              <a:rPr lang="cs-CZ" dirty="0">
                <a:solidFill>
                  <a:srgbClr val="00B050"/>
                </a:solidFill>
              </a:rPr>
              <a:t>výměna názorů a informací</a:t>
            </a:r>
            <a:endParaRPr lang="cs-CZ" dirty="0">
              <a:solidFill>
                <a:srgbClr val="7030A0"/>
              </a:solidFill>
            </a:endParaRPr>
          </a:p>
        </p:txBody>
      </p:sp>
      <p:sp>
        <p:nvSpPr>
          <p:cNvPr id="4" name="Šipka: doprava 3">
            <a:extLst>
              <a:ext uri="{FF2B5EF4-FFF2-40B4-BE49-F238E27FC236}">
                <a16:creationId xmlns:a16="http://schemas.microsoft.com/office/drawing/2014/main" id="{B53D70A9-70B4-4BD0-A0D3-C90606D84CBD}"/>
              </a:ext>
            </a:extLst>
          </p:cNvPr>
          <p:cNvSpPr/>
          <p:nvPr/>
        </p:nvSpPr>
        <p:spPr>
          <a:xfrm>
            <a:off x="237994" y="156575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93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174B6F-C9D6-4941-90A9-8E16ADD1F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106125"/>
            <a:ext cx="8520600" cy="2382374"/>
          </a:xfrm>
        </p:spPr>
        <p:txBody>
          <a:bodyPr/>
          <a:lstStyle/>
          <a:p>
            <a:r>
              <a:rPr lang="cs-CZ" sz="4000" dirty="0"/>
              <a:t>Etiketa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735E7FA-1E02-4FE2-8C02-B8868F079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60359" y="3971199"/>
            <a:ext cx="6972149" cy="1172301"/>
          </a:xfrm>
        </p:spPr>
        <p:txBody>
          <a:bodyPr/>
          <a:lstStyle/>
          <a:p>
            <a:pPr marL="114300" indent="0" algn="l">
              <a:buNone/>
            </a:pPr>
            <a:r>
              <a:rPr lang="cs-CZ" dirty="0"/>
              <a:t>V další přednášce více…….. </a:t>
            </a:r>
          </a:p>
        </p:txBody>
      </p:sp>
      <p:pic>
        <p:nvPicPr>
          <p:cNvPr id="3076" name="Picture 4" descr="Etiketa pro děti na nejvyšší úrovni">
            <a:extLst>
              <a:ext uri="{FF2B5EF4-FFF2-40B4-BE49-F238E27FC236}">
                <a16:creationId xmlns:a16="http://schemas.microsoft.com/office/drawing/2014/main" id="{17A51C18-6C0B-454F-898F-7E826A54E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296" y="497908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3596CDB0-8141-42A9-AA5B-C627E4BF0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71" y="382043"/>
            <a:ext cx="4504266" cy="2492679"/>
          </a:xfrm>
          <a:prstGeom prst="rect">
            <a:avLst/>
          </a:prstGeom>
        </p:spPr>
      </p:pic>
      <p:pic>
        <p:nvPicPr>
          <p:cNvPr id="3078" name="Picture 6" descr="Podání ruky a oční kontakt. Bohatí Číňané se učí ”západní” etiketě |  Hospodářské noviny (HN.cz)">
            <a:extLst>
              <a:ext uri="{FF2B5EF4-FFF2-40B4-BE49-F238E27FC236}">
                <a16:creationId xmlns:a16="http://schemas.microsoft.com/office/drawing/2014/main" id="{1C45A98F-B59E-42B4-A78B-8FC132E56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822" y="3295619"/>
            <a:ext cx="2833166" cy="159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407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D20423-676C-4F7E-9B07-78F91026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Popularizátor etikety dnes 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4E4DD2C-AD7F-45B9-BF83-03EF72CF14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83" y="1302707"/>
            <a:ext cx="8880954" cy="3613759"/>
          </a:xfrm>
        </p:spPr>
        <p:txBody>
          <a:bodyPr/>
          <a:lstStyle/>
          <a:p>
            <a:pPr marL="114300" indent="0">
              <a:buNone/>
            </a:pPr>
            <a:r>
              <a:rPr lang="cs-CZ" dirty="0"/>
              <a:t>Ladislav Špaček</a:t>
            </a:r>
          </a:p>
          <a:p>
            <a:pPr marL="114300" indent="0">
              <a:buNone/>
            </a:pPr>
            <a:endParaRPr lang="cs-CZ" dirty="0"/>
          </a:p>
          <a:p>
            <a:pPr marL="114300" indent="0" algn="l">
              <a:buNone/>
            </a:pPr>
            <a:endParaRPr lang="cs-CZ" b="0" i="0" dirty="0">
              <a:solidFill>
                <a:srgbClr val="6D767E"/>
              </a:solidFill>
              <a:effectLst/>
              <a:latin typeface="franklin-gothic-urw"/>
            </a:endParaRPr>
          </a:p>
          <a:p>
            <a:pPr marL="114300" indent="0" algn="l">
              <a:buNone/>
            </a:pPr>
            <a:endParaRPr lang="cs-CZ" dirty="0">
              <a:solidFill>
                <a:srgbClr val="6D767E"/>
              </a:solidFill>
              <a:latin typeface="franklin-gothic-urw"/>
            </a:endParaRPr>
          </a:p>
          <a:p>
            <a:pPr marL="114300" indent="0" algn="l">
              <a:buNone/>
            </a:pPr>
            <a:r>
              <a:rPr lang="cs-CZ" sz="1400" b="0" i="0" dirty="0">
                <a:solidFill>
                  <a:srgbClr val="6D767E"/>
                </a:solidFill>
                <a:effectLst/>
                <a:latin typeface="+mn-lt"/>
              </a:rPr>
              <a:t>Český spisovatel, televizní novinář a moderátor, pedagog, popularizátor společenské etikety, bývalý tiskový mluvčí prezidenta Václava Havla.</a:t>
            </a:r>
          </a:p>
          <a:p>
            <a:pPr marL="114300" indent="0" algn="l">
              <a:buNone/>
            </a:pPr>
            <a:r>
              <a:rPr lang="cs-CZ" sz="1400" b="0" i="0" dirty="0">
                <a:solidFill>
                  <a:srgbClr val="6D767E"/>
                </a:solidFill>
                <a:effectLst/>
                <a:latin typeface="+mn-lt"/>
              </a:rPr>
              <a:t>Vystudoval Pedagogickou fakultu v Ostravě a Filozofickou fakultu Univerzity Karlovy v Praze. Poté působil jako novinář ve zpravodajství Československé televize (1990–1992) a jako mluvčí prezidenta republiky Václava Havla (1992–2003). Je znám i pro svou propagaci společenské etikety, o níž napsal i několik knih.</a:t>
            </a:r>
          </a:p>
          <a:p>
            <a:pPr marL="114300" indent="0" algn="l">
              <a:buNone/>
            </a:pPr>
            <a:endParaRPr lang="cs-CZ" sz="1400" dirty="0">
              <a:solidFill>
                <a:srgbClr val="6D767E"/>
              </a:solidFill>
              <a:latin typeface="franklin-gothic-urw"/>
            </a:endParaRPr>
          </a:p>
          <a:p>
            <a:pPr marL="114300" indent="0" algn="l">
              <a:buNone/>
            </a:pPr>
            <a:r>
              <a:rPr lang="cs-CZ" sz="1400" b="0" i="0" dirty="0">
                <a:solidFill>
                  <a:srgbClr val="FF0000"/>
                </a:solidFill>
                <a:effectLst/>
                <a:latin typeface="+mn-lt"/>
              </a:rPr>
              <a:t>Bude brzy u nás………………</a:t>
            </a:r>
            <a:r>
              <a:rPr lang="cs-CZ" sz="1400" b="0" i="0" dirty="0">
                <a:solidFill>
                  <a:srgbClr val="6D767E"/>
                </a:solidFill>
                <a:effectLst/>
                <a:latin typeface="+mn-lt"/>
              </a:rPr>
              <a:t>https://www.studiumprovas.cz/etiketa-ve-zkratce-aneb-umeni-spolecenskeho-vystupovani/</a:t>
            </a:r>
          </a:p>
          <a:p>
            <a:pPr marL="114300" indent="0" algn="l">
              <a:buNone/>
            </a:pPr>
            <a:r>
              <a:rPr lang="cs-CZ" sz="1400" b="1" dirty="0">
                <a:solidFill>
                  <a:srgbClr val="6D767E"/>
                </a:solidFill>
                <a:latin typeface="+mn-lt"/>
              </a:rPr>
              <a:t>		</a:t>
            </a:r>
            <a:r>
              <a:rPr lang="cs-CZ" b="1" dirty="0">
                <a:solidFill>
                  <a:srgbClr val="00B050"/>
                </a:solidFill>
                <a:latin typeface="+mn-lt"/>
              </a:rPr>
              <a:t>4.10.</a:t>
            </a:r>
            <a:r>
              <a:rPr lang="cs-CZ" b="1" dirty="0">
                <a:solidFill>
                  <a:srgbClr val="6D767E"/>
                </a:solidFill>
                <a:latin typeface="+mn-lt"/>
              </a:rPr>
              <a:t> v 16:00 </a:t>
            </a:r>
            <a:r>
              <a:rPr lang="cs-CZ" sz="1400" dirty="0">
                <a:solidFill>
                  <a:srgbClr val="6D767E"/>
                </a:solidFill>
                <a:latin typeface="+mn-lt"/>
              </a:rPr>
              <a:t>hod. </a:t>
            </a:r>
            <a:r>
              <a:rPr lang="pt-BR" sz="1400" b="0" i="0" dirty="0">
                <a:solidFill>
                  <a:srgbClr val="000000"/>
                </a:solidFill>
                <a:effectLst/>
                <a:latin typeface="+mn-lt"/>
              </a:rPr>
              <a:t>Aula E1 – Areál VŠTE na Okružní</a:t>
            </a:r>
            <a:endParaRPr lang="cs-CZ" sz="1400" b="0" i="0" dirty="0">
              <a:solidFill>
                <a:srgbClr val="6D767E"/>
              </a:solidFill>
              <a:effectLst/>
              <a:latin typeface="+mn-lt"/>
            </a:endParaRPr>
          </a:p>
          <a:p>
            <a:pPr marL="114300" indent="0">
              <a:buNone/>
            </a:pPr>
            <a:endParaRPr lang="cs-CZ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80B806A-B5B8-4319-9195-0DE91857D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31" y="441591"/>
            <a:ext cx="2135688" cy="21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822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370FD0-0965-4866-9210-BB3FD40F0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D41ADE5-A68E-447F-9325-EF8ABD33D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4"/>
            <a:ext cx="9144000" cy="512859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238EA97-5336-41EE-8CB6-674D62298121}"/>
              </a:ext>
            </a:extLst>
          </p:cNvPr>
          <p:cNvSpPr txBox="1"/>
          <p:nvPr/>
        </p:nvSpPr>
        <p:spPr>
          <a:xfrm>
            <a:off x="425116" y="2277979"/>
            <a:ext cx="62243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Přednáška Bc. </a:t>
            </a:r>
            <a:r>
              <a:rPr lang="cs-CZ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Šuty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 téma studijní agenda 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https://is.vstecb.cz/auth/el/vste/zima2021/EFVP/um/Studijni_agenda.pdf</a:t>
            </a:r>
            <a:endParaRPr lang="cs-CZ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1026C69-BA36-4899-9625-DC6FEE48A8F8}"/>
              </a:ext>
            </a:extLst>
          </p:cNvPr>
          <p:cNvSpPr txBox="1"/>
          <p:nvPr/>
        </p:nvSpPr>
        <p:spPr>
          <a:xfrm>
            <a:off x="311700" y="3574659"/>
            <a:ext cx="7324342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Testové otázky k přednášce: 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https://is.vstecb.cz/auth/elearning/test_qdef_edit?fakulta=5610;obdobi=198;kod=EFVP;predmet=25233;qdefurl=%2Fel%2Fvste%2Fzima2021%2FEFVP%2Fodp%2Ftb%2FEFVP_sada_1.qdefx</a:t>
            </a:r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9969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3000" dirty="0">
                <a:solidFill>
                  <a:srgbClr val="980000"/>
                </a:solidFill>
                <a:latin typeface="+mj-lt"/>
                <a:ea typeface="Georgia"/>
                <a:cs typeface="Georgia"/>
                <a:sym typeface="Georgia"/>
              </a:rPr>
              <a:t>Etika a filozofie </a:t>
            </a:r>
            <a:endParaRPr sz="3000" dirty="0">
              <a:solidFill>
                <a:srgbClr val="980000"/>
              </a:solidFill>
              <a:latin typeface="+mj-lt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3000" dirty="0">
                <a:solidFill>
                  <a:srgbClr val="980000"/>
                </a:solidFill>
                <a:latin typeface="+mj-lt"/>
                <a:ea typeface="Georgia"/>
                <a:cs typeface="Georgia"/>
                <a:sym typeface="Georgia"/>
              </a:rPr>
              <a:t>vysokoškolského prostředí</a:t>
            </a:r>
            <a:endParaRPr dirty="0">
              <a:latin typeface="+mj-lt"/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800" b="1" i="1" dirty="0">
                <a:solidFill>
                  <a:srgbClr val="0A0A0A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Úvod do předmětu</a:t>
            </a:r>
            <a:endParaRPr sz="1800" b="1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1" dirty="0">
              <a:solidFill>
                <a:srgbClr val="0A0A0A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00" y="277850"/>
            <a:ext cx="3905250" cy="4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00875" y="0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34257380-1670-4960-8D37-428DFFB9C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5608" y="3054222"/>
            <a:ext cx="2631465" cy="18148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88EFC4-C41A-45D1-B9F9-1B6B58A8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Medailonek o vyučujícím 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A03E5AB0-A92F-481F-BB20-E37DC6ACB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679" y="1112921"/>
            <a:ext cx="4636453" cy="4821538"/>
          </a:xfrm>
        </p:spPr>
        <p:txBody>
          <a:bodyPr/>
          <a:lstStyle/>
          <a:p>
            <a:pPr marL="139700" indent="0" algn="just" fontAlgn="base">
              <a:lnSpc>
                <a:spcPct val="115000"/>
              </a:lnSpc>
              <a:spcAft>
                <a:spcPts val="800"/>
              </a:spcAft>
              <a:buNone/>
            </a:pPr>
            <a:r>
              <a:rPr lang="cs-CZ" sz="1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Štěpánka Jenešová</a:t>
            </a:r>
            <a:endParaRPr lang="cs-CZ" sz="1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indent="0" fontAlgn="base">
              <a:lnSpc>
                <a:spcPts val="1440"/>
              </a:lnSpc>
              <a:spcAft>
                <a:spcPts val="800"/>
              </a:spcAft>
              <a:buNone/>
            </a:pPr>
            <a:r>
              <a:rPr lang="cs-CZ" sz="18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1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rozená</a:t>
            </a:r>
            <a:r>
              <a:rPr lang="cs-CZ" sz="16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Slavíčková</a:t>
            </a:r>
            <a:r>
              <a:rPr lang="cs-CZ" sz="18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cs-CZ" sz="1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2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Dipl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.-Phil.</a:t>
            </a:r>
            <a:endParaRPr lang="cs-CZ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indent="0">
              <a:buNone/>
            </a:pPr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CD5C52D-7E50-41D0-ACBE-870D8BE7EA8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3898232" y="1152475"/>
            <a:ext cx="4934068" cy="3726330"/>
          </a:xfrm>
        </p:spPr>
        <p:txBody>
          <a:bodyPr/>
          <a:lstStyle/>
          <a:p>
            <a:pPr marL="139700" indent="0" algn="just" fontAlgn="base">
              <a:lnSpc>
                <a:spcPts val="1440"/>
              </a:lnSpc>
              <a:spcAft>
                <a:spcPts val="800"/>
              </a:spcAft>
              <a:buNone/>
            </a:pP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Vystudovala jsem na německé univerzitě v Lipsku filosofii a estetiku, následně učila budoucí učitele na českobudějovické pedagogické fakultě. Do roku 1994 jsem žila a pracovala ve Spolkové republice Německo a po návratu do ČR působila nejdříve jako tlumočnice a překladatelka. Později jsem se specializovala na oblast lidských zdrojů a odborný rozvoj zaměstnanců, 18 let jsem působila ve funkcích HR manažerky. Mými zaměstnavateli byli na Moravě Starobrno, Lufthansa, </a:t>
            </a:r>
            <a:r>
              <a:rPr lang="cs-CZ" sz="12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Wistron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Czech a </a:t>
            </a:r>
            <a:r>
              <a:rPr lang="cs-CZ" sz="12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Metaldyne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Oslavany, </a:t>
            </a:r>
            <a:r>
              <a:rPr lang="cs-CZ" sz="12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Group a na severu Čech pak KSM </a:t>
            </a:r>
            <a:r>
              <a:rPr lang="cs-CZ" sz="12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Castings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CZ. </a:t>
            </a:r>
            <a:endParaRPr lang="cs-CZ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indent="0" algn="just" fontAlgn="base">
              <a:lnSpc>
                <a:spcPts val="1440"/>
              </a:lnSpc>
              <a:spcAft>
                <a:spcPts val="800"/>
              </a:spcAft>
              <a:buNone/>
            </a:pP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 závěru roku 2020 jsem se vrátila do Českých Budějovic a začala pracovat na </a:t>
            </a:r>
            <a:r>
              <a:rPr lang="cs-CZ" sz="1200" u="sng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katedře Řízení lidských zdrojů VŠTE</a:t>
            </a: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jako akademický pracovník. Zde ještě uplatňuji své zkušenosti a jazykové znalosti v rámci přeshraničního projektu „Společný jazyk – společná budoucnost“. Pro studenty katedry jsem připravila přednášky z pohledu „odborníka z praxe“. Personalistikou jsem dva semestry prováděla studenty tohoto oboru na seminářích.  </a:t>
            </a:r>
            <a:endParaRPr lang="cs-CZ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indent="0" algn="just" fontAlgn="base">
              <a:lnSpc>
                <a:spcPts val="1440"/>
              </a:lnSpc>
              <a:spcAft>
                <a:spcPts val="800"/>
              </a:spcAft>
              <a:buNone/>
            </a:pPr>
            <a:r>
              <a:rPr lang="cs-CZ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 letošním roce přednáším „Etiku a filosofii na VŠ“ a připravuji pro studenty VŠTE zajímavá témata ze současné etiky, rétoriky a etikety.</a:t>
            </a:r>
            <a:endParaRPr lang="cs-CZ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indent="0">
              <a:buNone/>
            </a:pPr>
            <a:endParaRPr lang="cs-CZ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D643768-1A83-4EFD-A5EE-22A4FFD41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367" y="1691979"/>
            <a:ext cx="218330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Obrázek 3">
            <a:extLst>
              <a:ext uri="{FF2B5EF4-FFF2-40B4-BE49-F238E27FC236}">
                <a16:creationId xmlns:a16="http://schemas.microsoft.com/office/drawing/2014/main" id="{255FEA56-8B10-46A8-9617-3B55728AA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27" y="2165685"/>
            <a:ext cx="2553530" cy="174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4DA5BD23-C929-412F-B461-2854C1355159}"/>
              </a:ext>
            </a:extLst>
          </p:cNvPr>
          <p:cNvSpPr txBox="1"/>
          <p:nvPr/>
        </p:nvSpPr>
        <p:spPr>
          <a:xfrm>
            <a:off x="-595563" y="4219591"/>
            <a:ext cx="52156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cs-CZ" sz="1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jenesova@mail.vstecb.cz</a:t>
            </a:r>
            <a:endParaRPr lang="cs-CZ" sz="1400" u="sng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321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18A673F-01BE-41A7-BC9D-722D3C0F5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Co se dozvíte v rámci tohoto předmětu?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C3A33E9-F4C8-4FB2-A957-132E9B4C4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Studium na VŠTE</a:t>
            </a:r>
            <a:r>
              <a:rPr lang="cs-CZ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, </a:t>
            </a: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struktura a infrastruktura VŠTE</a:t>
            </a:r>
            <a:r>
              <a:rPr lang="cs-CZ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</a:rPr>
              <a:t>Orientace </a:t>
            </a: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ve vnitřních předpisech, doporučených SP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prezenční a kombinovaná forma studia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způsoby zakončení předmětů, kreditový systém,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kde najít studijní materiály, studijní opory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effectLst/>
                <a:latin typeface="+mn-lt"/>
                <a:ea typeface="Times New Roman" panose="02020603050405020304" pitchFamily="18" charset="0"/>
              </a:rPr>
              <a:t>informace o praxi a její organizaci aj.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cs-CZ" b="1" dirty="0">
                <a:solidFill>
                  <a:srgbClr val="0070C0"/>
                </a:solidFill>
                <a:latin typeface="+mn-lt"/>
              </a:rPr>
              <a:t>Fungování knihovny, menzy, laboratoří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cs-CZ" sz="16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39700" indent="0">
              <a:buNone/>
            </a:pPr>
            <a:endParaRPr lang="cs-CZ" dirty="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C990B5E-318F-4364-8F85-9B828F61246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499811" y="1152475"/>
            <a:ext cx="4332489" cy="3416400"/>
          </a:xfrm>
        </p:spPr>
        <p:txBody>
          <a:bodyPr/>
          <a:lstStyle/>
          <a:p>
            <a:r>
              <a:rPr lang="cs-CZ" sz="1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Calibri" panose="020F0502020204030204" pitchFamily="34" charset="0"/>
              </a:rPr>
              <a:t>Etika současnosti všeobecně a na VŠ</a:t>
            </a:r>
            <a:endParaRPr lang="cs-CZ" sz="160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</a:endParaRP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Sportovní vyžití na škole</a:t>
            </a:r>
          </a:p>
          <a:p>
            <a:r>
              <a:rPr lang="cs-CZ" sz="1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Times New Roman" panose="02020603050405020304" pitchFamily="18" charset="0"/>
              </a:rPr>
              <a:t>VŠTE od jejího vzniku do současnosti </a:t>
            </a:r>
            <a:endParaRPr lang="cs-CZ" b="1" dirty="0">
              <a:solidFill>
                <a:schemeClr val="accent1">
                  <a:lumMod val="50000"/>
                </a:schemeClr>
              </a:solidFill>
              <a:latin typeface="+mn-lt"/>
              <a:ea typeface="Times New Roman" panose="02020603050405020304" pitchFamily="18" charset="0"/>
            </a:endParaRPr>
          </a:p>
          <a:p>
            <a:r>
              <a:rPr lang="cs-CZ" sz="1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</a:rPr>
              <a:t>Struktura vysokého školství</a:t>
            </a: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</a:rPr>
              <a:t>Etiketa na VŠ, ceremonie</a:t>
            </a:r>
          </a:p>
          <a:p>
            <a:r>
              <a:rPr lang="cs-CZ" sz="1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</a:rPr>
              <a:t>Etický kodex studenta, AP; zásady, praktické rady</a:t>
            </a: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</a:rPr>
              <a:t>Tipy a rady z rétoriky</a:t>
            </a:r>
            <a:endParaRPr lang="cs-CZ" sz="14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</a:endParaRP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</a:rPr>
              <a:t>Možnosti zahraničních mobilit</a:t>
            </a:r>
          </a:p>
          <a:p>
            <a:r>
              <a:rPr lang="cs-CZ" sz="1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</a:rPr>
              <a:t>Tvůrčí činnost a výzkum; etika vědy</a:t>
            </a: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</a:rPr>
              <a:t>Uplatnění VŠ studenta v praxi, naši úspěšní absolventi</a:t>
            </a:r>
            <a:endParaRPr lang="cs-CZ" sz="14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13970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471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A0E161-9B01-4CC7-A8F6-1616D3005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Etika a filosofie – VŠ jako vrchol vzdělanosti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7444045-1623-400D-A671-284E4D48F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0" i="0" strike="noStrike" dirty="0" err="1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Étos"/>
              </a:rPr>
              <a:t>ethos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– mrav, teorie morálky </a:t>
            </a:r>
          </a:p>
          <a:p>
            <a:r>
              <a:rPr lang="cs-CZ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Etika 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zkoumá 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Morálka"/>
              </a:rPr>
              <a:t>morálku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nebo morálně relevantní jednání a jeho 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Norma"/>
              </a:rPr>
              <a:t>normy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139700" indent="0">
              <a:buNone/>
            </a:pP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Zabývá se teoretickým zkoumáním a principů, které usměrňují lidské jednání v situacích, kdy existuje možnost volby prostřednictvím  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Svobodná vůle"/>
              </a:rPr>
              <a:t>svobodné vůle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Snaží se najít společné a obecné základy, na nichž morálka stojí, popř. usiluje morálku zdůvodnit. Etika analytická,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Autonomní morálka"/>
              </a:rPr>
              <a:t> autonomní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Deontologie"/>
              </a:rPr>
              <a:t> deontologická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Environmentální etika"/>
              </a:rPr>
              <a:t>environmentální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evoluční, feministická, heteronomní, individuální, 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Žurnalistická etika"/>
              </a:rPr>
              <a:t>žurnalistická etika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cs-CZ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Bioetika"/>
              </a:rPr>
              <a:t>bioetika</a:t>
            </a:r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endParaRPr lang="cs-CZ" dirty="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A9FEB90-EA36-459D-9652-FBB46C3138B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832400" y="976184"/>
            <a:ext cx="3999900" cy="3592691"/>
          </a:xfrm>
        </p:spPr>
        <p:txBody>
          <a:bodyPr/>
          <a:lstStyle/>
          <a:p>
            <a:pPr marL="139700" indent="0">
              <a:buNone/>
            </a:pPr>
            <a:endParaRPr lang="cs-CZ" dirty="0">
              <a:solidFill>
                <a:srgbClr val="0645AD"/>
              </a:solidFill>
              <a:latin typeface="Arial" panose="020B0604020202020204" pitchFamily="34" charset="0"/>
            </a:endParaRPr>
          </a:p>
          <a:p>
            <a:pPr marL="139700" indent="0">
              <a:buNone/>
            </a:pPr>
            <a:r>
              <a:rPr lang="cs-CZ" dirty="0">
                <a:solidFill>
                  <a:srgbClr val="0645AD"/>
                </a:solidFill>
                <a:latin typeface="Arial" panose="020B0604020202020204" pitchFamily="34" charset="0"/>
              </a:rPr>
              <a:t>	Filosofie / strategie VŠ</a:t>
            </a:r>
          </a:p>
          <a:p>
            <a:r>
              <a:rPr lang="cs-CZ" dirty="0"/>
              <a:t>poskytnout kvalitní vzdělávání studujícím jak v prezenční, kombinované a distanční formě studia, tak prostřednictvím kurzů celoživotního vzdělávání dostupných realizovat výzkumné, vývojové, umělecké a další tvůrčí a odborné činnosti, jejichž výstupy podpoří společenský, ekonomický a kulturní rozvoj země </a:t>
            </a:r>
          </a:p>
          <a:p>
            <a:r>
              <a:rPr lang="cs-CZ" dirty="0"/>
              <a:t>vysoké školy jsou aktivními aktéry ve společnosti, otevřenými ke spolupráci, diskusi a sdílení poznatků. </a:t>
            </a:r>
          </a:p>
          <a:p>
            <a:r>
              <a:rPr lang="cs-CZ" dirty="0"/>
              <a:t>6 prioritních cílů (viz Ministerstvo školství)</a:t>
            </a:r>
          </a:p>
        </p:txBody>
      </p:sp>
      <p:pic>
        <p:nvPicPr>
          <p:cNvPr id="6" name="Grafický objekt 5" descr="Profesor">
            <a:extLst>
              <a:ext uri="{FF2B5EF4-FFF2-40B4-BE49-F238E27FC236}">
                <a16:creationId xmlns:a16="http://schemas.microsoft.com/office/drawing/2014/main" id="{6352BCB3-1A96-4227-A0D8-DAF7EDDE21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08537" y="9558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7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D0EA8F-A91A-476A-BD83-9C93694A1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ETIKA v současnosti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637DE1B-5F13-47B7-A21A-AB79ACD5A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cs-CZ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„Etika</a:t>
            </a:r>
            <a:r>
              <a:rPr lang="cs-CZ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znamená, že se chováme o něco lépe, než je absolutně nutné.“</a:t>
            </a:r>
          </a:p>
          <a:p>
            <a:pPr marL="114300" indent="0">
              <a:buNone/>
            </a:pPr>
            <a:endParaRPr lang="cs-CZ" i="1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95C56848-17AA-47A2-A420-F4DAAF817D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6B09370-8B2C-426B-958B-09EB29078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007" y="1642966"/>
            <a:ext cx="23812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63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6F7BB373-852B-43E2-B174-0ECC3B367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4230575"/>
            <a:ext cx="2907489" cy="605100"/>
          </a:xfrm>
        </p:spPr>
        <p:txBody>
          <a:bodyPr/>
          <a:lstStyle/>
          <a:p>
            <a:r>
              <a:rPr lang="cs-CZ" dirty="0"/>
              <a:t>Mnoho etických otázek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711019B-8510-4F18-928F-20B22EE3E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69" y="463985"/>
            <a:ext cx="3238500" cy="32385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5A23CEB-3CFE-4B8D-AAAB-2A9F51386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166" y="326523"/>
            <a:ext cx="1551432" cy="103327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3B2472D-E967-41E7-91FC-06C820C3C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917" y="683514"/>
            <a:ext cx="1551432" cy="103327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3F49E3E0-25CF-4A1F-9C02-01506534A8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167" y="1622966"/>
            <a:ext cx="1548384" cy="1033272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E2FE5F2-16CD-4310-BD9E-E35E73E79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8678" y="1979113"/>
            <a:ext cx="2735841" cy="179226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3C9EF106-BBDC-40FA-AA8A-DE906F4F72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4487" y="3087234"/>
            <a:ext cx="2064520" cy="121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68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187EE6-FFC6-40FC-8501-F5DA4369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Význam etické výchovy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54C942B-D1E0-48B8-A98D-2534E59EF9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699" y="1753645"/>
            <a:ext cx="4611029" cy="2815230"/>
          </a:xfrm>
        </p:spPr>
        <p:txBody>
          <a:bodyPr/>
          <a:lstStyle/>
          <a:p>
            <a:r>
              <a:rPr lang="cs-CZ" dirty="0"/>
              <a:t>V současnosti stoupá</a:t>
            </a:r>
          </a:p>
          <a:p>
            <a:endParaRPr lang="cs-CZ" dirty="0"/>
          </a:p>
          <a:p>
            <a:r>
              <a:rPr lang="cs-CZ" dirty="0"/>
              <a:t>Jedním z hlavních cílů ve školách</a:t>
            </a:r>
          </a:p>
          <a:p>
            <a:endParaRPr lang="cs-CZ" dirty="0"/>
          </a:p>
          <a:p>
            <a:r>
              <a:rPr lang="cs-CZ" dirty="0"/>
              <a:t>Čerpá z mravních hodnot, z humanistických tradic</a:t>
            </a:r>
          </a:p>
          <a:p>
            <a:endParaRPr lang="cs-CZ" dirty="0"/>
          </a:p>
          <a:p>
            <a:r>
              <a:rPr lang="cs-CZ" dirty="0"/>
              <a:t>Úcta k životu, lidem, k lidské práci, kultuře</a:t>
            </a:r>
          </a:p>
          <a:p>
            <a:pPr marL="139700" indent="0">
              <a:buNone/>
            </a:pPr>
            <a:endParaRPr lang="cs-CZ" dirty="0"/>
          </a:p>
          <a:p>
            <a:r>
              <a:rPr lang="cs-CZ" dirty="0"/>
              <a:t>Respekt k pravdě a spravedlnosti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716986E-01EF-482B-8881-AA07A63AE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718" y="1528011"/>
            <a:ext cx="1932533" cy="128709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3EDF7DF-30F2-4F15-8858-A015C4916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387" y="2815101"/>
            <a:ext cx="2543382" cy="1698919"/>
          </a:xfrm>
          <a:prstGeom prst="rect">
            <a:avLst/>
          </a:prstGeom>
        </p:spPr>
      </p:pic>
      <p:sp>
        <p:nvSpPr>
          <p:cNvPr id="7" name="AutoShape 2">
            <a:extLst>
              <a:ext uri="{FF2B5EF4-FFF2-40B4-BE49-F238E27FC236}">
                <a16:creationId xmlns:a16="http://schemas.microsoft.com/office/drawing/2014/main" id="{37C12B73-5AE5-4EB3-A5F8-BDB950EFFE6F}"/>
              </a:ext>
            </a:extLst>
          </p:cNvPr>
          <p:cNvSpPr>
            <a:spLocks noGrp="1" noChangeAspect="1" noChangeArrowheads="1"/>
          </p:cNvSpPr>
          <p:nvPr>
            <p:ph type="body" idx="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39700" indent="0">
              <a:buNone/>
            </a:pPr>
            <a:r>
              <a:rPr lang="cs-CZ" dirty="0"/>
              <a:t>A co vy?</a:t>
            </a:r>
          </a:p>
        </p:txBody>
      </p:sp>
    </p:spTree>
    <p:extLst>
      <p:ext uri="{BB962C8B-B14F-4D97-AF65-F5344CB8AC3E}">
        <p14:creationId xmlns:p14="http://schemas.microsoft.com/office/powerpoint/2010/main" val="406977769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1101</Words>
  <Application>Microsoft Office PowerPoint</Application>
  <PresentationFormat>Předvádění na obrazovce (16:9)</PresentationFormat>
  <Paragraphs>141</Paragraphs>
  <Slides>17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4" baseType="lpstr">
      <vt:lpstr>Symbol</vt:lpstr>
      <vt:lpstr>Arial</vt:lpstr>
      <vt:lpstr>Georgia</vt:lpstr>
      <vt:lpstr>Calibri</vt:lpstr>
      <vt:lpstr>franklin-gothic-urw</vt:lpstr>
      <vt:lpstr>Times New Roman</vt:lpstr>
      <vt:lpstr>Simple Light</vt:lpstr>
      <vt:lpstr>Prezentace aplikace PowerPoint</vt:lpstr>
      <vt:lpstr>Prezentace aplikace PowerPoint</vt:lpstr>
      <vt:lpstr>Etika a filozofie  vysokoškolského prostředí</vt:lpstr>
      <vt:lpstr>Medailonek o vyučujícím </vt:lpstr>
      <vt:lpstr>Co se dozvíte v rámci tohoto předmětu? </vt:lpstr>
      <vt:lpstr>Etika a filosofie – VŠ jako vrchol vzdělanosti</vt:lpstr>
      <vt:lpstr>ETIKA v současnosti</vt:lpstr>
      <vt:lpstr>Prezentace aplikace PowerPoint</vt:lpstr>
      <vt:lpstr>Význam etické výchovy </vt:lpstr>
      <vt:lpstr>Kde všude nás ETIKA obklopuje? </vt:lpstr>
      <vt:lpstr>Kde ještě se s etikou potkáváme? </vt:lpstr>
      <vt:lpstr>Povolání s etickým kodexem</vt:lpstr>
      <vt:lpstr>Etické řízení a kultura organizace</vt:lpstr>
      <vt:lpstr>Best practice etického managementu</vt:lpstr>
      <vt:lpstr>Obecné zásady vysokoškolského prostředí</vt:lpstr>
      <vt:lpstr>Etiketa </vt:lpstr>
      <vt:lpstr>Popularizátor etikety dnes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Etika a filozofie  vysokoškolského prostředí</dc:title>
  <dc:creator>Jenešová Štěpánka</dc:creator>
  <cp:lastModifiedBy>Vendula Velková</cp:lastModifiedBy>
  <cp:revision>38</cp:revision>
  <dcterms:modified xsi:type="dcterms:W3CDTF">2021-11-30T08:36:44Z</dcterms:modified>
</cp:coreProperties>
</file>