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5"/>
  </p:notesMasterIdLst>
  <p:sldIdLst>
    <p:sldId id="313" r:id="rId2"/>
    <p:sldId id="314" r:id="rId3"/>
    <p:sldId id="256" r:id="rId4"/>
    <p:sldId id="282" r:id="rId5"/>
    <p:sldId id="283" r:id="rId6"/>
    <p:sldId id="257" r:id="rId7"/>
    <p:sldId id="288" r:id="rId8"/>
    <p:sldId id="258" r:id="rId9"/>
    <p:sldId id="259" r:id="rId10"/>
    <p:sldId id="284" r:id="rId11"/>
    <p:sldId id="260" r:id="rId12"/>
    <p:sldId id="262" r:id="rId13"/>
    <p:sldId id="261" r:id="rId14"/>
    <p:sldId id="263" r:id="rId15"/>
    <p:sldId id="285" r:id="rId16"/>
    <p:sldId id="286" r:id="rId17"/>
    <p:sldId id="264" r:id="rId18"/>
    <p:sldId id="287" r:id="rId19"/>
    <p:sldId id="289" r:id="rId20"/>
    <p:sldId id="290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291" r:id="rId30"/>
    <p:sldId id="300" r:id="rId31"/>
    <p:sldId id="301" r:id="rId32"/>
    <p:sldId id="302" r:id="rId33"/>
    <p:sldId id="312" r:id="rId34"/>
    <p:sldId id="303" r:id="rId35"/>
    <p:sldId id="304" r:id="rId36"/>
    <p:sldId id="305" r:id="rId37"/>
    <p:sldId id="306" r:id="rId38"/>
    <p:sldId id="307" r:id="rId39"/>
    <p:sldId id="308" r:id="rId40"/>
    <p:sldId id="309" r:id="rId41"/>
    <p:sldId id="310" r:id="rId42"/>
    <p:sldId id="311" r:id="rId43"/>
    <p:sldId id="281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Prášilová" userId="fb7499ee-b213-414d-a1c3-d78538faa6c2" providerId="ADAL" clId="{FE6C8DC4-FA9C-4475-B839-3D1B03765D78}"/>
    <pc:docChg chg="custSel addSld modSld sldOrd">
      <pc:chgData name="Petra Prášilová" userId="fb7499ee-b213-414d-a1c3-d78538faa6c2" providerId="ADAL" clId="{FE6C8DC4-FA9C-4475-B839-3D1B03765D78}" dt="2021-11-29T11:28:34.016" v="47" actId="1076"/>
      <pc:docMkLst>
        <pc:docMk/>
      </pc:docMkLst>
      <pc:sldChg chg="ord">
        <pc:chgData name="Petra Prášilová" userId="fb7499ee-b213-414d-a1c3-d78538faa6c2" providerId="ADAL" clId="{FE6C8DC4-FA9C-4475-B839-3D1B03765D78}" dt="2021-11-29T11:25:28.170" v="5"/>
        <pc:sldMkLst>
          <pc:docMk/>
          <pc:sldMk cId="228066075" sldId="256"/>
        </pc:sldMkLst>
      </pc:sldChg>
      <pc:sldChg chg="addSp delSp modSp new mod">
        <pc:chgData name="Petra Prášilová" userId="fb7499ee-b213-414d-a1c3-d78538faa6c2" providerId="ADAL" clId="{FE6C8DC4-FA9C-4475-B839-3D1B03765D78}" dt="2021-11-29T11:26:53.246" v="21" actId="1037"/>
        <pc:sldMkLst>
          <pc:docMk/>
          <pc:sldMk cId="1293558701" sldId="313"/>
        </pc:sldMkLst>
        <pc:spChg chg="del">
          <ac:chgData name="Petra Prášilová" userId="fb7499ee-b213-414d-a1c3-d78538faa6c2" providerId="ADAL" clId="{FE6C8DC4-FA9C-4475-B839-3D1B03765D78}" dt="2021-11-29T11:25:47.926" v="7" actId="931"/>
          <ac:spMkLst>
            <pc:docMk/>
            <pc:sldMk cId="1293558701" sldId="313"/>
            <ac:spMk id="3" creationId="{C0577FAD-739E-441A-A5DE-F6CE3B372C86}"/>
          </ac:spMkLst>
        </pc:spChg>
        <pc:spChg chg="add mod">
          <ac:chgData name="Petra Prášilová" userId="fb7499ee-b213-414d-a1c3-d78538faa6c2" providerId="ADAL" clId="{FE6C8DC4-FA9C-4475-B839-3D1B03765D78}" dt="2021-11-29T11:26:07.695" v="12" actId="478"/>
          <ac:spMkLst>
            <pc:docMk/>
            <pc:sldMk cId="1293558701" sldId="313"/>
            <ac:spMk id="7" creationId="{E1469B8C-CC10-441C-B20C-6C3F1278677B}"/>
          </ac:spMkLst>
        </pc:spChg>
        <pc:picChg chg="add del mod">
          <ac:chgData name="Petra Prášilová" userId="fb7499ee-b213-414d-a1c3-d78538faa6c2" providerId="ADAL" clId="{FE6C8DC4-FA9C-4475-B839-3D1B03765D78}" dt="2021-11-29T11:26:07.695" v="12" actId="478"/>
          <ac:picMkLst>
            <pc:docMk/>
            <pc:sldMk cId="1293558701" sldId="313"/>
            <ac:picMk id="5" creationId="{847483E9-3BEB-47E1-B894-FD4C2A3F4CC1}"/>
          </ac:picMkLst>
        </pc:picChg>
        <pc:picChg chg="add mod">
          <ac:chgData name="Petra Prášilová" userId="fb7499ee-b213-414d-a1c3-d78538faa6c2" providerId="ADAL" clId="{FE6C8DC4-FA9C-4475-B839-3D1B03765D78}" dt="2021-11-29T11:26:53.246" v="21" actId="1037"/>
          <ac:picMkLst>
            <pc:docMk/>
            <pc:sldMk cId="1293558701" sldId="313"/>
            <ac:picMk id="8" creationId="{EE491F49-6918-4441-8A02-E4576514CDDD}"/>
          </ac:picMkLst>
        </pc:picChg>
      </pc:sldChg>
      <pc:sldChg chg="addSp modSp new mod">
        <pc:chgData name="Petra Prášilová" userId="fb7499ee-b213-414d-a1c3-d78538faa6c2" providerId="ADAL" clId="{FE6C8DC4-FA9C-4475-B839-3D1B03765D78}" dt="2021-11-29T11:28:34.016" v="47" actId="1076"/>
        <pc:sldMkLst>
          <pc:docMk/>
          <pc:sldMk cId="3866303905" sldId="314"/>
        </pc:sldMkLst>
        <pc:spChg chg="add">
          <ac:chgData name="Petra Prášilová" userId="fb7499ee-b213-414d-a1c3-d78538faa6c2" providerId="ADAL" clId="{FE6C8DC4-FA9C-4475-B839-3D1B03765D78}" dt="2021-11-29T11:25:34.376" v="6" actId="22"/>
          <ac:spMkLst>
            <pc:docMk/>
            <pc:sldMk cId="3866303905" sldId="314"/>
            <ac:spMk id="5" creationId="{B5A74883-B43D-4262-948B-ADD7D63AFD3D}"/>
          </ac:spMkLst>
        </pc:spChg>
        <pc:spChg chg="add mod">
          <ac:chgData name="Petra Prášilová" userId="fb7499ee-b213-414d-a1c3-d78538faa6c2" providerId="ADAL" clId="{FE6C8DC4-FA9C-4475-B839-3D1B03765D78}" dt="2021-11-29T11:28:27.097" v="46" actId="20577"/>
          <ac:spMkLst>
            <pc:docMk/>
            <pc:sldMk cId="3866303905" sldId="314"/>
            <ac:spMk id="7" creationId="{7E5FDB28-73E5-49CC-844B-6E56F3A6167B}"/>
          </ac:spMkLst>
        </pc:spChg>
        <pc:spChg chg="add mod">
          <ac:chgData name="Petra Prášilová" userId="fb7499ee-b213-414d-a1c3-d78538faa6c2" providerId="ADAL" clId="{FE6C8DC4-FA9C-4475-B839-3D1B03765D78}" dt="2021-11-29T11:28:34.016" v="47" actId="1076"/>
          <ac:spMkLst>
            <pc:docMk/>
            <pc:sldMk cId="3866303905" sldId="314"/>
            <ac:spMk id="8" creationId="{7A29FA35-0912-4465-9F15-6729FA6D2982}"/>
          </ac:spMkLst>
        </pc:spChg>
        <pc:picChg chg="add mod">
          <ac:chgData name="Petra Prášilová" userId="fb7499ee-b213-414d-a1c3-d78538faa6c2" providerId="ADAL" clId="{FE6C8DC4-FA9C-4475-B839-3D1B03765D78}" dt="2021-11-29T11:27:18.769" v="24" actId="14100"/>
          <ac:picMkLst>
            <pc:docMk/>
            <pc:sldMk cId="3866303905" sldId="314"/>
            <ac:picMk id="6" creationId="{FEB6CAB6-CFA9-4A9D-B1C3-6B16A69D03B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1D7BD-FA50-4435-8531-3E34E8B3264B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562DC-0BEC-47B0-9A66-62A1492857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1651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1514" y="5281388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8150" y="6041362"/>
            <a:ext cx="1343706" cy="365125"/>
          </a:xfrm>
        </p:spPr>
        <p:txBody>
          <a:bodyPr/>
          <a:lstStyle/>
          <a:p>
            <a:fld id="{08B9EBBA-996F-894A-B54A-D6246ED52CEA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1514" y="6041362"/>
            <a:ext cx="650409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12363" y="5921864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39AA3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39AA35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39AA35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solidFill>
            <a:srgbClr val="39AA35"/>
          </a:solidFill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5915889"/>
            <a:ext cx="5250643" cy="8025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2157" y="5897869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06880" y="6340973"/>
            <a:ext cx="1062155" cy="386908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3C2B7D5A-B7E7-45E0-9D4C-88B218A650F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791478" y="5529674"/>
            <a:ext cx="1188722" cy="1188722"/>
          </a:xfrm>
          <a:prstGeom prst="rect">
            <a:avLst/>
          </a:prstGeom>
        </p:spPr>
      </p:pic>
      <p:sp>
        <p:nvSpPr>
          <p:cNvPr id="9" name="TextovéPole 8">
            <a:extLst>
              <a:ext uri="{FF2B5EF4-FFF2-40B4-BE49-F238E27FC236}">
                <a16:creationId xmlns:a16="http://schemas.microsoft.com/office/drawing/2014/main" id="{02D865E6-9A55-4428-A610-55DF4261BE51}"/>
              </a:ext>
            </a:extLst>
          </p:cNvPr>
          <p:cNvSpPr txBox="1"/>
          <p:nvPr userDrawn="1"/>
        </p:nvSpPr>
        <p:spPr>
          <a:xfrm>
            <a:off x="7559934" y="6358549"/>
            <a:ext cx="3750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0" dirty="0">
                <a:solidFill>
                  <a:schemeClr val="tx1"/>
                </a:solidFill>
                <a:effectLst/>
                <a:latin typeface="Open Sans" panose="020B0606030504020204" pitchFamily="34" charset="0"/>
              </a:rPr>
              <a:t>Ústav podnikové strategie</a:t>
            </a:r>
            <a:endParaRPr lang="cs-CZ" b="1" dirty="0">
              <a:solidFill>
                <a:schemeClr val="tx1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s.vstecb.cz/auth/el/vste/zima2021/EFVP/um/Deset_let_VST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vachal@mail.vstecb.cz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743DB8-34AC-4BF0-9FD3-F20C672E1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E1469B8C-CC10-441C-B20C-6C3F12786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E491F49-6918-4441-8A02-E4576514C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898" y="0"/>
            <a:ext cx="122806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58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 samosprávy VŠTE rovněž náleží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40" y="2025814"/>
            <a:ext cx="11892160" cy="3527261"/>
          </a:xfrm>
        </p:spPr>
        <p:txBody>
          <a:bodyPr>
            <a:normAutofit/>
          </a:bodyPr>
          <a:lstStyle/>
          <a:p>
            <a:pPr algn="just"/>
            <a:r>
              <a:rPr lang="cs-CZ" sz="2200" dirty="0">
                <a:solidFill>
                  <a:schemeClr val="tx1"/>
                </a:solidFill>
              </a:rPr>
              <a:t>ustavování samosprávných akademických orgánů vysoké školy, pokud tento zákon nestanoví jinak,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hospodaření vysoké školy a nakládání s majetkem v souladu se zvláštními předpisy,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stanovení výše poplatků spojených se studiem,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státní orgány mohou zasahovat do činnosti veřejné vysoké školy jen na základě a v mezích zákona a způsobem zákonem stanoveným. 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308751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74" y="304313"/>
            <a:ext cx="11143875" cy="1086336"/>
          </a:xfrm>
        </p:spPr>
        <p:txBody>
          <a:bodyPr/>
          <a:lstStyle/>
          <a:p>
            <a:r>
              <a:rPr lang="cs-CZ" dirty="0"/>
              <a:t>Základní orgány veřejné vysoké školy – VŠTE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92" y="1930564"/>
            <a:ext cx="9653783" cy="4623123"/>
          </a:xfrm>
        </p:spPr>
        <p:txBody>
          <a:bodyPr/>
          <a:lstStyle/>
          <a:p>
            <a:pPr algn="just"/>
            <a:r>
              <a:rPr lang="cs-CZ" sz="2200" dirty="0">
                <a:solidFill>
                  <a:schemeClr val="tx1"/>
                </a:solidFill>
              </a:rPr>
              <a:t>akademický senát,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rektor,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na neuniverzitní vysoké škole akademická rada,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rada pro vnitřní hodnocení,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disciplinární komise,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správní rada,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kvestor.</a:t>
            </a:r>
          </a:p>
        </p:txBody>
      </p:sp>
    </p:spTree>
    <p:extLst>
      <p:ext uri="{BB962C8B-B14F-4D97-AF65-F5344CB8AC3E}">
        <p14:creationId xmlns:p14="http://schemas.microsoft.com/office/powerpoint/2010/main" val="321705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824" y="85725"/>
            <a:ext cx="11829675" cy="1724025"/>
          </a:xfrm>
        </p:spPr>
        <p:txBody>
          <a:bodyPr/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cs-CZ" dirty="0"/>
              <a:t>Základní vnitřní předpisy VŠTE</a:t>
            </a:r>
            <a:br>
              <a:rPr lang="cs-CZ" dirty="0"/>
            </a:br>
            <a:r>
              <a:rPr lang="cs-CZ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Motto: Správně řídit znamená: znám-umět-chtít-moci (Váchal, Straková, ÚPS, KM, VŠTE, 2015)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6675" y="1968664"/>
            <a:ext cx="11934825" cy="464217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2200" dirty="0"/>
              <a:t>statut veřejné vysoké školy, </a:t>
            </a:r>
          </a:p>
          <a:p>
            <a:pPr algn="just"/>
            <a:r>
              <a:rPr lang="cs-CZ" sz="2200" dirty="0"/>
              <a:t>volební řád akademického senátu veřejné vysoké školy, </a:t>
            </a:r>
          </a:p>
          <a:p>
            <a:pPr algn="just"/>
            <a:r>
              <a:rPr lang="cs-CZ" sz="2200" dirty="0"/>
              <a:t>jednací řád akademického senátu veřejné vysoké školy, </a:t>
            </a:r>
          </a:p>
          <a:p>
            <a:pPr algn="just"/>
            <a:r>
              <a:rPr lang="cs-CZ" sz="2200" dirty="0"/>
              <a:t>vnitřní mzdový předpis,</a:t>
            </a:r>
          </a:p>
          <a:p>
            <a:pPr algn="just"/>
            <a:r>
              <a:rPr lang="cs-CZ" sz="2200" dirty="0"/>
              <a:t>jednací řád vědecké rady veřejné vysoké školy,</a:t>
            </a:r>
          </a:p>
          <a:p>
            <a:pPr algn="just"/>
            <a:r>
              <a:rPr lang="cs-CZ" sz="2200" dirty="0"/>
              <a:t>řád výběrového řízení pro obsazování míst akademických pracovníků, </a:t>
            </a:r>
          </a:p>
          <a:p>
            <a:pPr algn="just"/>
            <a:r>
              <a:rPr lang="cs-CZ" sz="2200" dirty="0"/>
              <a:t>studijní a zkušební řád,</a:t>
            </a:r>
          </a:p>
          <a:p>
            <a:pPr algn="just"/>
            <a:r>
              <a:rPr lang="cs-CZ" sz="2200" dirty="0"/>
              <a:t>stipendijní řád, </a:t>
            </a:r>
          </a:p>
          <a:p>
            <a:pPr algn="just"/>
            <a:r>
              <a:rPr lang="cs-CZ" sz="2200" dirty="0"/>
              <a:t>disciplinární řád pro studenty,</a:t>
            </a:r>
          </a:p>
          <a:p>
            <a:pPr algn="just"/>
            <a:r>
              <a:rPr lang="cs-CZ" sz="2200" dirty="0"/>
              <a:t>pravidla systému zajišťování kvality vzdělávací, tvůrčí a s nimi souvisejících činností a vnitřního hodnocení kvality vzdělávací, tvůrčí a s nimi souvisejících činností veřejné vysoké školy,</a:t>
            </a:r>
          </a:p>
          <a:p>
            <a:pPr algn="just"/>
            <a:r>
              <a:rPr lang="cs-CZ" sz="2200" dirty="0"/>
              <a:t>další předpisy, pokud tak stanoví statut veřejné vysoké školy.</a:t>
            </a:r>
            <a:endParaRPr lang="cs-CZ" sz="2000" i="1" dirty="0"/>
          </a:p>
        </p:txBody>
      </p:sp>
    </p:spTree>
    <p:extLst>
      <p:ext uri="{BB962C8B-B14F-4D97-AF65-F5344CB8AC3E}">
        <p14:creationId xmlns:p14="http://schemas.microsoft.com/office/powerpoint/2010/main" val="476513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1153400" cy="970450"/>
          </a:xfrm>
        </p:spPr>
        <p:txBody>
          <a:bodyPr/>
          <a:lstStyle/>
          <a:p>
            <a:r>
              <a:rPr lang="cs-CZ" dirty="0"/>
              <a:t>Historické milníky dosavadního vývoje VŠTE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533" y="1578137"/>
            <a:ext cx="11996933" cy="519413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cs-CZ" sz="2200" b="1" dirty="0">
                <a:solidFill>
                  <a:schemeClr val="tx1"/>
                </a:solidFill>
              </a:rPr>
              <a:t>V dosavadní historii VŠTE lze vymezit tři základní vývojové etapy:</a:t>
            </a:r>
          </a:p>
          <a:p>
            <a:pPr marL="0" indent="0" algn="just">
              <a:buNone/>
            </a:pPr>
            <a:endParaRPr lang="cs-CZ" sz="1000" dirty="0"/>
          </a:p>
          <a:p>
            <a:pPr algn="just"/>
            <a:r>
              <a:rPr lang="cs-CZ" sz="2200" dirty="0"/>
              <a:t>USTAVENÍ - KRIZE – STABILIZACE a ROZVOJ. (podrobnosti se můžete dočíst v publikaci vydaná k 10. výročí vzniku VŠTE, kterou si lze vypůjčit ve vědecké knihovně VŠTE-pavilon E) </a:t>
            </a:r>
          </a:p>
          <a:p>
            <a:pPr algn="just"/>
            <a:endParaRPr lang="cs-CZ" sz="1000" dirty="0"/>
          </a:p>
          <a:p>
            <a:pPr algn="just"/>
            <a:r>
              <a:rPr lang="cs-CZ" sz="2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Ustavení: 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historie VŠTE se začala psát v devadesátých letech minulého století,</a:t>
            </a:r>
            <a:endParaRPr lang="cs-CZ" sz="260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 této etapě byly konstituovány orgány vedení školy, založena interní grantová agentura, první studentský časopis, vymezen základní organizační rámec vzniklé instituce apod. </a:t>
            </a:r>
            <a:endParaRPr lang="cs-CZ" sz="260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za pozitivní lze považovat přípravu, akreditaci a zahájení výuky prvního bakalářského studijního programu Ekonomika a management, studijního oboru Ekonomika podniku s cca 300 studenty,</a:t>
            </a:r>
            <a:endParaRPr lang="cs-CZ" sz="260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cs-CZ" sz="2600" dirty="0"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 následujících dvou letech se nedařilo v plném rozsahu a požadované kvalitě nastavené rozvojové záměry realizovat a Akademický senát VŠTE v listopadu 2008 odvolal rektora školy. </a:t>
            </a:r>
            <a:endParaRPr lang="cs-CZ" sz="260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9941994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Historické milníky dosavadního vývoje VŠTE - Krize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7" y="2006764"/>
            <a:ext cx="11987408" cy="478456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dirty="0">
                <a:solidFill>
                  <a:schemeClr val="tx1"/>
                </a:solidFill>
              </a:rPr>
              <a:t>zásadní zlom ve vývoji školy je pověření Ing. Marka </a:t>
            </a:r>
            <a:r>
              <a:rPr lang="cs-CZ" dirty="0" err="1">
                <a:solidFill>
                  <a:schemeClr val="tx1"/>
                </a:solidFill>
              </a:rPr>
              <a:t>Vochozky</a:t>
            </a:r>
            <a:r>
              <a:rPr lang="cs-CZ" dirty="0">
                <a:solidFill>
                  <a:schemeClr val="tx1"/>
                </a:solidFill>
              </a:rPr>
              <a:t>, MBA, Ph.D., vedením školy Akademickým senátem VŠTE dne 24. 3. 2009.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probíhají přípravy a akreditace, resp. reakreditace dalších studijních programů,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využívaný areál je převeden do vlastnictví školy,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založen vědecký časopis </a:t>
            </a:r>
            <a:r>
              <a:rPr lang="cs-CZ" dirty="0" err="1">
                <a:solidFill>
                  <a:schemeClr val="tx1"/>
                </a:solidFill>
              </a:rPr>
              <a:t>Littera</a:t>
            </a:r>
            <a:r>
              <a:rPr lang="cs-CZ" dirty="0">
                <a:solidFill>
                  <a:schemeClr val="tx1"/>
                </a:solidFill>
              </a:rPr>
              <a:t> </a:t>
            </a:r>
            <a:r>
              <a:rPr lang="cs-CZ" dirty="0" err="1">
                <a:solidFill>
                  <a:schemeClr val="tx1"/>
                </a:solidFill>
              </a:rPr>
              <a:t>scripta</a:t>
            </a:r>
            <a:r>
              <a:rPr lang="cs-CZ" dirty="0">
                <a:solidFill>
                  <a:schemeClr val="tx1"/>
                </a:solidFill>
              </a:rPr>
              <a:t>,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ustavena další odborná pracoviště,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je zavedena nová forma odborných praxí,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počet studentů dosáhl výše cca 1900,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v období silného rozmachu školy přichází z MŠMT ČR nepochopitelné diskuze o samostatné existenci školy, rok 2010.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akademická obec v naprosté jednotě s vedením školy a všech jejich orgánů spojila při ochraně zákonných práv VŠTE a její samotné existence. 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koncem roku 2010 bylo kritické období školy za výrazné podpory krajských orgánů i politických subjektů v ČR ukončeno,</a:t>
            </a:r>
          </a:p>
          <a:p>
            <a:pPr algn="just"/>
            <a:r>
              <a:rPr lang="cs-CZ" dirty="0">
                <a:solidFill>
                  <a:schemeClr val="tx1"/>
                </a:solidFill>
              </a:rPr>
              <a:t>lze konstatovat, že tento negativní akt přispěl ke sjednocení akademické obce školy a nakonec vedl k jejímu turbulentnímu rozvoji v následujících letech.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92481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Historické milníky dosavadního vývoje VŠTE - Stabilita a rozvoj školy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7" y="2006764"/>
            <a:ext cx="11987408" cy="4784561"/>
          </a:xfrm>
        </p:spPr>
        <p:txBody>
          <a:bodyPr>
            <a:normAutofit/>
          </a:bodyPr>
          <a:lstStyle/>
          <a:p>
            <a:pPr algn="just"/>
            <a:r>
              <a:rPr lang="cs-CZ" sz="2000" dirty="0">
                <a:solidFill>
                  <a:schemeClr val="tx1"/>
                </a:solidFill>
              </a:rPr>
              <a:t>roky 2011 - 2019 lze označit za období dynamického růstu s akcentem na kvalitu všech procesů probíhajících na VŠTE,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VŠTE je plně ukotvena v systému terciárního vzdělávání v ČR, resp. její nezastupitelná úloha v Jihočeském kraji,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dosažený stupeň rozvoje základních oblastí školy přerostl rámec stávajícího neuniverzitního charakteru školy. Je tomu např. u počtu a charakteru akreditovaných studijních programů  i počtu více než 4000 studentů, z toho cca 2000 v technických oborech,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postupně se zvyšuje počet přijíždějících zahraničních studentů, obdobný trend zaznamenává počet vyjíždějících studentů VŠTE na studijní pobyty do zahraničí,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dobudování první etapy Centrálních laboratoří VŠTE umožnilo zahájit realizaci základního výzkumu v oblasti technických oborů s přímým napojením na podnikovou sféru zejména z Jihočeského kraje.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na škole existují již 3 vědecké časopisy. </a:t>
            </a:r>
          </a:p>
        </p:txBody>
      </p:sp>
    </p:spTree>
    <p:extLst>
      <p:ext uri="{BB962C8B-B14F-4D97-AF65-F5344CB8AC3E}">
        <p14:creationId xmlns:p14="http://schemas.microsoft.com/office/powerpoint/2010/main" val="1005864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Historické milníky dosavadního vývoje VŠTE - Stabilita a rozvoj školy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7" y="2006764"/>
            <a:ext cx="11987408" cy="4784561"/>
          </a:xfrm>
        </p:spPr>
        <p:txBody>
          <a:bodyPr>
            <a:normAutofit/>
          </a:bodyPr>
          <a:lstStyle/>
          <a:p>
            <a:pPr algn="just"/>
            <a:r>
              <a:rPr lang="cs-CZ" sz="2000" dirty="0">
                <a:solidFill>
                  <a:schemeClr val="tx1"/>
                </a:solidFill>
              </a:rPr>
              <a:t>rozvíjí se mezinárodní vědecko-výzkumná spolupráce s řadou výzkumných organizací v zahraničí.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Organizační a řídicí struktura prošla zásadní přestavbou (viz dále),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po převzetí areálu do vlastnictví školy v roce 2009 došlo k jeho plošnému rozšíření pro realizaci plánovaných investičních záměrů pro období do roku 2020, resp. 2030, </a:t>
            </a:r>
            <a:endParaRPr lang="cs-CZ" sz="2000" b="1" dirty="0"/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zásadně byly rekonstruovány hlavní objekty areálu, byla vystavěna nová aula, rozšířena vědecká knihovna a rekonstruována infrastruktura školy.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funkční je i vlastní manažerský systém - ETMS, který bude dále v souladu s požadavky univerzitního prostředí rozvíjen.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vedení, orgány školy a celá akademická obec si je plně vědoma, že vstupem do excelentního univerzitního klubu vysokých škol v ČR bere na sebe závazek pokračovat v cestě trvalého, dynamického a kvalitativního rozvoje. 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776162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34" y="437662"/>
            <a:ext cx="6619875" cy="1162537"/>
          </a:xfrm>
        </p:spPr>
        <p:txBody>
          <a:bodyPr/>
          <a:lstStyle/>
          <a:p>
            <a:r>
              <a:rPr lang="cs-CZ" sz="4400" dirty="0"/>
              <a:t>Mezi základní oblasti činností VŠTE náleží: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92" y="1987714"/>
            <a:ext cx="6186684" cy="4594061"/>
          </a:xfrm>
        </p:spPr>
        <p:txBody>
          <a:bodyPr>
            <a:normAutofit/>
          </a:bodyPr>
          <a:lstStyle/>
          <a:p>
            <a:pPr algn="just"/>
            <a:r>
              <a:rPr lang="cs-CZ" sz="2800" dirty="0">
                <a:solidFill>
                  <a:schemeClr val="tx1"/>
                </a:solidFill>
              </a:rPr>
              <a:t>a)	Vzdělávací</a:t>
            </a:r>
          </a:p>
          <a:p>
            <a:pPr algn="just"/>
            <a:r>
              <a:rPr lang="cs-CZ" sz="2800" dirty="0">
                <a:solidFill>
                  <a:schemeClr val="tx1"/>
                </a:solidFill>
              </a:rPr>
              <a:t>b)	Vědecko-výzkumná</a:t>
            </a:r>
          </a:p>
          <a:p>
            <a:pPr algn="just"/>
            <a:r>
              <a:rPr lang="cs-CZ" sz="2800" dirty="0">
                <a:solidFill>
                  <a:schemeClr val="tx1"/>
                </a:solidFill>
              </a:rPr>
              <a:t>c)	Třetí role, celospolečenská zodpovědnost školy se zaměřením zejména na potřeby Jihočeského kraje.</a:t>
            </a:r>
          </a:p>
          <a:p>
            <a:pPr algn="just"/>
            <a:endParaRPr lang="cs-CZ" sz="10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F05CB50-6C8B-432A-804C-6E6D887CD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741" y="0"/>
            <a:ext cx="573425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15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Vzdělávací činnosti vysoké školy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7" y="2006764"/>
            <a:ext cx="11987408" cy="4784561"/>
          </a:xfrm>
        </p:spPr>
        <p:txBody>
          <a:bodyPr>
            <a:normAutofit/>
          </a:bodyPr>
          <a:lstStyle/>
          <a:p>
            <a:pPr algn="just"/>
            <a:r>
              <a:rPr lang="cs-CZ" sz="2000" dirty="0">
                <a:solidFill>
                  <a:schemeClr val="tx1"/>
                </a:solidFill>
              </a:rPr>
              <a:t>Řízení a kompetence 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Dohledová a kontrolní činnost ÚŘAS v některých oblastech vzdělávací činnosti je nutná z hlediska zachování jednotných postupů a zachování funkčnosti nastavených mechanismů v rámci ústavů.</a:t>
            </a:r>
          </a:p>
          <a:p>
            <a:pPr algn="just"/>
            <a:r>
              <a:rPr lang="cs-CZ" sz="2000" dirty="0">
                <a:solidFill>
                  <a:schemeClr val="tx1"/>
                </a:solidFill>
              </a:rPr>
              <a:t>Přehled vybraných rozhodovacích kompetencí ÚŘAS na VŠTE: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kontrola anotací předmětů,</a:t>
            </a:r>
            <a:endParaRPr lang="cs-CZ" sz="1800" dirty="0">
              <a:effectLst/>
              <a:latin typeface="Century Gothic (Základní text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schvalování nastavení prerekvizit u vybraných předmětů,</a:t>
            </a:r>
            <a:endParaRPr lang="cs-CZ" sz="1800" dirty="0">
              <a:effectLst/>
              <a:latin typeface="Century Gothic (Základní text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kontrola pracovních kont akademických pracovníků v ETMS,</a:t>
            </a:r>
            <a:endParaRPr lang="cs-CZ" sz="1800" dirty="0">
              <a:effectLst/>
              <a:latin typeface="Century Gothic (Základní text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vyhlášení přijímacího řízení, administrace přijímání studentů ke studiu, informační dny pro nově nastupující studenty,</a:t>
            </a:r>
            <a:endParaRPr lang="cs-CZ" sz="1800" dirty="0">
              <a:effectLst/>
              <a:latin typeface="Century Gothic (Základní text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18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rozhodování o právech a povinnostech studentů v souladu se zákonem o vysokých školách,</a:t>
            </a:r>
            <a:endParaRPr lang="cs-CZ" sz="1800" dirty="0">
              <a:effectLst/>
              <a:latin typeface="Century Gothic (Základní text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786008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Vzdělávací činnosti vysoké školy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17" y="2006764"/>
            <a:ext cx="11987408" cy="4784561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správa informačního systému VŠTE (dále jen „IS“),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administrace studia, správa úřadovny v IS,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harmonogram akademického roku,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změny specializací,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zavádění doporučených studijních plánů u studentů, kteří mění formu studia či přestupují,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zadávání hodnocení SZZ a obhajob do IS,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oprávněnost stížností studentů,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kontrola kvality vzdělávací činnosti,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přijímání opatření za účelem zkvalitnění vzdělávací činnosti.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972411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2490F8-CA0D-4E1A-9F48-F0C7B7BF2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B704F6-50B9-4FA3-9696-6A2EB4B58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5A74883-B43D-4262-948B-ADD7D63AFD3D}"/>
              </a:ext>
            </a:extLst>
          </p:cNvPr>
          <p:cNvSpPr txBox="1"/>
          <p:nvPr/>
        </p:nvSpPr>
        <p:spPr>
          <a:xfrm>
            <a:off x="3051544" y="2967335"/>
            <a:ext cx="61030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let VŠTE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https://is.vstecb.cz/auth/el/vste/zima2021/EFVP/um/Deset_let_VSTE.pdf</a:t>
            </a:r>
            <a:endParaRPr lang="cs-CZ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FEB6CAB6-CFA9-4A9D-B1C3-6B16A69D03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" y="0"/>
            <a:ext cx="12227443" cy="6858000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7E5FDB28-73E5-49CC-844B-6E56F3A6167B}"/>
              </a:ext>
            </a:extLst>
          </p:cNvPr>
          <p:cNvSpPr txBox="1"/>
          <p:nvPr/>
        </p:nvSpPr>
        <p:spPr>
          <a:xfrm>
            <a:off x="453003" y="2775427"/>
            <a:ext cx="9638484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let VŠTE 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https://is.vstecb.cz/auth/el/vste/zima2021/EFVP/um/Deset_let_VSTE.pdf</a:t>
            </a: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7A29FA35-0912-4465-9F15-6729FA6D2982}"/>
              </a:ext>
            </a:extLst>
          </p:cNvPr>
          <p:cNvSpPr txBox="1"/>
          <p:nvPr/>
        </p:nvSpPr>
        <p:spPr>
          <a:xfrm>
            <a:off x="588145" y="4719857"/>
            <a:ext cx="9666429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https://is.vstecb.cz/auth/elearning/test_qdef_edit?fakulta=5610;obdobi=198;kod=EFVP;predmet=25233;qdefurl=%2Fel%2Fvst%2Fzima2021%2FEFVP%2Fodp%2Ftb%2FEFVP_sada_1.qdefx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66303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Vzdělávací činnosti vysoké školy - CÍLE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7099" y="2006764"/>
            <a:ext cx="4810125" cy="4098761"/>
          </a:xfrm>
        </p:spPr>
        <p:txBody>
          <a:bodyPr>
            <a:normAutofit fontScale="92500"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 uvedeného důvodu je studijní profilace školy orientovány na: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předmostní rozvoj technických SP jako strojírenství, stavebnictví, doprava a logistika apod.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rozvoj ekonomických oborů založené na znalostní ekonomice respektující profesní zaměření VŠTE,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DB4C627-7C80-4B81-9C6D-E3DCB04CC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14526"/>
            <a:ext cx="6609838" cy="495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38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Vzdělávací činnosti vysoké školy - CÍLE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1" y="2006764"/>
            <a:ext cx="11953874" cy="4260686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zvyšovat počet řešených projektů a grantů z oblasti základního i aplikovaného výzkumu (GAČR, TAČR apod.),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zvýšit kvalitu publikačních výstupů (databáze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Scopus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a WOS-IF časopisy)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zajistit prohlubující spolupráce s podnikovou praxí,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zachovat narůstající počet společně řešených výzkumných projektů s konkrétními podniky - rozvoj smluvního výzkumu,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prohloubit mezinárodní spolupráci ve výzkumu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zapojení školy, resp. akademických pracovníků do práce profesních orgánů kraje, okresů, oblastí i dalších odborných a společenských institucí,</a:t>
            </a:r>
          </a:p>
        </p:txBody>
      </p:sp>
    </p:spTree>
    <p:extLst>
      <p:ext uri="{BB962C8B-B14F-4D97-AF65-F5344CB8AC3E}">
        <p14:creationId xmlns:p14="http://schemas.microsoft.com/office/powerpoint/2010/main" val="1085777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26" y="59055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Ukázky z naplňování třetí role na VŠTE v minulém období:</a:t>
            </a:r>
            <a:br>
              <a:rPr lang="cs-CZ" dirty="0"/>
            </a:br>
            <a:r>
              <a:rPr lang="cs-CZ" sz="1800" dirty="0"/>
              <a:t>Moto:</a:t>
            </a:r>
            <a:br>
              <a:rPr lang="cs-CZ" sz="1800" dirty="0"/>
            </a:br>
            <a:r>
              <a:rPr lang="cs-CZ" sz="1800" dirty="0"/>
              <a:t>„Vzdělávat je poslání – Věda, vědecké bádání je osobní svoboda (Váchal, Straková, 2020)“</a:t>
            </a:r>
            <a:endParaRPr lang="cs-CZ" sz="15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63" y="2027238"/>
            <a:ext cx="11953874" cy="4603586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07000"/>
              </a:lnSpc>
              <a:buNone/>
            </a:pPr>
            <a:r>
              <a:rPr lang="cs-CZ" sz="2400" b="1" dirty="0">
                <a:solidFill>
                  <a:schemeClr val="accent1"/>
                </a:solidFill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cs-CZ" sz="2400" b="1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	Aktivity k rozvoji života občanů v našem kraji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Akreditace SP v souladu s potřebami jihočeského regionu – profesní orientace školy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Funkce firemní mateřské a základní školy školky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KLUB ABSOLVENTŮ VŠTE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 VŠTE byly realizovány i další akce jako např. vánoční sbírka pro psí útulek, spolupráce s centrem Bazalka-základní školou speciální a mateřskou školou speciální, o. p. s.,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Nadační běh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Noc vědců</a:t>
            </a:r>
          </a:p>
        </p:txBody>
      </p:sp>
    </p:spTree>
    <p:extLst>
      <p:ext uri="{BB962C8B-B14F-4D97-AF65-F5344CB8AC3E}">
        <p14:creationId xmlns:p14="http://schemas.microsoft.com/office/powerpoint/2010/main" val="3238112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26" y="59055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Ukázky z naplňování třetí role na VŠTE v minulém období:</a:t>
            </a:r>
            <a:br>
              <a:rPr lang="cs-CZ" dirty="0"/>
            </a:br>
            <a:endParaRPr lang="cs-CZ" sz="15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63" y="2027238"/>
            <a:ext cx="11953874" cy="460358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buNone/>
            </a:pPr>
            <a:r>
              <a:rPr lang="cs-CZ" sz="2400" b="1" dirty="0">
                <a:solidFill>
                  <a:schemeClr val="accent1"/>
                </a:solidFill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cs-CZ" sz="2400" b="1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	Aktivity a projekty ve spolupráci se státní správou a samosprávou.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Řízení lidských zdrojů,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Reg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 číslo: 463–03–03/2018 - akreditovat studijní obor personalistika.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Stabilizace a rozvoj MSP ve venkovském prostoru (TA ČR, program ÉTA). Projekt je realizován v období 2018 – 2021 a další projektu UPS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Projekt - Bezpečná města pro chodce a seniory.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Spolupráce s MAS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Spolupráce d HK, JVTP apod.</a:t>
            </a:r>
          </a:p>
        </p:txBody>
      </p:sp>
    </p:spTree>
    <p:extLst>
      <p:ext uri="{BB962C8B-B14F-4D97-AF65-F5344CB8AC3E}">
        <p14:creationId xmlns:p14="http://schemas.microsoft.com/office/powerpoint/2010/main" val="42672391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26" y="59055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Ukázky z naplňování třetí role na VŠTE v minulém období:</a:t>
            </a:r>
            <a:br>
              <a:rPr lang="cs-CZ" dirty="0"/>
            </a:br>
            <a:endParaRPr lang="cs-CZ" sz="15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63" y="2027238"/>
            <a:ext cx="11953874" cy="4603586"/>
          </a:xfrm>
        </p:spPr>
        <p:txBody>
          <a:bodyPr>
            <a:normAutofit fontScale="92500" lnSpcReduction="20000"/>
          </a:bodyPr>
          <a:lstStyle/>
          <a:p>
            <a:pPr marL="457200" lvl="0" indent="-457200" algn="just">
              <a:lnSpc>
                <a:spcPct val="107000"/>
              </a:lnSpc>
              <a:buAutoNum type="arabicPeriod" startAt="3"/>
            </a:pPr>
            <a:r>
              <a:rPr lang="cs-CZ" sz="2400" b="1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Rozvíjet společenskou úlohu instituce v regionu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ČASOPIS NÁVŠTĚVNÍK - mapuje život nejen v kampusu školy, ale i v jihočeském regionu.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KARIÉRNÍ CENTRUM VŠTE: prohlubuje vazby studentů na jihočeské podniky a instituce.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Technické a vzdělávací konsorcium při VŠTE a Profesní rada. Profesní rada je sdružení největších firem v regionu, které s VŠTE úzce spolupracují.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BLACK DOGS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Budweis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- univerzitní hokejový tým,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Fotbalový univerzitní rým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Black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Cats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- univerzitní basketbalový tým,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Šachová akademie VŠTE.</a:t>
            </a:r>
          </a:p>
        </p:txBody>
      </p:sp>
    </p:spTree>
    <p:extLst>
      <p:ext uri="{BB962C8B-B14F-4D97-AF65-F5344CB8AC3E}">
        <p14:creationId xmlns:p14="http://schemas.microsoft.com/office/powerpoint/2010/main" val="229380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226" y="59055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Ukázky z naplňování třetí role na VŠTE v minulém období:</a:t>
            </a:r>
            <a:br>
              <a:rPr lang="cs-CZ" dirty="0"/>
            </a:br>
            <a:endParaRPr lang="cs-CZ" sz="15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63" y="2027238"/>
            <a:ext cx="11953874" cy="460358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buNone/>
            </a:pPr>
            <a:r>
              <a:rPr lang="sv-SE" sz="2400" b="1" dirty="0">
                <a:solidFill>
                  <a:schemeClr val="accent1"/>
                </a:solidFill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4.	</a:t>
            </a:r>
            <a:r>
              <a:rPr lang="sv-SE" sz="2400" b="1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Posilovat účast na environmentálních aktivitách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ČASOPIS NÁVŠTĚVNÍK - mapuje život nejen v kampusu školy, ale i v jihočeském regionu.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Podpořen k realizaci projekt „V přírodě jsme v pohodě“, zaměřený na vybudování a úpravu dětského hřiště mateřské školy a celého areálu VŠTE – využívají i občané.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Součástí VŠTE je Environmentální a výzkumné pracoviště.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zapojila do dvou projektů OP PIK v programu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Proof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, jejichž výstupem je druhotné zpracování surovin: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Destrukce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organominerálních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 olejových emulzí a Regenerace hliníku z </a:t>
            </a:r>
            <a:r>
              <a:rPr lang="cs-CZ" sz="2400" dirty="0" err="1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TetraPaku</a:t>
            </a:r>
            <a:endParaRPr lang="cs-CZ" sz="2400" dirty="0">
              <a:effectLst/>
              <a:latin typeface="Century Gothic (Základní text)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84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651" y="0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Informace o kampusu VŠTE</a:t>
            </a:r>
            <a:br>
              <a:rPr lang="cs-CZ" dirty="0"/>
            </a:br>
            <a:endParaRPr lang="cs-CZ" sz="15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063" y="1685925"/>
            <a:ext cx="11953874" cy="4944898"/>
          </a:xfrm>
        </p:spPr>
        <p:txBody>
          <a:bodyPr>
            <a:normAutofit fontScale="85000" lnSpcReduction="1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Areál VŠTE se nachází v klidném předměstském prostoru krajského města České Budějovice.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Areál </a:t>
            </a: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je vzdálen cca 2,5 km severozápadně od historického městského centra.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Areál je oplocený, terénně rovinný pozemek.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 severu, západě a jihu sousedí s nezastavěnou plochou převážně zemědělského charakteru, většina pozemků je již ve vlastnictví VŠZTE.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 východě je hlavní příjezdová komunikace do areálu, napojená na Okružní komunikaci č. 634, která bude sloužit jako napojení na dálnici D3 směr Praha či Rakousko.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V areálu se nachází sedm objektů (výukové pavilony A+B; menza C; hlavní budova D; knihovna a aula v budově E; laboratoře F a mateřská školka a základní škola G).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Venkovní zařízení a vybavení a parkoviště navazující na příjezdovou komunikaci. Areál je poměrně prostorný, je zde mnoho zeleně a odpočinkových ploch.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effectLst/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 ohledem na umístění areálu a rozlohu nevzniká problém s další výstavbou.</a:t>
            </a:r>
          </a:p>
        </p:txBody>
      </p:sp>
    </p:spTree>
    <p:extLst>
      <p:ext uri="{BB962C8B-B14F-4D97-AF65-F5344CB8AC3E}">
        <p14:creationId xmlns:p14="http://schemas.microsoft.com/office/powerpoint/2010/main" val="4625473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76" y="361950"/>
            <a:ext cx="10571998" cy="1323975"/>
          </a:xfrm>
        </p:spPr>
        <p:txBody>
          <a:bodyPr/>
          <a:lstStyle/>
          <a:p>
            <a:pPr algn="ctr"/>
            <a:r>
              <a:rPr lang="cs-CZ" dirty="0"/>
              <a:t>Areál VŠTE – aktuální podoba</a:t>
            </a:r>
            <a:br>
              <a:rPr lang="cs-CZ" dirty="0"/>
            </a:br>
            <a:r>
              <a:rPr lang="cs-CZ" dirty="0"/>
              <a:t>Budovy v areálu VŠTE</a:t>
            </a:r>
            <a:br>
              <a:rPr lang="cs-CZ" dirty="0"/>
            </a:br>
            <a:endParaRPr lang="cs-CZ" sz="15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B5C3D07-01AB-4818-824C-0EFF777C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933574"/>
            <a:ext cx="5634880" cy="4924425"/>
          </a:xfrm>
          <a:prstGeom prst="rect">
            <a:avLst/>
          </a:prstGeo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0A9045AB-013A-4FF8-9920-BD4F3A4CE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2100" y="1685924"/>
            <a:ext cx="6591300" cy="4924425"/>
          </a:xfrm>
        </p:spPr>
        <p:txBody>
          <a:bodyPr>
            <a:normAutofit fontScale="70000" lnSpcReduction="2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Záměrem VŠTE je zabezpečit dostatečné prostorové kapacity pro realizaci studijních programů v současnosti vyučovaných na VŠTE: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Strojírenství (Bc.), Konstrukce staveb (Bc.), Pozemní stavby (Bc.), Technologie dopravy a přepravy (Bc.), Ekonomika podniku (Bc.), Konstrukce staveb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Logistické technologie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a kapacitně zajistit programy, jejichž akreditace/reakreditace je předpokládána v horizontu roku 2021 - 22: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Marketing a management služeb (Bc.), Ekonomika podniku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Ekonomika podniku (Bc. 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reak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Personální management (Bc.), Marketing a management služeb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Management lidských zdrojů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Informatika (Bc.), Materiály v energetice (Bc.), Strojírenství (Bc.), Mechatronika (Bc.), Elektrotechnika (Bc.), Strojírenství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Technologie dopravy a přepravy (Bc.), Logistické technologie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.), Konstrukce staveb (Bc.), Znalectví a oceňování (</a:t>
            </a:r>
            <a:r>
              <a:rPr lang="cs-CZ" sz="2400" dirty="0" err="1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nMgr</a:t>
            </a: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cs-CZ" sz="2400" dirty="0">
              <a:effectLst/>
              <a:latin typeface="Century Gothic (Základní text)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31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976" y="361950"/>
            <a:ext cx="10571998" cy="1323975"/>
          </a:xfrm>
        </p:spPr>
        <p:txBody>
          <a:bodyPr/>
          <a:lstStyle/>
          <a:p>
            <a:pPr algn="ctr"/>
            <a:r>
              <a:rPr lang="cs-CZ" dirty="0"/>
              <a:t>Areál VŠTE – Druhá etapa výstavby centrálních laboratoří:</a:t>
            </a:r>
            <a:br>
              <a:rPr lang="cs-CZ" dirty="0"/>
            </a:br>
            <a:endParaRPr lang="cs-CZ" sz="15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D2F5390-BD39-4487-A857-BD787D27F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6900"/>
            <a:ext cx="6752212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211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314325"/>
            <a:ext cx="10571998" cy="1217613"/>
          </a:xfrm>
        </p:spPr>
        <p:txBody>
          <a:bodyPr/>
          <a:lstStyle/>
          <a:p>
            <a:pPr algn="ctr"/>
            <a:r>
              <a:rPr lang="cs-CZ" dirty="0"/>
              <a:t>ST. PROGRAMY A POČTY STUDENTŮ VŠTE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2A41E6B-8A55-4C8D-9794-9EED7DB74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6328"/>
            <a:ext cx="6529861" cy="495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189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0194D5-109A-498D-9FA2-B95CF957F8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449147"/>
            <a:ext cx="12192000" cy="2971051"/>
          </a:xfrm>
        </p:spPr>
        <p:txBody>
          <a:bodyPr/>
          <a:lstStyle/>
          <a:p>
            <a:pPr algn="ctr"/>
            <a:r>
              <a:rPr lang="cs-CZ" sz="3600" dirty="0"/>
              <a:t>Etika</a:t>
            </a:r>
            <a:br>
              <a:rPr lang="cs-CZ" sz="3600" dirty="0"/>
            </a:br>
            <a:r>
              <a:rPr lang="cs-CZ" sz="2800" dirty="0"/>
              <a:t>1. přednáška</a:t>
            </a:r>
            <a:br>
              <a:rPr lang="cs-CZ" sz="3600" dirty="0"/>
            </a:br>
            <a:br>
              <a:rPr lang="cs-CZ" dirty="0"/>
            </a:br>
            <a:r>
              <a:rPr lang="cs-CZ" dirty="0"/>
              <a:t>Vznik a vývoj  VŠTE v Českých Budějovicích, jako naše alma mater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EAB285DE-B8B4-47AC-8AEA-9F449368B7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514" y="5281387"/>
            <a:ext cx="10572000" cy="817195"/>
          </a:xfrm>
        </p:spPr>
        <p:txBody>
          <a:bodyPr>
            <a:normAutofit/>
          </a:bodyPr>
          <a:lstStyle/>
          <a:p>
            <a:r>
              <a:rPr lang="cs-CZ" dirty="0"/>
              <a:t>prof. Ing. Jan Váchal, CSc.	</a:t>
            </a:r>
            <a:r>
              <a:rPr lang="cs-CZ" dirty="0">
                <a:hlinkClick r:id="rId2"/>
              </a:rPr>
              <a:t>vachal@mail.vstecb.cz</a:t>
            </a:r>
            <a:endParaRPr lang="cs-CZ" dirty="0"/>
          </a:p>
          <a:p>
            <a:r>
              <a:rPr lang="cs-CZ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280660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0887"/>
            <a:ext cx="3450145" cy="4437530"/>
          </a:xfrm>
        </p:spPr>
        <p:txBody>
          <a:bodyPr/>
          <a:lstStyle/>
          <a:p>
            <a:pPr algn="ctr"/>
            <a:r>
              <a:rPr lang="cs-CZ" dirty="0"/>
              <a:t>Organizační uspořádání VŠTE </a:t>
            </a:r>
            <a:br>
              <a:rPr lang="cs-CZ" dirty="0"/>
            </a:br>
            <a:br>
              <a:rPr lang="cs-CZ" dirty="0"/>
            </a:br>
            <a:r>
              <a:rPr lang="es-ES" dirty="0"/>
              <a:t>1.	Etapa r. 2007, ustavení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A7DB632-D7B0-437C-9B18-F03C3CCD9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949" y="2"/>
            <a:ext cx="8322050" cy="49530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57576DF-7EDC-47B5-8E67-730C78D90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4" y="4953001"/>
            <a:ext cx="6041757" cy="194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748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3257" y="-377159"/>
            <a:ext cx="8073117" cy="1697959"/>
          </a:xfrm>
        </p:spPr>
        <p:txBody>
          <a:bodyPr/>
          <a:lstStyle/>
          <a:p>
            <a:pPr algn="ctr"/>
            <a:r>
              <a:rPr lang="cs-CZ" dirty="0"/>
              <a:t>Organizační uspořádání VŠTE - </a:t>
            </a:r>
            <a:r>
              <a:rPr lang="es-ES" dirty="0"/>
              <a:t>2.	Etapa r. 2010, krize</a:t>
            </a: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6CA7859-8FC5-43B9-9E7B-ED1E59C9A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8191500" cy="3657600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723543F3-64A6-4C39-AB0C-7A29A1DBD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686" y="5271318"/>
            <a:ext cx="4891314" cy="15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7619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4990" y="508000"/>
            <a:ext cx="2897009" cy="4426857"/>
          </a:xfrm>
        </p:spPr>
        <p:txBody>
          <a:bodyPr/>
          <a:lstStyle/>
          <a:p>
            <a:pPr algn="ctr"/>
            <a:r>
              <a:rPr lang="cs-CZ" sz="3600" dirty="0"/>
              <a:t>Organizační uspořádání VŠTE - </a:t>
            </a:r>
            <a:r>
              <a:rPr lang="es-ES" sz="3600" dirty="0"/>
              <a:t>3.	Etapa r. 2016, rozvoj</a:t>
            </a:r>
            <a:endParaRPr lang="cs-CZ" sz="3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3F210C6-DC93-4E0E-9A21-767ED35BE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294990" cy="6858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AEB283C-E77E-48A7-A728-C70564ABF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9530" y="0"/>
            <a:ext cx="5512470" cy="19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414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5C5A983-2196-4E4E-B81B-EE1245C1F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38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1686"/>
            <a:ext cx="5066917" cy="1969861"/>
          </a:xfrm>
        </p:spPr>
        <p:txBody>
          <a:bodyPr/>
          <a:lstStyle/>
          <a:p>
            <a:pPr algn="ctr"/>
            <a:r>
              <a:rPr lang="cs-CZ" sz="2800" dirty="0"/>
              <a:t>ETMS - Vize konstrukce a naplnění vnitřního hodnotícího systému školy ETMS zahrnuje 10 modulů: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1AE71CC-5D69-436F-92B9-503C3B3D0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917" y="-43543"/>
            <a:ext cx="7125083" cy="6858000"/>
          </a:xfrm>
          <a:prstGeom prst="rect">
            <a:avLst/>
          </a:prstGeom>
        </p:spPr>
      </p:pic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08175"/>
            <a:ext cx="5066917" cy="4924425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Modul AKTIVITY (již existující modul)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2 Modul CÍLE (již existující modul)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3 Modul ÚKOLY A POŽADAVKY (již existující modul)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4 Modul EDIČNÍ CENTRUM (již existující modul)</a:t>
            </a:r>
          </a:p>
        </p:txBody>
      </p:sp>
    </p:spTree>
    <p:extLst>
      <p:ext uri="{BB962C8B-B14F-4D97-AF65-F5344CB8AC3E}">
        <p14:creationId xmlns:p14="http://schemas.microsoft.com/office/powerpoint/2010/main" val="2280571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99" y="-395515"/>
            <a:ext cx="11117943" cy="1969861"/>
          </a:xfrm>
        </p:spPr>
        <p:txBody>
          <a:bodyPr/>
          <a:lstStyle/>
          <a:p>
            <a:pPr algn="ctr"/>
            <a:r>
              <a:rPr lang="cs-CZ" sz="2800" dirty="0"/>
              <a:t>ETMS - Vize konstrukce a naplnění vnitřního hodnotícího systému školy ETMS zahrnuje 10 modulů: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226004"/>
            <a:ext cx="12192002" cy="5102225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6 Modul AKREDITACE (projekce zcela nového modulu)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7 Modul LEGISLATIVNĚ-PRÁVNÍ (projekce zcela nového modulu)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8 Modul TŘETÍ ROLE (projekce zcela nového modulu)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9 Modul EXTERNÍHO HODNOCENÍ KVALITY (projekce zcela nového modulu)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10 Modul SYNTETICKÝ (projekce zcela nového modulu)</a:t>
            </a:r>
          </a:p>
        </p:txBody>
      </p:sp>
    </p:spTree>
    <p:extLst>
      <p:ext uri="{BB962C8B-B14F-4D97-AF65-F5344CB8AC3E}">
        <p14:creationId xmlns:p14="http://schemas.microsoft.com/office/powerpoint/2010/main" val="11809301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3" y="449943"/>
            <a:ext cx="11117943" cy="1044575"/>
          </a:xfrm>
        </p:spPr>
        <p:txBody>
          <a:bodyPr/>
          <a:lstStyle/>
          <a:p>
            <a:pPr algn="ctr"/>
            <a:r>
              <a:rPr lang="cs-CZ" sz="3600" dirty="0"/>
              <a:t>Akademické svobody a akademická práva spočívají: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843314"/>
            <a:ext cx="12192002" cy="4818743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svoboda vědy, výzkumu a umělecké tvorby a zveřejňování jejich výsledků,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svoboda výuky spočívající především v její otevřenosti různým vědeckým názorům, vědeckým a výzkumným metodám a uměleckým směrům,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právo učit se zahrnující svobodnou volbu zaměření studia v rámci studijních programů a svobodu vyjadřovat vlastní názory ve výuce,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právo členů akademické obce volit zastupitelské akademické orgány,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právo používat akademické insignie a konat akademické obřady. </a:t>
            </a:r>
          </a:p>
        </p:txBody>
      </p:sp>
    </p:spTree>
    <p:extLst>
      <p:ext uri="{BB962C8B-B14F-4D97-AF65-F5344CB8AC3E}">
        <p14:creationId xmlns:p14="http://schemas.microsoft.com/office/powerpoint/2010/main" val="36907182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3" y="341086"/>
            <a:ext cx="11117943" cy="1044575"/>
          </a:xfrm>
        </p:spPr>
        <p:txBody>
          <a:bodyPr/>
          <a:lstStyle/>
          <a:p>
            <a:pPr algn="ctr"/>
            <a:r>
              <a:rPr lang="cs-CZ" dirty="0"/>
              <a:t>Etika v akademickém prostředí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915886"/>
            <a:ext cx="12192002" cy="4601028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etické zásady se týkají všech složek akademického prostředí,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počínaje AP konče studenty a zaměstnanci školy,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 VŠTE je proto zpracován a kontrolováno dodržování etického kodexu AP a etického kodexu studenta VŠTE,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k prošetření případného porušení těchto kodexů jsou ustaveny disciplinární komise VŠTE (pro studenty i AP),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studenti na vysoké škole získávají nejen nové vědomosti, ale také by si měli upevňovat charakterové vlastnosti, jako součást jejich profesní kvalifikace.</a:t>
            </a:r>
          </a:p>
        </p:txBody>
      </p:sp>
    </p:spTree>
    <p:extLst>
      <p:ext uri="{BB962C8B-B14F-4D97-AF65-F5344CB8AC3E}">
        <p14:creationId xmlns:p14="http://schemas.microsoft.com/office/powerpoint/2010/main" val="25436356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3" y="341086"/>
            <a:ext cx="11117943" cy="1044575"/>
          </a:xfrm>
        </p:spPr>
        <p:txBody>
          <a:bodyPr/>
          <a:lstStyle/>
          <a:p>
            <a:pPr algn="ctr"/>
            <a:r>
              <a:rPr lang="cs-CZ" dirty="0"/>
              <a:t>U studentů se za neetické chování zejména považuje: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915886"/>
            <a:ext cx="12192002" cy="4601028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opisování od spolužáků v průběhu zápočtu nebo zkoušky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používání taháků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předstírání nemoci z důvodu neúčasti na výuce nebo na zkoušce (zápočtu)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předkládání práce, která byla vyhotovena někým jiným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přemluvení jiné osoby, aby vykonala zkoušku místo dotyčného studenta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falšování dokladů a dokumentů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plagiátorství (využívání v seminárních, ročníkových a závěrečných pracích textů, obrázků, grafů, které vypracoval někdo jiný bez řádného citování zdroje).</a:t>
            </a:r>
          </a:p>
        </p:txBody>
      </p:sp>
    </p:spTree>
    <p:extLst>
      <p:ext uri="{BB962C8B-B14F-4D97-AF65-F5344CB8AC3E}">
        <p14:creationId xmlns:p14="http://schemas.microsoft.com/office/powerpoint/2010/main" val="1550816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3" y="341086"/>
            <a:ext cx="11117943" cy="1044575"/>
          </a:xfrm>
        </p:spPr>
        <p:txBody>
          <a:bodyPr/>
          <a:lstStyle/>
          <a:p>
            <a:pPr algn="ctr"/>
            <a:r>
              <a:rPr lang="cs-CZ" dirty="0"/>
              <a:t>Jak se tomuto neetickému chování vyhnout: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915886"/>
            <a:ext cx="12192002" cy="4942114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věřit sám sobě, ve své schopnosti,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nepodléhat faktoru času a tím volit neetické způsoby řešení,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najít si čas na konzultace s učitelem či se studentem, který dané problematice rozumí,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nalézt cestu do vědecké knihovny VŠTE v Č.B., kde je dostatek studijních materiálů,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účastnit se přednášek a cvičení, kde je látka dostatečně vysvětlena,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pořizovat si poznámky z přednášek a cvičení, 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využívat možných konzultačních hodin AP,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4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dbát na správné citování použitých zdrojů.</a:t>
            </a:r>
          </a:p>
        </p:txBody>
      </p:sp>
    </p:spTree>
    <p:extLst>
      <p:ext uri="{BB962C8B-B14F-4D97-AF65-F5344CB8AC3E}">
        <p14:creationId xmlns:p14="http://schemas.microsoft.com/office/powerpoint/2010/main" val="3039463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Představení autora přednášky</a:t>
            </a:r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C0D06340-477F-4EFE-98C7-502234F3C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4224" y="1892314"/>
            <a:ext cx="5057776" cy="153668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Profesor Váchal, emeritní prorektor VŠTE, vedoucí Katedry managementu Ústavu podnikové strategie a předseda studijní komise senátu VŠTE v Českých Budějovicích.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5179C771-73A7-4E0F-BEC0-8124DEFD3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1892315"/>
            <a:ext cx="6867526" cy="495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2155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313" y="341086"/>
            <a:ext cx="11117943" cy="1044575"/>
          </a:xfrm>
        </p:spPr>
        <p:txBody>
          <a:bodyPr/>
          <a:lstStyle/>
          <a:p>
            <a:pPr algn="ctr"/>
            <a:r>
              <a:rPr lang="cs-CZ" dirty="0"/>
              <a:t>Na závěr přednášky:</a:t>
            </a:r>
          </a:p>
        </p:txBody>
      </p:sp>
      <p:sp>
        <p:nvSpPr>
          <p:cNvPr id="9" name="Zástupný obsah 2">
            <a:extLst>
              <a:ext uri="{FF2B5EF4-FFF2-40B4-BE49-F238E27FC236}">
                <a16:creationId xmlns:a16="http://schemas.microsoft.com/office/drawing/2014/main" id="{A936185C-0CE6-496C-86D1-15C0B0301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" y="1915886"/>
            <a:ext cx="12192002" cy="3541485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7000"/>
              </a:lnSpc>
              <a:buNone/>
            </a:pPr>
            <a:r>
              <a:rPr lang="cs-CZ" sz="32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Moto na závěr:</a:t>
            </a:r>
          </a:p>
          <a:p>
            <a:pPr lvl="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3200" dirty="0">
                <a:latin typeface="Century Gothic (Základní text)"/>
                <a:ea typeface="Times New Roman" panose="02020603050405020304" pitchFamily="18" charset="0"/>
                <a:cs typeface="Times New Roman" panose="02020603050405020304" pitchFamily="18" charset="0"/>
              </a:rPr>
              <a:t>„Pamatuj si, že dokud budeme generálům platit víc než učitelům, nebude na světě mír.“ — Jan Masaryk český politik 1886 – 1948 (syn prezidenta Masaryka, ministr zahraničních věcí ČR v letech 1945-1948).</a:t>
            </a:r>
          </a:p>
        </p:txBody>
      </p:sp>
    </p:spTree>
    <p:extLst>
      <p:ext uri="{BB962C8B-B14F-4D97-AF65-F5344CB8AC3E}">
        <p14:creationId xmlns:p14="http://schemas.microsoft.com/office/powerpoint/2010/main" val="17782709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1772" y="218169"/>
            <a:ext cx="4049485" cy="1044575"/>
          </a:xfrm>
        </p:spPr>
        <p:txBody>
          <a:bodyPr/>
          <a:lstStyle/>
          <a:p>
            <a:pPr algn="ctr"/>
            <a:r>
              <a:rPr lang="cs-CZ" dirty="0"/>
              <a:t>PŘÍLOHY: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F206F3A-4A05-4C01-85A0-449CCAF96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48800" cy="681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583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5C772869-8EC1-4133-942F-B69385D0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0801" y="-173717"/>
            <a:ext cx="4049485" cy="1044575"/>
          </a:xfrm>
        </p:spPr>
        <p:txBody>
          <a:bodyPr/>
          <a:lstStyle/>
          <a:p>
            <a:pPr algn="ctr"/>
            <a:r>
              <a:rPr lang="cs-CZ" dirty="0"/>
              <a:t>PŘÍLOHY: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0AFEA6B-FB4C-472E-8002-2A59166CAF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857"/>
            <a:ext cx="12182929" cy="5733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402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8F56BBE-FEB7-47B6-A071-34F672077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289" y="2199650"/>
            <a:ext cx="10561418" cy="1468800"/>
          </a:xfrm>
        </p:spPr>
        <p:txBody>
          <a:bodyPr/>
          <a:lstStyle/>
          <a:p>
            <a:pPr algn="ctr"/>
            <a:r>
              <a:rPr lang="cs-CZ" sz="6000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702707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Historická reminiscence vzniku VŠTE v Č.B.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70" y="1773908"/>
            <a:ext cx="12006459" cy="481739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Slovo pamětníka: 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 vysokoškolském prostředí  se pohybuji cca 50 let, více jak 20 let mé vysokoškolské praxe je spojeno s VOŠ posléze VŠTE v Českých Budějovicích,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myšlenka na konstituování nové vysoké školy v jihočeském regionu vznikla ještě za působení Vyšší odborné školy (VOŠ) v Českých Budějovicích, která vznikla v roce 1994.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VOŠ měnila za doby svého působení mnohokrát své sídlo v rámci města České Budějovice (Kubatova ulice, Suché Vrbné) až po dnešní areál na Okružní, areál byl původním učilištěm budějovické pobočky Škoda – Plzeň.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kvalitní výsledky VOŠ vedli k tomu, že MŠMT ČR navrhlo v roce 2004 z celé řady uchazečů dvě VOŠ v ČR (druhá VOŠ v Jihlavě) jako vhodné kandidáty na zřízení vysoké školy neuniverzitního typu.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VŠTE vznikla na zcela nových základech a stávající VOŠ byla zachována, VOŠ v Jihlavě se transformovala na VŠ.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projednávání vzniku VŠTE v parlamentu ČR  bylo sledovány zaměstnanci VOŠ v televizi s kladným výsledkem a její zřízení bylo potvrzeno zákonem 162/2006 Sb.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96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92" y="1"/>
            <a:ext cx="12101707" cy="1914524"/>
          </a:xfrm>
        </p:spPr>
        <p:txBody>
          <a:bodyPr/>
          <a:lstStyle/>
          <a:p>
            <a:r>
              <a:rPr lang="cs-CZ" dirty="0"/>
              <a:t>ZÁKON 162/2006 Sb., ze dne 17. března 2006 o zřízení Vysoké školy technické a ekonomické v Českých Budějovicích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BB72D8DC-2972-49AC-BD71-A84AC0104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70" y="1773908"/>
            <a:ext cx="12006459" cy="481739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Parlament se usnesl na tomto zákoně České republiky: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1 - Zřizuje se veřejná vysoká škola s názvem Vysoká škola technická a ekonomická v Českých Budějovicích. Sídlem této veřejné vysoké školy jsou České Budějovice.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2 - Veřejná vysoká škola podle § 1 užívá ode dne nabytí účinnosti tohoto zákona majetek, který jí Jihočeský kraj pronajme, a to do doby, než Jihočeský kraj na ni tento majetek smluvně převede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§ 3 Účinnost - Tento zákon nabývá účinnosti dnem jeho vyhlášení.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Zaorálek v.r. ; Klaus v.r. ; Paroubek v. r.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Poznámky pod čarou: § 5 zákona č. 111/1998 Sb., o vysokých školách a o změně a doplnění dalších zákonů (zákon o vysokých školách).</a:t>
            </a:r>
          </a:p>
        </p:txBody>
      </p:sp>
    </p:spTree>
    <p:extLst>
      <p:ext uri="{BB962C8B-B14F-4D97-AF65-F5344CB8AC3E}">
        <p14:creationId xmlns:p14="http://schemas.microsoft.com/office/powerpoint/2010/main" val="3083934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93" y="897607"/>
            <a:ext cx="12101707" cy="876301"/>
          </a:xfrm>
        </p:spPr>
        <p:txBody>
          <a:bodyPr/>
          <a:lstStyle/>
          <a:p>
            <a:pPr algn="ctr"/>
            <a:r>
              <a:rPr lang="cs-CZ" dirty="0"/>
              <a:t>VIZE A MISE VŠTE</a:t>
            </a:r>
            <a:br>
              <a:rPr lang="cs-CZ" dirty="0"/>
            </a:br>
            <a:br>
              <a:rPr lang="cs-CZ" dirty="0"/>
            </a:br>
            <a:r>
              <a:rPr lang="cs-CZ" sz="2400" dirty="0"/>
              <a:t>Vizí školy v následujících pěti letech jsou následující oblasti:</a:t>
            </a:r>
            <a:endParaRPr lang="cs-CZ" dirty="0"/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BB72D8DC-2972-49AC-BD71-A84AC0104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70" y="1773908"/>
            <a:ext cx="12006459" cy="481739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VZDĚLÁVÁNÍ</a:t>
            </a:r>
            <a:endParaRPr lang="cs-CZ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	Poskytovat plnohodnotné a uplatnitelné vysokoškolské vzdělávání reflektující měnící se potřeby společnosti v oblasti technických a ekonomických studijních programů.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	Implementovat moderní formy a metody výuky zohledňující současnou generaci studentů s využitím nových technologií ve výukovém procesu.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VĚDA A VÝZKUM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	Být uznávanou vědecko-výzkumnou institucí prostřednictvím specializovaných expertních týmů zajišťujících kvalitní výzkumné aktivity v oblastech interdisciplinárních vědních oborů v souladu s profilací školy.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	Být flexibilní vysokou školou s moderní výzkumnou infrastrukturou a efektivními vnitřními mechanismy personálního rozvoje se schopností reagovat na potřeby podnikové praxe, správních a řídicích orgánů a institucí.  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TŘETÍ ROLE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	Rozvíjet a kultivovat Jihočeský region s cílem přispívat k rozvoji a vzdělanosti regionu a státu.</a:t>
            </a:r>
            <a:endParaRPr lang="cs-CZ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960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VŠTE v Českých Budějovicích je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292" y="2206789"/>
            <a:ext cx="10554574" cy="4204023"/>
          </a:xfrm>
        </p:spPr>
        <p:txBody>
          <a:bodyPr/>
          <a:lstStyle/>
          <a:p>
            <a:pPr algn="just"/>
            <a:r>
              <a:rPr lang="cs-CZ" sz="2200" dirty="0">
                <a:solidFill>
                  <a:schemeClr val="tx1"/>
                </a:solidFill>
              </a:rPr>
              <a:t>veřejná neuniverzitní vysoká škola s profesním zaměřením,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uskutečňuje bakalářské studijní programy, magisterské studijní programy a usiluje o doktorský studijní program,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VŠTE se člení na tři ústavy (ÚPS, TTÚ a ÚZO),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studijních programech rozhoduje na základě podané žádosti vysokou školou Národnímu akreditačnímu úřadu pro vysoké školství,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nikdo kromě vysoké školy nemá právo přiznávat akademický titul (Bc, Ing, PhD.)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na vysokých školách je nepřípustné zakládat a organizovat činnost politických stran a politických hnutí.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15355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D7DFAE-5733-41F5-B969-FE4D4319B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Do samosprávy VŠTE náleží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6AC94AA-EDFB-4012-91F7-B734B6B7F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41" y="2025814"/>
            <a:ext cx="10571998" cy="4603586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200" dirty="0">
                <a:solidFill>
                  <a:schemeClr val="tx1"/>
                </a:solidFill>
              </a:rPr>
              <a:t>vnitřní organizace,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určování počtu přijímaných uchazečů o studium, podmínek pro přijetí ke studiu a rozhodování v přijímacím řízení,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tvorba a uskutečňování studijních programů,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organizace studia,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rozhodování o právech a povinnostech studentů,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zaměření a organizace tvůrčí činnosti,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pracovněprávní vztahy a určování počtu akademických pracovníků a ostatních zaměstnanců, </a:t>
            </a:r>
          </a:p>
          <a:p>
            <a:pPr algn="just"/>
            <a:r>
              <a:rPr lang="cs-CZ" sz="2200" dirty="0">
                <a:solidFill>
                  <a:schemeClr val="tx1"/>
                </a:solidFill>
              </a:rPr>
              <a:t>spolupráce s jinými vysokými školami a právnickými osobami a zahraniční styky, 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1124159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ty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TM03457503[[fn=Citáty]]</Template>
  <TotalTime>997</TotalTime>
  <Words>3207</Words>
  <Application>Microsoft Office PowerPoint</Application>
  <PresentationFormat>Širokoúhlá obrazovka</PresentationFormat>
  <Paragraphs>238</Paragraphs>
  <Slides>43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52" baseType="lpstr">
      <vt:lpstr>Arial</vt:lpstr>
      <vt:lpstr>Calibri</vt:lpstr>
      <vt:lpstr>Century Gothic</vt:lpstr>
      <vt:lpstr>Century Gothic (Základní text)</vt:lpstr>
      <vt:lpstr>Open Sans</vt:lpstr>
      <vt:lpstr>Symbol</vt:lpstr>
      <vt:lpstr>Times New Roman</vt:lpstr>
      <vt:lpstr>Wingdings 2</vt:lpstr>
      <vt:lpstr>Citáty</vt:lpstr>
      <vt:lpstr>Prezentace aplikace PowerPoint</vt:lpstr>
      <vt:lpstr>Prezentace aplikace PowerPoint</vt:lpstr>
      <vt:lpstr>Etika 1. přednáška  Vznik a vývoj  VŠTE v Českých Budějovicích, jako naše alma mater</vt:lpstr>
      <vt:lpstr>Představení autora přednášky</vt:lpstr>
      <vt:lpstr>Historická reminiscence vzniku VŠTE v Č.B.</vt:lpstr>
      <vt:lpstr>ZÁKON 162/2006 Sb., ze dne 17. března 2006 o zřízení Vysoké školy technické a ekonomické v Českých Budějovicích</vt:lpstr>
      <vt:lpstr>VIZE A MISE VŠTE  Vizí školy v následujících pěti letech jsou následující oblasti:</vt:lpstr>
      <vt:lpstr>VŠTE v Českých Budějovicích je</vt:lpstr>
      <vt:lpstr>Do samosprávy VŠTE náleží</vt:lpstr>
      <vt:lpstr>Do samosprávy VŠTE rovněž náleží</vt:lpstr>
      <vt:lpstr>Základní orgány veřejné vysoké školy – VŠTE</vt:lpstr>
      <vt:lpstr>Základní vnitřní předpisy VŠTE Motto: Správně řídit znamená: znám-umět-chtít-moci (Váchal, Straková, ÚPS, KM, VŠTE, 2015)</vt:lpstr>
      <vt:lpstr>Historické milníky dosavadního vývoje VŠTE </vt:lpstr>
      <vt:lpstr>Historické milníky dosavadního vývoje VŠTE - Krize</vt:lpstr>
      <vt:lpstr>Historické milníky dosavadního vývoje VŠTE - Stabilita a rozvoj školy</vt:lpstr>
      <vt:lpstr>Historické milníky dosavadního vývoje VŠTE - Stabilita a rozvoj školy</vt:lpstr>
      <vt:lpstr>Mezi základní oblasti činností VŠTE náleží:</vt:lpstr>
      <vt:lpstr>Vzdělávací činnosti vysoké školy</vt:lpstr>
      <vt:lpstr>Vzdělávací činnosti vysoké školy</vt:lpstr>
      <vt:lpstr>Vzdělávací činnosti vysoké školy - CÍLE</vt:lpstr>
      <vt:lpstr>Vzdělávací činnosti vysoké školy - CÍLE</vt:lpstr>
      <vt:lpstr>Ukázky z naplňování třetí role na VŠTE v minulém období: Moto: „Vzdělávat je poslání – Věda, vědecké bádání je osobní svoboda (Váchal, Straková, 2020)“</vt:lpstr>
      <vt:lpstr>Ukázky z naplňování třetí role na VŠTE v minulém období: </vt:lpstr>
      <vt:lpstr>Ukázky z naplňování třetí role na VŠTE v minulém období: </vt:lpstr>
      <vt:lpstr>Ukázky z naplňování třetí role na VŠTE v minulém období: </vt:lpstr>
      <vt:lpstr>Informace o kampusu VŠTE </vt:lpstr>
      <vt:lpstr>Areál VŠTE – aktuální podoba Budovy v areálu VŠTE </vt:lpstr>
      <vt:lpstr>Areál VŠTE – Druhá etapa výstavby centrálních laboratoří: </vt:lpstr>
      <vt:lpstr>ST. PROGRAMY A POČTY STUDENTŮ VŠTE</vt:lpstr>
      <vt:lpstr>Organizační uspořádání VŠTE   1. Etapa r. 2007, ustavení</vt:lpstr>
      <vt:lpstr>Organizační uspořádání VŠTE - 2. Etapa r. 2010, krize</vt:lpstr>
      <vt:lpstr>Organizační uspořádání VŠTE - 3. Etapa r. 2016, rozvoj</vt:lpstr>
      <vt:lpstr>Prezentace aplikace PowerPoint</vt:lpstr>
      <vt:lpstr>ETMS - Vize konstrukce a naplnění vnitřního hodnotícího systému školy ETMS zahrnuje 10 modulů:</vt:lpstr>
      <vt:lpstr>ETMS - Vize konstrukce a naplnění vnitřního hodnotícího systému školy ETMS zahrnuje 10 modulů:</vt:lpstr>
      <vt:lpstr>Akademické svobody a akademická práva spočívají:</vt:lpstr>
      <vt:lpstr>Etika v akademickém prostředí</vt:lpstr>
      <vt:lpstr>U studentů se za neetické chování zejména považuje:</vt:lpstr>
      <vt:lpstr>Jak se tomuto neetickému chování vyhnout:</vt:lpstr>
      <vt:lpstr>Na závěr přednášky:</vt:lpstr>
      <vt:lpstr>PŘÍLOHY:</vt:lpstr>
      <vt:lpstr>PŘÍLOHY: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17</cp:revision>
  <dcterms:created xsi:type="dcterms:W3CDTF">2021-05-25T07:05:29Z</dcterms:created>
  <dcterms:modified xsi:type="dcterms:W3CDTF">2021-11-29T11:28:38Z</dcterms:modified>
</cp:coreProperties>
</file>