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5"/>
  </p:notesMasterIdLst>
  <p:sldIdLst>
    <p:sldId id="948" r:id="rId2"/>
    <p:sldId id="936" r:id="rId3"/>
    <p:sldId id="256" r:id="rId4"/>
    <p:sldId id="920" r:id="rId5"/>
    <p:sldId id="257" r:id="rId6"/>
    <p:sldId id="258" r:id="rId7"/>
    <p:sldId id="931" r:id="rId8"/>
    <p:sldId id="259" r:id="rId9"/>
    <p:sldId id="260" r:id="rId10"/>
    <p:sldId id="928" r:id="rId11"/>
    <p:sldId id="261" r:id="rId12"/>
    <p:sldId id="262" r:id="rId13"/>
    <p:sldId id="927" r:id="rId14"/>
    <p:sldId id="930" r:id="rId15"/>
    <p:sldId id="933" r:id="rId16"/>
    <p:sldId id="932" r:id="rId17"/>
    <p:sldId id="915" r:id="rId18"/>
    <p:sldId id="934" r:id="rId19"/>
    <p:sldId id="924" r:id="rId20"/>
    <p:sldId id="925" r:id="rId21"/>
    <p:sldId id="891" r:id="rId22"/>
    <p:sldId id="929" r:id="rId23"/>
    <p:sldId id="935" r:id="rId24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Štěpánka Jenešová" initials="ŠJ" lastIdx="9" clrIdx="0">
    <p:extLst>
      <p:ext uri="{19B8F6BF-5375-455C-9EA6-DF929625EA0E}">
        <p15:presenceInfo xmlns:p15="http://schemas.microsoft.com/office/powerpoint/2012/main" userId="S::28267@mail.vstecb.cz::79af250f-952e-4b78-989f-f53f522bcaf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AA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94"/>
    </p:cViewPr>
  </p:sorterViewPr>
  <p:notesViewPr>
    <p:cSldViewPr snapToGrid="0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ra Prášilová" userId="fb7499ee-b213-414d-a1c3-d78538faa6c2" providerId="ADAL" clId="{58083CC1-ACBF-4A01-8AC8-3EBD15C1904C}"/>
    <pc:docChg chg="modSld">
      <pc:chgData name="Petra Prášilová" userId="fb7499ee-b213-414d-a1c3-d78538faa6c2" providerId="ADAL" clId="{58083CC1-ACBF-4A01-8AC8-3EBD15C1904C}" dt="2021-11-29T11:42:38.545" v="20" actId="14100"/>
      <pc:docMkLst>
        <pc:docMk/>
      </pc:docMkLst>
      <pc:sldChg chg="modSp mod">
        <pc:chgData name="Petra Prášilová" userId="fb7499ee-b213-414d-a1c3-d78538faa6c2" providerId="ADAL" clId="{58083CC1-ACBF-4A01-8AC8-3EBD15C1904C}" dt="2021-11-29T11:42:38.545" v="20" actId="14100"/>
        <pc:sldMkLst>
          <pc:docMk/>
          <pc:sldMk cId="2324544575" sldId="936"/>
        </pc:sldMkLst>
        <pc:spChg chg="mod">
          <ac:chgData name="Petra Prášilová" userId="fb7499ee-b213-414d-a1c3-d78538faa6c2" providerId="ADAL" clId="{58083CC1-ACBF-4A01-8AC8-3EBD15C1904C}" dt="2021-11-29T11:42:38.545" v="20" actId="14100"/>
          <ac:spMkLst>
            <pc:docMk/>
            <pc:sldMk cId="2324544575" sldId="936"/>
            <ac:spMk id="5" creationId="{C4D77C4C-0C7A-4F84-A8A9-B80CD383C356}"/>
          </ac:spMkLst>
        </pc:spChg>
      </pc:sldChg>
    </pc:docChg>
  </pc:docChgLst>
  <pc:docChgLst>
    <pc:chgData name="Petra Prášilová" userId="fb7499ee-b213-414d-a1c3-d78538faa6c2" providerId="ADAL" clId="{3542A8CD-0F92-48FE-AA8B-094BEC7AAC06}"/>
    <pc:docChg chg="addSld delSld modSld sldOrd">
      <pc:chgData name="Petra Prášilová" userId="fb7499ee-b213-414d-a1c3-d78538faa6c2" providerId="ADAL" clId="{3542A8CD-0F92-48FE-AA8B-094BEC7AAC06}" dt="2021-11-29T11:13:21.324" v="28" actId="20577"/>
      <pc:docMkLst>
        <pc:docMk/>
      </pc:docMkLst>
      <pc:sldChg chg="ord">
        <pc:chgData name="Petra Prášilová" userId="fb7499ee-b213-414d-a1c3-d78538faa6c2" providerId="ADAL" clId="{3542A8CD-0F92-48FE-AA8B-094BEC7AAC06}" dt="2021-11-29T11:11:41.862" v="3"/>
        <pc:sldMkLst>
          <pc:docMk/>
          <pc:sldMk cId="2056415774" sldId="256"/>
        </pc:sldMkLst>
      </pc:sldChg>
      <pc:sldChg chg="addSp modSp new mod">
        <pc:chgData name="Petra Prášilová" userId="fb7499ee-b213-414d-a1c3-d78538faa6c2" providerId="ADAL" clId="{3542A8CD-0F92-48FE-AA8B-094BEC7AAC06}" dt="2021-11-29T11:13:21.324" v="28" actId="20577"/>
        <pc:sldMkLst>
          <pc:docMk/>
          <pc:sldMk cId="2324544575" sldId="936"/>
        </pc:sldMkLst>
        <pc:spChg chg="add mod">
          <ac:chgData name="Petra Prášilová" userId="fb7499ee-b213-414d-a1c3-d78538faa6c2" providerId="ADAL" clId="{3542A8CD-0F92-48FE-AA8B-094BEC7AAC06}" dt="2021-11-29T11:13:21.324" v="28" actId="20577"/>
          <ac:spMkLst>
            <pc:docMk/>
            <pc:sldMk cId="2324544575" sldId="936"/>
            <ac:spMk id="5" creationId="{C4D77C4C-0C7A-4F84-A8A9-B80CD383C356}"/>
          </ac:spMkLst>
        </pc:spChg>
        <pc:spChg chg="add mod">
          <ac:chgData name="Petra Prášilová" userId="fb7499ee-b213-414d-a1c3-d78538faa6c2" providerId="ADAL" clId="{3542A8CD-0F92-48FE-AA8B-094BEC7AAC06}" dt="2021-11-29T11:12:52.425" v="9"/>
          <ac:spMkLst>
            <pc:docMk/>
            <pc:sldMk cId="2324544575" sldId="936"/>
            <ac:spMk id="6" creationId="{0E941EBA-DBB3-4F88-82A9-C0DAA0382412}"/>
          </ac:spMkLst>
        </pc:spChg>
        <pc:picChg chg="add mod">
          <ac:chgData name="Petra Prášilová" userId="fb7499ee-b213-414d-a1c3-d78538faa6c2" providerId="ADAL" clId="{3542A8CD-0F92-48FE-AA8B-094BEC7AAC06}" dt="2021-11-29T11:12:52.425" v="9"/>
          <ac:picMkLst>
            <pc:docMk/>
            <pc:sldMk cId="2324544575" sldId="936"/>
            <ac:picMk id="4" creationId="{CBAC010D-ADF3-43B1-9935-557AD5FB2C15}"/>
          </ac:picMkLst>
        </pc:picChg>
      </pc:sldChg>
      <pc:sldChg chg="new del">
        <pc:chgData name="Petra Prášilová" userId="fb7499ee-b213-414d-a1c3-d78538faa6c2" providerId="ADAL" clId="{3542A8CD-0F92-48FE-AA8B-094BEC7AAC06}" dt="2021-11-29T11:12:56.626" v="10" actId="2696"/>
        <pc:sldMkLst>
          <pc:docMk/>
          <pc:sldMk cId="1122293122" sldId="937"/>
        </pc:sldMkLst>
      </pc:sldChg>
      <pc:sldChg chg="add ord">
        <pc:chgData name="Petra Prášilová" userId="fb7499ee-b213-414d-a1c3-d78538faa6c2" providerId="ADAL" clId="{3542A8CD-0F92-48FE-AA8B-094BEC7AAC06}" dt="2021-11-29T11:12:38.579" v="8"/>
        <pc:sldMkLst>
          <pc:docMk/>
          <pc:sldMk cId="1209790186" sldId="948"/>
        </pc:sldMkLst>
      </pc:sldChg>
    </pc:docChg>
  </pc:docChgLst>
</pc:chgInfo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09T09:15:44.339" idx="1">
    <p:pos x="10" y="10"/>
    <p:text>žádný úsměv, humor. jen úšklebky, jízlivost, ironie, sarkasmus</p:text>
    <p:extLst>
      <p:ext uri="{C676402C-5697-4E1C-873F-D02D1690AC5C}">
        <p15:threadingInfo xmlns:p15="http://schemas.microsoft.com/office/powerpoint/2012/main" timeZoneBias="-1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09T11:50:25.918" idx="2">
    <p:pos x="10" y="10"/>
    <p:text>vychovatel Alexandra Velikého</p:text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DAD28-466A-4578-9CF8-E4E5CB6E0024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0BA02-0133-468F-AA1F-C9FE8AF301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4098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  <a:solidFill>
            <a:srgbClr val="39AA35"/>
          </a:solidFill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Jméno </a:t>
            </a:r>
            <a:r>
              <a:rPr lang="cs-CZ"/>
              <a:t>a kontakt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  <a:solidFill>
            <a:srgbClr val="39AA35"/>
          </a:solidFill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  <a:solidFill>
            <a:srgbClr val="39AA35"/>
          </a:solidFill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  <a:solidFill>
            <a:srgbClr val="39AA35"/>
          </a:solidFill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5FF2269B-2931-4A65-8181-8FB23DA349A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789919" y="200358"/>
            <a:ext cx="1188722" cy="1188722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DCD81770-7019-453B-BA8D-54D0ECB5859A}"/>
              </a:ext>
            </a:extLst>
          </p:cNvPr>
          <p:cNvSpPr txBox="1"/>
          <p:nvPr userDrawn="1"/>
        </p:nvSpPr>
        <p:spPr>
          <a:xfrm>
            <a:off x="10789919" y="1389080"/>
            <a:ext cx="118872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500" b="1" i="0" dirty="0">
                <a:solidFill>
                  <a:srgbClr val="0A0A0A"/>
                </a:solidFill>
                <a:effectLst/>
                <a:latin typeface="+mn-lt"/>
              </a:rPr>
              <a:t>Ústav podnikové strategie</a:t>
            </a:r>
            <a:endParaRPr lang="cs-CZ" sz="1500" b="1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s.vstecb.cz/auth/el/vste/zima2021/EFVP/um/Test_sebereflexe.pd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s.vstecb.cz/auth/elearning/test_qdef_edit?fakulta=5610;obdobi=198;kod=EFVP;predmet=25233;qdefurl=%2Fel%2Fvste%2Fzima2021%2FEFVP%2Fodp%2Ftb%2FEFVP_sada_1.qdefx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eb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852F1CB-362B-4158-BB90-AE358424B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0F9F83A-6A04-4487-82C8-C982C5DE1F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obsah 4">
            <a:extLst>
              <a:ext uri="{FF2B5EF4-FFF2-40B4-BE49-F238E27FC236}">
                <a16:creationId xmlns:a16="http://schemas.microsoft.com/office/drawing/2014/main" id="{CB02C5B4-12E4-4B20-B2BC-CD49A472D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75"/>
            <a:ext cx="12192000" cy="681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79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1A59FB-B77A-4100-BEF1-E6D9CF988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902" y="2417735"/>
            <a:ext cx="3231396" cy="1247613"/>
          </a:xfrm>
        </p:spPr>
        <p:txBody>
          <a:bodyPr>
            <a:normAutofit fontScale="90000"/>
          </a:bodyPr>
          <a:lstStyle/>
          <a:p>
            <a:r>
              <a:rPr lang="cs-CZ" dirty="0"/>
              <a:t>Sokratovy výroky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6E0709E-4200-476B-B308-7F1CA270F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8" y="803186"/>
            <a:ext cx="5823356" cy="5248622"/>
          </a:xfrm>
        </p:spPr>
        <p:txBody>
          <a:bodyPr>
            <a:normAutofit fontScale="625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Athény jsou jako ospalý kůň, a já jsem komár, který ho chce probudit a vrátit do života.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Existuje jen jedno dobro, a to je vědění. Existuje jen jedno zlo, a to je nevědomost.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Jenom se ožeň, beze všeho. Dostaneš-li dobrou ženu, budeš výjimkou, dostaneš-li zlou, zůstaneš filozofem.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Kdo chce pohnout světem, ať hne nejdřív sám sebou.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Milá dcero, když běžíš křovím, tak nevíš, který to byl trn.</a:t>
            </a:r>
            <a:b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</a:br>
            <a:r>
              <a:rPr lang="cs-CZ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(Tento výrok vyřkl k ženě, která tvrdila, že je otcem jejího dítěte.)</a:t>
            </a:r>
            <a:endParaRPr lang="cs-CZ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Na světě je tolik věcí, které nepotřebuji!</a:t>
            </a:r>
            <a:b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</a:br>
            <a:r>
              <a:rPr lang="cs-CZ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(Tento výrok </a:t>
            </a:r>
            <a:r>
              <a:rPr lang="cs-CZ" b="0" i="1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Sókratés</a:t>
            </a:r>
            <a:r>
              <a:rPr lang="cs-CZ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vyřkl na tržišti, kde byl pestrý výběr zboží.)</a:t>
            </a:r>
            <a:endParaRPr lang="cs-CZ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Nejvyšším úkolem není teoretické poznání, nýbrž praktické umění žít.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Není pravda, že každý se bojí smrti, neboť nikdo neví, zda není naopak pro člověka nejvyšším požehnáním.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Opravdová moudrost je v poznání vlastní nevědomosti.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Radost musíme čerpat ne z jiných, ale ze sebe.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Špatní lidé žijí, aby jedli a pili, dobří lidé jedí a pijí proto, aby žili.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Ten, kdo ví, co je správné, také správně činí.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Život nepodrobený zkoumání nemá cenu žít.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Poznání je neskonale cennější než všechny požitky světa.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1026" name="Picture 2" descr="Sokrates | Svět kolem vás při pohledu z 360 stupňů">
            <a:extLst>
              <a:ext uri="{FF2B5EF4-FFF2-40B4-BE49-F238E27FC236}">
                <a16:creationId xmlns:a16="http://schemas.microsoft.com/office/drawing/2014/main" id="{3FCC027C-C05D-4C66-AAFB-B1C649FEE7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3784" y="4176794"/>
            <a:ext cx="2487478" cy="2487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1563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27D472C-7463-4564-9B2A-EDDB9AD74E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b="1" dirty="0"/>
              <a:t>Sofisté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1DDCD33-A273-48B0-B6F0-E2BA030CE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8228" y="1712563"/>
            <a:ext cx="5939406" cy="48318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400" dirty="0"/>
              <a:t> </a:t>
            </a:r>
          </a:p>
          <a:p>
            <a:pPr marL="0" indent="0" algn="ctr">
              <a:buNone/>
            </a:pPr>
            <a:r>
              <a:rPr lang="cs-CZ" sz="2400" dirty="0"/>
              <a:t>učitelé moudrosti</a:t>
            </a:r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/>
              <a:t>Cestovali z města do města a dávali kurzy rétoriky.</a:t>
            </a:r>
          </a:p>
          <a:p>
            <a:pPr marL="0" indent="0" algn="ctr">
              <a:buNone/>
            </a:pPr>
            <a:endParaRPr lang="cs-CZ" dirty="0"/>
          </a:p>
          <a:p>
            <a:pPr marL="0" indent="0" algn="ctr">
              <a:buNone/>
            </a:pPr>
            <a:r>
              <a:rPr lang="cs-CZ" dirty="0"/>
              <a:t>P.S. Později však byli zatracovaní.</a:t>
            </a:r>
          </a:p>
          <a:p>
            <a:pPr marL="0" indent="0" algn="ctr">
              <a:buNone/>
            </a:pPr>
            <a:r>
              <a:rPr lang="cs-CZ" dirty="0"/>
              <a:t>(Byli totiž ochotni vést spory o cokoliv, bez ohledu na realitu, pravdu, zásady)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B52A2D6-CA52-425A-973A-219B5DB4D5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3798" y="3571797"/>
            <a:ext cx="3501197" cy="1221164"/>
          </a:xfrm>
        </p:spPr>
        <p:txBody>
          <a:bodyPr/>
          <a:lstStyle/>
          <a:p>
            <a:r>
              <a:rPr lang="cs-CZ" dirty="0"/>
              <a:t>.</a:t>
            </a:r>
          </a:p>
        </p:txBody>
      </p:sp>
      <p:sp>
        <p:nvSpPr>
          <p:cNvPr id="6" name="Šipka: doprava 5">
            <a:extLst>
              <a:ext uri="{FF2B5EF4-FFF2-40B4-BE49-F238E27FC236}">
                <a16:creationId xmlns:a16="http://schemas.microsoft.com/office/drawing/2014/main" id="{922D4DA9-2A7B-44B9-AF16-4EA66D73F105}"/>
              </a:ext>
            </a:extLst>
          </p:cNvPr>
          <p:cNvSpPr/>
          <p:nvPr/>
        </p:nvSpPr>
        <p:spPr>
          <a:xfrm>
            <a:off x="3716323" y="352337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098" name="Picture 2" descr="El sofista | SurySur">
            <a:extLst>
              <a:ext uri="{FF2B5EF4-FFF2-40B4-BE49-F238E27FC236}">
                <a16:creationId xmlns:a16="http://schemas.microsoft.com/office/drawing/2014/main" id="{F78D262E-7370-43FB-A234-2BBB0A1193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9955" y="705124"/>
            <a:ext cx="2835870" cy="2162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499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>
            <a:extLst>
              <a:ext uri="{FF2B5EF4-FFF2-40B4-BE49-F238E27FC236}">
                <a16:creationId xmlns:a16="http://schemas.microsoft.com/office/drawing/2014/main" id="{6D612498-7E5F-4983-901C-CF457D2F9440}"/>
              </a:ext>
            </a:extLst>
          </p:cNvPr>
          <p:cNvSpPr txBox="1"/>
          <p:nvPr/>
        </p:nvSpPr>
        <p:spPr>
          <a:xfrm>
            <a:off x="470935" y="2468732"/>
            <a:ext cx="7789145" cy="2954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cs-CZ" sz="2000" u="sng" dirty="0"/>
              <a:t>Aristoteles</a:t>
            </a:r>
            <a:r>
              <a:rPr lang="cs-CZ" sz="2000" dirty="0"/>
              <a:t>  </a:t>
            </a:r>
          </a:p>
          <a:p>
            <a:endParaRPr lang="cs-CZ" sz="2000" dirty="0"/>
          </a:p>
          <a:p>
            <a:r>
              <a:rPr lang="cs-CZ" dirty="0"/>
              <a:t>„</a:t>
            </a:r>
            <a:r>
              <a:rPr lang="cs-CZ" i="1" dirty="0"/>
              <a:t>Člověk je tvor společenský</a:t>
            </a:r>
            <a:r>
              <a:rPr lang="cs-CZ" dirty="0"/>
              <a:t>“, bytost, jejíž hlavní znaky – především </a:t>
            </a:r>
            <a:r>
              <a:rPr lang="cs-CZ" b="1" i="1" dirty="0"/>
              <a:t>řeč</a:t>
            </a:r>
            <a:r>
              <a:rPr lang="cs-CZ" dirty="0"/>
              <a:t> – vytváří společnost. </a:t>
            </a:r>
            <a:r>
              <a:rPr lang="cs-CZ" sz="2000" dirty="0"/>
              <a:t>P</a:t>
            </a:r>
            <a:r>
              <a:rPr lang="cs-CZ" dirty="0"/>
              <a:t>řemýšlel </a:t>
            </a:r>
            <a:r>
              <a:rPr lang="cs-CZ" b="1" dirty="0">
                <a:solidFill>
                  <a:schemeClr val="accent1"/>
                </a:solidFill>
              </a:rPr>
              <a:t>o osobnosti řečníka</a:t>
            </a:r>
          </a:p>
          <a:p>
            <a:endParaRPr lang="cs-CZ" b="1" dirty="0">
              <a:solidFill>
                <a:schemeClr val="accent1"/>
              </a:solidFill>
            </a:endParaRPr>
          </a:p>
          <a:p>
            <a:pPr marL="285750" indent="-285750">
              <a:buFontTx/>
              <a:buChar char="-"/>
            </a:pPr>
            <a:r>
              <a:rPr lang="cs-CZ" i="1" dirty="0" err="1">
                <a:solidFill>
                  <a:srgbClr val="00B0F0"/>
                </a:solidFill>
              </a:rPr>
              <a:t>Ethos</a:t>
            </a:r>
            <a:r>
              <a:rPr lang="cs-CZ" dirty="0"/>
              <a:t> : mravní zásady, pravdivé ideje, věrohodnost (má zodpovědnost)</a:t>
            </a:r>
          </a:p>
          <a:p>
            <a:pPr marL="285750" indent="-285750">
              <a:buFontTx/>
              <a:buChar char="-"/>
            </a:pPr>
            <a:r>
              <a:rPr lang="cs-CZ" i="1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Pathos</a:t>
            </a:r>
            <a:r>
              <a:rPr lang="cs-CZ" i="1" dirty="0"/>
              <a:t> </a:t>
            </a:r>
            <a:r>
              <a:rPr lang="cs-CZ" dirty="0"/>
              <a:t>: schopnost působit na city lidí, nebýt nudný, umět se nadchnout (vnitřní angažovanost řečníka)</a:t>
            </a:r>
          </a:p>
          <a:p>
            <a:pPr marL="285750" indent="-285750">
              <a:buFontTx/>
              <a:buChar char="-"/>
            </a:pPr>
            <a:r>
              <a:rPr lang="cs-CZ" i="1" dirty="0">
                <a:solidFill>
                  <a:schemeClr val="accent6">
                    <a:lumMod val="75000"/>
                  </a:schemeClr>
                </a:solidFill>
              </a:rPr>
              <a:t>Logos </a:t>
            </a:r>
            <a:r>
              <a:rPr lang="cs-CZ" i="1" dirty="0"/>
              <a:t>: </a:t>
            </a:r>
            <a:r>
              <a:rPr lang="cs-CZ" dirty="0"/>
              <a:t>rozum, moudrost, schopnost logicky a systematicky vést posluchače</a:t>
            </a:r>
            <a:endParaRPr lang="cs-CZ" i="1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4D1EF3D3-2739-46D7-B199-8257283594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956" y="2557665"/>
            <a:ext cx="2103491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0305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6757BDA-28BB-4397-BF0D-6E2CC54EC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Čeští rétorici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22F8D0B-26DC-44E2-9FEE-DE82DF99A1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20878" y="1463040"/>
            <a:ext cx="6269591" cy="2844800"/>
          </a:xfrm>
        </p:spPr>
        <p:txBody>
          <a:bodyPr>
            <a:normAutofit/>
          </a:bodyPr>
          <a:lstStyle/>
          <a:p>
            <a:r>
              <a:rPr lang="cs-CZ" dirty="0"/>
              <a:t>Mistr Jan Hus   </a:t>
            </a:r>
            <a:r>
              <a:rPr lang="cs-CZ" sz="1000" dirty="0"/>
              <a:t>1415</a:t>
            </a:r>
          </a:p>
          <a:p>
            <a:r>
              <a:rPr lang="cs-CZ" dirty="0"/>
              <a:t>Jan Ámos Komenský </a:t>
            </a:r>
            <a:r>
              <a:rPr lang="cs-CZ" sz="1200" dirty="0"/>
              <a:t>1650</a:t>
            </a:r>
          </a:p>
          <a:p>
            <a:r>
              <a:rPr lang="cs-CZ" dirty="0"/>
              <a:t>František Palacký </a:t>
            </a:r>
            <a:r>
              <a:rPr lang="cs-CZ" sz="1200" dirty="0"/>
              <a:t>1827</a:t>
            </a:r>
          </a:p>
          <a:p>
            <a:r>
              <a:rPr lang="cs-CZ" dirty="0"/>
              <a:t>Jan Werich  </a:t>
            </a:r>
            <a:r>
              <a:rPr lang="cs-CZ" sz="1200" dirty="0"/>
              <a:t>20.století</a:t>
            </a:r>
          </a:p>
          <a:p>
            <a:r>
              <a:rPr lang="cs-CZ" dirty="0"/>
              <a:t>Karel Čapek  </a:t>
            </a:r>
          </a:p>
          <a:p>
            <a:r>
              <a:rPr lang="cs-CZ" dirty="0"/>
              <a:t>Tomáš Baťa  </a:t>
            </a:r>
          </a:p>
        </p:txBody>
      </p:sp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FF0AF2CD-1CD6-4C5F-B93F-BF84260F3D2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9134309" y="4129316"/>
            <a:ext cx="1251270" cy="2029086"/>
          </a:xfrm>
        </p:spPr>
      </p:pic>
    </p:spTree>
    <p:extLst>
      <p:ext uri="{BB962C8B-B14F-4D97-AF65-F5344CB8AC3E}">
        <p14:creationId xmlns:p14="http://schemas.microsoft.com/office/powerpoint/2010/main" val="2098856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023F9D-201D-4B76-AF7D-019A1EA5D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662802" y="2747749"/>
            <a:ext cx="3500828" cy="2470065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8F0C084-1EB3-4F8A-8243-1991028644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861467" y="748144"/>
            <a:ext cx="5360715" cy="2289779"/>
          </a:xfrm>
        </p:spPr>
        <p:txBody>
          <a:bodyPr>
            <a:normAutofit fontScale="92500" lnSpcReduction="10000"/>
          </a:bodyPr>
          <a:lstStyle/>
          <a:p>
            <a:r>
              <a:rPr lang="cs-CZ" b="1" dirty="0"/>
              <a:t>Jan Hus </a:t>
            </a:r>
            <a:r>
              <a:rPr lang="cs-CZ" dirty="0"/>
              <a:t>: </a:t>
            </a:r>
          </a:p>
          <a:p>
            <a:pPr marL="0" indent="0">
              <a:buNone/>
            </a:pPr>
            <a:r>
              <a:rPr lang="cs-CZ" dirty="0"/>
              <a:t>„..žádám </a:t>
            </a:r>
            <a:r>
              <a:rPr lang="cs-CZ" dirty="0" err="1"/>
              <a:t>naučenie</a:t>
            </a:r>
            <a:r>
              <a:rPr lang="cs-CZ" dirty="0"/>
              <a:t>;</a:t>
            </a:r>
          </a:p>
          <a:p>
            <a:pPr marL="0" indent="0">
              <a:buNone/>
            </a:pPr>
            <a:r>
              <a:rPr lang="cs-CZ" dirty="0"/>
              <a:t> psal-li sem co zle,</a:t>
            </a:r>
          </a:p>
          <a:p>
            <a:pPr marL="0" indent="0">
              <a:buNone/>
            </a:pPr>
            <a:r>
              <a:rPr lang="cs-CZ" dirty="0"/>
              <a:t> chci býti naučen,“  </a:t>
            </a:r>
          </a:p>
          <a:p>
            <a:pPr marL="0" indent="0">
              <a:buNone/>
            </a:pPr>
            <a:endParaRPr lang="cs-CZ" sz="1100" dirty="0"/>
          </a:p>
          <a:p>
            <a:pPr marL="0" indent="0">
              <a:buNone/>
            </a:pPr>
            <a:r>
              <a:rPr lang="cs-CZ" sz="1100" dirty="0"/>
              <a:t>r. 1415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DEEED7F-44EA-42FE-9684-BF001ABA9F1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2000" b="1" dirty="0"/>
              <a:t>Jan Ámos Komenský : </a:t>
            </a:r>
            <a:r>
              <a:rPr lang="cs-CZ" sz="2000" dirty="0"/>
              <a:t>….</a:t>
            </a:r>
            <a:r>
              <a:rPr lang="cs-CZ" sz="2000" i="1" dirty="0"/>
              <a:t>“odevzdávám tobě také a </a:t>
            </a:r>
            <a:r>
              <a:rPr lang="cs-CZ" sz="2000" i="1" dirty="0" err="1"/>
              <a:t>synum</a:t>
            </a:r>
            <a:r>
              <a:rPr lang="cs-CZ" sz="2000" i="1" dirty="0"/>
              <a:t> tvým snažnost v </a:t>
            </a:r>
            <a:r>
              <a:rPr lang="cs-CZ" sz="2000" i="1" dirty="0" err="1"/>
              <a:t>pulerování</a:t>
            </a:r>
            <a:r>
              <a:rPr lang="cs-CZ" sz="2000" i="1" dirty="0"/>
              <a:t>, vyčišťování a vzdělávání milého našeho a milostného otcovského jazyka: v čemž synů mých bedlivost známá byla časů předešlých, když od rozumnějších říkáváno, že češtiny lepší není jako mezi bratřími a v knihách jejich.“ </a:t>
            </a:r>
          </a:p>
          <a:p>
            <a:pPr marL="0" indent="0">
              <a:buNone/>
            </a:pPr>
            <a:r>
              <a:rPr lang="cs-CZ" sz="1100" dirty="0"/>
              <a:t>1650</a:t>
            </a:r>
          </a:p>
          <a:p>
            <a:pPr marL="0" indent="0">
              <a:buNone/>
            </a:pPr>
            <a:endParaRPr lang="cs-CZ" sz="11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E321689-BDBC-4A0E-82E4-50C32E2956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9252" y="623674"/>
            <a:ext cx="161925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Učitel národů, Jan Amos Komenský, odešel před 350 lety">
            <a:extLst>
              <a:ext uri="{FF2B5EF4-FFF2-40B4-BE49-F238E27FC236}">
                <a16:creationId xmlns:a16="http://schemas.microsoft.com/office/drawing/2014/main" id="{511DA510-9B46-4549-8665-F47AEC9639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26" y="2896546"/>
            <a:ext cx="467677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7985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11EF74B-E1F7-4154-BE94-0D63D65EA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607629" y="2932312"/>
            <a:ext cx="1435487" cy="562063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BD52B7E-33BB-44A2-ACA2-5C6EF5D743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František  Palacký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F01DDA37-C7B4-4B6D-A5C9-D9CAC46A57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5446973" cy="2266856"/>
          </a:xfrm>
        </p:spPr>
        <p:txBody>
          <a:bodyPr>
            <a:normAutofit fontScale="77500" lnSpcReduction="20000"/>
          </a:bodyPr>
          <a:lstStyle/>
          <a:p>
            <a:r>
              <a:rPr lang="cs-CZ" dirty="0"/>
              <a:t>Národní jazyk jest nejdůležitější a nejdrahocennější věc, kterou minulost Čech zanechala svému potomstvu. Jím Čechové kdysi vyvinuli se ve zvláštní národ a zjednali si vlastní dějiny, které v análech světových budou zaujímati napořád skvělejší místo, než národ i země zdály se býti povolány zaujímati dle počtu a moci své.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13C7837B-EFCE-4849-9021-AACAE0D7DF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</a:rPr>
              <a:t>Jan  </a:t>
            </a:r>
            <a:r>
              <a:rPr lang="cs-CZ" dirty="0" err="1">
                <a:solidFill>
                  <a:schemeClr val="tx1"/>
                </a:solidFill>
              </a:rPr>
              <a:t>werich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1722C228-221E-414F-AAEB-3A69C33F733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cs-CZ" dirty="0"/>
              <a:t>Hovory s J.W. jsou jako vyznání a chvála češtiny.</a:t>
            </a:r>
          </a:p>
          <a:p>
            <a:pPr marL="0" indent="0">
              <a:buNone/>
            </a:pPr>
            <a:r>
              <a:rPr lang="cs-CZ" dirty="0"/>
              <a:t>„</a:t>
            </a:r>
            <a:r>
              <a:rPr lang="cs-CZ" b="0" i="0" dirty="0">
                <a:solidFill>
                  <a:srgbClr val="006600"/>
                </a:solidFill>
                <a:effectLst/>
                <a:latin typeface="Arial" panose="020B0604020202020204" pitchFamily="34" charset="0"/>
              </a:rPr>
              <a:t>Když už člověk jednou je, tak má koukat aby byl. A když kouká, aby byl, a je, tak má být to, co je, a nemá být to, co není, jak tomu v mnoha případech je.“</a:t>
            </a:r>
          </a:p>
          <a:p>
            <a:pPr marL="0" indent="0">
              <a:buNone/>
            </a:pPr>
            <a:r>
              <a:rPr lang="cs-CZ" b="0" i="0" dirty="0">
                <a:solidFill>
                  <a:srgbClr val="006600"/>
                </a:solidFill>
                <a:effectLst/>
                <a:latin typeface="Arial" panose="020B0604020202020204" pitchFamily="34" charset="0"/>
              </a:rPr>
              <a:t>„Paměť je výsadou blbých. Chytrý nemá čas si pamatovat, chytrý musí vymýšlet.“</a:t>
            </a:r>
            <a:endParaRPr lang="cs-CZ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503F115-3CF2-4E1D-8A31-9E20ABEEED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058" y="2537669"/>
            <a:ext cx="1527110" cy="1999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jan werich citáty-3">
            <a:extLst>
              <a:ext uri="{FF2B5EF4-FFF2-40B4-BE49-F238E27FC236}">
                <a16:creationId xmlns:a16="http://schemas.microsoft.com/office/drawing/2014/main" id="{464F09DA-E095-43D0-A9A6-22CC11038C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932" y="2674137"/>
            <a:ext cx="1856980" cy="1733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93496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5DE472C-D0AE-4CCC-A5CE-1AAA2013C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441175" y="2190103"/>
            <a:ext cx="3500828" cy="2460497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FD9C3A6-CC90-4CA3-BB0C-E3BFD1CAC3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2400" b="1" dirty="0">
                <a:solidFill>
                  <a:schemeClr val="tx1"/>
                </a:solidFill>
                <a:latin typeface="Rockwell" panose="02060603020205020403" pitchFamily="18" charset="0"/>
              </a:rPr>
              <a:t>Karel</a:t>
            </a:r>
            <a:r>
              <a:rPr lang="cs-CZ" sz="2400" b="1" dirty="0">
                <a:solidFill>
                  <a:schemeClr val="tx1"/>
                </a:solidFill>
              </a:rPr>
              <a:t> Čapek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860D34BD-A76D-4CBE-A9D5-DEEA464642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87114" y="1488985"/>
            <a:ext cx="6802541" cy="200236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cs-CZ" sz="2500" dirty="0"/>
              <a:t>..“humor je možný jenom mezi rovnými. Jeho předpokladem je lidská solidarita.  </a:t>
            </a:r>
          </a:p>
          <a:p>
            <a:pPr marL="0" indent="0">
              <a:buNone/>
            </a:pPr>
            <a:r>
              <a:rPr lang="cs-CZ" sz="2500" dirty="0"/>
              <a:t>Je v podstatě </a:t>
            </a:r>
            <a:r>
              <a:rPr lang="cs-CZ" sz="2500" dirty="0" err="1"/>
              <a:t>seberozdáváním</a:t>
            </a:r>
            <a:r>
              <a:rPr lang="cs-CZ" sz="2500" dirty="0"/>
              <a:t>, v důvěře že ten druhý to přijme…“</a:t>
            </a:r>
          </a:p>
          <a:p>
            <a:pPr marL="0" indent="0">
              <a:buNone/>
            </a:pPr>
            <a:r>
              <a:rPr lang="cs-CZ" sz="2500" dirty="0">
                <a:latin typeface="Calibri" panose="020F0502020204030204" pitchFamily="34" charset="0"/>
                <a:cs typeface="Calibri" panose="020F0502020204030204" pitchFamily="34" charset="0"/>
              </a:rPr>
              <a:t>→ v nebezpečí je řeč živá, řeč lidí mezi sebou…..</a:t>
            </a:r>
            <a:endParaRPr lang="cs-CZ" sz="2500" dirty="0"/>
          </a:p>
          <a:p>
            <a:pPr marL="0" indent="0">
              <a:buNone/>
            </a:pPr>
            <a:r>
              <a:rPr lang="cs-CZ" sz="25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cs-CZ" sz="2500" dirty="0">
                <a:latin typeface="Rockwell" panose="02060603020205020403" pitchFamily="18" charset="0"/>
                <a:cs typeface="Calibri" panose="020F0502020204030204" pitchFamily="34" charset="0"/>
              </a:rPr>
              <a:t>školské vzdělání vede spíše k frázovitosti a k chátrání jazyka. Ale i ve veřejném životě, v politice, literatuře potřebujeme vést boj proti frázi…. Pozitivní lingvistika by se musila stát tak trochu politikou, kritikou národního života….    </a:t>
            </a:r>
          </a:p>
          <a:p>
            <a:pPr marL="0" indent="0">
              <a:buNone/>
            </a:pPr>
            <a:endParaRPr lang="cs-CZ" sz="2500" dirty="0">
              <a:latin typeface="Rockwell" panose="02060603020205020403" pitchFamily="18" charset="0"/>
              <a:cs typeface="Calibri" panose="020F0502020204030204" pitchFamily="34" charset="0"/>
            </a:endParaRPr>
          </a:p>
          <a:p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6C2E09A-F971-43F1-803D-242D843192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18652" y="3665887"/>
            <a:ext cx="6284897" cy="762530"/>
          </a:xfrm>
        </p:spPr>
        <p:txBody>
          <a:bodyPr/>
          <a:lstStyle/>
          <a:p>
            <a:r>
              <a:rPr lang="cs-CZ" sz="2400" b="1" dirty="0">
                <a:solidFill>
                  <a:schemeClr val="tx1"/>
                </a:solidFill>
              </a:rPr>
              <a:t>Tomáš Baťa      </a:t>
            </a:r>
            <a:r>
              <a:rPr lang="cs-CZ" dirty="0">
                <a:solidFill>
                  <a:schemeClr val="tx1"/>
                </a:solidFill>
              </a:rPr>
              <a:t>a jeho projevy</a:t>
            </a:r>
          </a:p>
          <a:p>
            <a:endParaRPr lang="cs-CZ" dirty="0"/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D7F937B1-90F1-44F5-BC32-A117C0DFC3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228338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cs-CZ" dirty="0"/>
              <a:t>„</a:t>
            </a:r>
            <a:r>
              <a:rPr lang="cs-CZ" sz="2500" dirty="0"/>
              <a:t>Jak rozeznáváme velké lidi od malých? </a:t>
            </a:r>
          </a:p>
          <a:p>
            <a:pPr marL="0" indent="0">
              <a:buNone/>
            </a:pPr>
            <a:r>
              <a:rPr lang="cs-CZ" sz="2500" dirty="0"/>
              <a:t>Malý muž myslí při své práci jen na sebe. Pracuje pouze tolik, aby si mohl opatřit potraviny do svého žaludku. </a:t>
            </a:r>
          </a:p>
          <a:p>
            <a:pPr marL="0" indent="0">
              <a:buNone/>
            </a:pPr>
            <a:r>
              <a:rPr lang="cs-CZ" sz="2500" dirty="0"/>
              <a:t>Muž, který myslí na svou rodinu, jest mužem prostřední velikosti:</a:t>
            </a:r>
          </a:p>
          <a:p>
            <a:pPr marL="0" indent="0">
              <a:buNone/>
            </a:pPr>
            <a:r>
              <a:rPr lang="cs-CZ" sz="2500" dirty="0"/>
              <a:t> Veliký muž je ten, který pracuje tolik, aby jeho práce přinesla prospěch i jiným, svému okolí, popřípadě celému státu</a:t>
            </a:r>
            <a:r>
              <a:rPr lang="cs-CZ" dirty="0"/>
              <a:t>.“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EB8CAF9-9041-47EB-918F-C0C42EBF89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967" y="1042869"/>
            <a:ext cx="1800247" cy="256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otografie Tomáše Bati">
            <a:extLst>
              <a:ext uri="{FF2B5EF4-FFF2-40B4-BE49-F238E27FC236}">
                <a16:creationId xmlns:a16="http://schemas.microsoft.com/office/drawing/2014/main" id="{EB602349-3F1C-4BC2-8BA1-66B6970B67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950" y="3668384"/>
            <a:ext cx="2143125" cy="287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21039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EBB295A-C188-4374-B4EF-0D66C73DD9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50159" y="1708572"/>
            <a:ext cx="3612646" cy="2312284"/>
          </a:xfrm>
        </p:spPr>
        <p:txBody>
          <a:bodyPr/>
          <a:lstStyle/>
          <a:p>
            <a:r>
              <a:rPr lang="cs-CZ" dirty="0"/>
              <a:t>  </a:t>
            </a:r>
            <a:endParaRPr lang="cs-CZ" sz="4000" b="1" dirty="0">
              <a:solidFill>
                <a:schemeClr val="bg1"/>
              </a:solidFill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72735766-FF19-40B7-BFEE-5258B54C93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cs-CZ" dirty="0"/>
          </a:p>
          <a:p>
            <a:endParaRPr lang="cs-CZ" dirty="0"/>
          </a:p>
          <a:p>
            <a:r>
              <a:rPr lang="cs-CZ" dirty="0"/>
              <a:t>						</a:t>
            </a:r>
            <a:endParaRPr lang="cs-CZ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72FA48A3-C04E-4BD0-B0AA-ECA47F562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599" y="3901439"/>
            <a:ext cx="1188722" cy="1188722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E1D5223B-70B6-4F8F-896A-01A315C8DD61}"/>
              </a:ext>
            </a:extLst>
          </p:cNvPr>
          <p:cNvSpPr txBox="1"/>
          <p:nvPr/>
        </p:nvSpPr>
        <p:spPr>
          <a:xfrm>
            <a:off x="2022529" y="2812942"/>
            <a:ext cx="82561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/>
              <a:t>Jaká je v současnosti naše řeč ?</a:t>
            </a:r>
          </a:p>
          <a:p>
            <a:pPr algn="ctr"/>
            <a:r>
              <a:rPr lang="cs-CZ" sz="3200" dirty="0"/>
              <a:t>Kam se vyvinula? </a:t>
            </a:r>
          </a:p>
        </p:txBody>
      </p:sp>
    </p:spTree>
    <p:extLst>
      <p:ext uri="{BB962C8B-B14F-4D97-AF65-F5344CB8AC3E}">
        <p14:creationId xmlns:p14="http://schemas.microsoft.com/office/powerpoint/2010/main" val="3785088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6583535-7185-4F7A-B0F8-B03708808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Vaše názory </a:t>
            </a: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BC374EB7-5420-4DCE-BB1F-6ABB535F5C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30208" y="630195"/>
            <a:ext cx="3739203" cy="1544593"/>
          </a:xfr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CB0AB841-07A5-44E2-9333-0C7A476ED8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9342" y="1600200"/>
            <a:ext cx="2825861" cy="1882057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B611915A-EE88-4660-8D48-DCA5C1C92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8497" y="3202459"/>
            <a:ext cx="3311611" cy="331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301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6141B5FB-D4D4-44C0-B33C-4400B5DE8665}"/>
              </a:ext>
            </a:extLst>
          </p:cNvPr>
          <p:cNvSpPr txBox="1"/>
          <p:nvPr/>
        </p:nvSpPr>
        <p:spPr>
          <a:xfrm>
            <a:off x="1239865" y="3667981"/>
            <a:ext cx="932485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cs-CZ" dirty="0"/>
          </a:p>
          <a:p>
            <a:r>
              <a:rPr lang="cs-CZ" dirty="0"/>
              <a:t>Jsme svědky stálého a dynamického vývoje moderních komunikačních prostředků. </a:t>
            </a:r>
          </a:p>
          <a:p>
            <a:endParaRPr lang="cs-CZ" dirty="0"/>
          </a:p>
          <a:p>
            <a:r>
              <a:rPr lang="cs-CZ" dirty="0"/>
              <a:t>Jsme si vědomi toho, že sílu našich smyslů i v tomto směru rozšiřuje den ode dne více nová technika. </a:t>
            </a:r>
          </a:p>
          <a:p>
            <a:endParaRPr lang="cs-CZ" dirty="0"/>
          </a:p>
          <a:p>
            <a:r>
              <a:rPr lang="cs-CZ" dirty="0"/>
              <a:t>Přitom ale nesouhlasíme s názorem, že tato technika vytěsňuje živou řeč. </a:t>
            </a:r>
          </a:p>
          <a:p>
            <a:endParaRPr lang="cs-CZ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7DF3970F-1742-4F2B-BFC9-4109E43B8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3879" y="298665"/>
            <a:ext cx="5114925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109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DC601EE-740F-4CFF-ADCD-EA75B0B6C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ECFDA25-78AC-4F9C-AE23-99FFB96DAA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CBAC010D-ADF3-43B1-9935-557AD5FB2C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7454"/>
            <a:ext cx="12214153" cy="6850546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C4D77C4C-0C7A-4F84-A8A9-B80CD383C356}"/>
              </a:ext>
            </a:extLst>
          </p:cNvPr>
          <p:cNvSpPr txBox="1"/>
          <p:nvPr/>
        </p:nvSpPr>
        <p:spPr>
          <a:xfrm>
            <a:off x="448411" y="2743596"/>
            <a:ext cx="8801915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sebereflexe </a:t>
            </a:r>
            <a:r>
              <a:rPr lang="cs-CZ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https://is.vstecb.cz/auth/el/vste/zima2021/EFVP/um/Test_sebereflexe.pdf</a:t>
            </a:r>
            <a:r>
              <a:rPr lang="cs-CZ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0E941EBA-DBB3-4F88-82A9-C0DAA0382412}"/>
              </a:ext>
            </a:extLst>
          </p:cNvPr>
          <p:cNvSpPr txBox="1"/>
          <p:nvPr/>
        </p:nvSpPr>
        <p:spPr>
          <a:xfrm>
            <a:off x="421106" y="4713731"/>
            <a:ext cx="9444995" cy="1289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Testové otázky k přednášce: </a:t>
            </a: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https://is.vstecb.cz/auth/elearning/test_qdef_edit?fakulta=5610;obdobi=198;kod=EFVP;predmet=25233;qdefurl=%2Fel%2Fvste%2Fzima2021%2FEFVP%2Fodp%2Ftb%2FEFVP_sada_1.qdefx</a:t>
            </a: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3245445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AB3166D4-77C9-4C33-B4A7-E1A4895DA21A}"/>
              </a:ext>
            </a:extLst>
          </p:cNvPr>
          <p:cNvSpPr txBox="1"/>
          <p:nvPr/>
        </p:nvSpPr>
        <p:spPr>
          <a:xfrm>
            <a:off x="1518834" y="1394847"/>
            <a:ext cx="7623228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dirty="0"/>
              <a:t>Naši vysokoškoláci museli dříve absolvovat 40 až 50 náročných ústních zkoušek, tedy </a:t>
            </a:r>
            <a:r>
              <a:rPr lang="cs-CZ" sz="2800" dirty="0"/>
              <a:t>rétorických vystoupení</a:t>
            </a:r>
            <a:r>
              <a:rPr lang="cs-CZ" dirty="0"/>
              <a:t>, kdy šlo nejen o prosté sdělení vědomostí, ale i o boj , přesvědčovací proces za dosažení co nejlepší známky. 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24C1EEF-AE90-44E4-97EB-6614F3B98E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3257" y="2693782"/>
            <a:ext cx="2152650" cy="3238500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AAF81AD4-580B-4522-8257-1F58DB90A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230" y="4931080"/>
            <a:ext cx="2245424" cy="149402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8F0D7772-8A90-4733-9F17-7A5F8E2688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5001" y="2906333"/>
            <a:ext cx="2964077" cy="1752164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417C5154-627E-4B4E-9CF8-10677DBC74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7884" y="4077729"/>
            <a:ext cx="4314825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5826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DDF24AF-065E-4F51-8350-77DEF905B8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Studenti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2DC27F8-5BB2-4F5A-B642-E033AE0101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80920" y="5220729"/>
            <a:ext cx="6074126" cy="1490167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„</a:t>
            </a:r>
            <a:r>
              <a:rPr lang="cs-CZ" i="1" dirty="0"/>
              <a:t>Počítač je neocenitelným pomocníkem moderního odborníka – mluvit ovšem nikoho nenaučí..“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A0CBD0F-36C6-4057-9120-B673B86DF7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88237" y="420801"/>
            <a:ext cx="5649132" cy="3310128"/>
          </a:xfrm>
        </p:spPr>
        <p:txBody>
          <a:bodyPr/>
          <a:lstStyle/>
          <a:p>
            <a:r>
              <a:rPr lang="cs-CZ" dirty="0"/>
              <a:t>Dnes je zkouška často mlčenlivým výkonem před obrazovkou počítače, vyplněním testu . Ale POZOR!!</a:t>
            </a:r>
          </a:p>
          <a:p>
            <a:r>
              <a:rPr lang="cs-CZ" dirty="0"/>
              <a:t>Po absolvování školy se od absolventa žádá, aby vedl obchodní jednání, nabízel zboží, služby, vedl týmy, vedl poradu, organizovat třeba vlastní firmu, přijímal zahraniční hosty atd. </a:t>
            </a:r>
          </a:p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029F886D-ED61-4E59-9AA1-2F69336FE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VŠTE v Českých Budějovicích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FF7F585-C265-4D0B-ABF0-39B40EEF2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E28A6-A35B-48E1-9862-C5CD4EC2E624}" type="slidenum">
              <a:rPr lang="cs-CZ" smtClean="0"/>
              <a:t>21</a:t>
            </a:fld>
            <a:endParaRPr lang="cs-CZ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C7A5D387-F76F-4916-80C2-792EE130B3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0107" y="3015975"/>
            <a:ext cx="3160004" cy="210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4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>
            <a:extLst>
              <a:ext uri="{FF2B5EF4-FFF2-40B4-BE49-F238E27FC236}">
                <a16:creationId xmlns:a16="http://schemas.microsoft.com/office/drawing/2014/main" id="{68742247-5E07-4715-8CCA-816B06FF9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1530" y="1871534"/>
            <a:ext cx="4867275" cy="3238500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0D2E2CBD-A8A0-4DAE-AAED-C7E97D89B183}"/>
              </a:ext>
            </a:extLst>
          </p:cNvPr>
          <p:cNvSpPr txBox="1"/>
          <p:nvPr/>
        </p:nvSpPr>
        <p:spPr>
          <a:xfrm>
            <a:off x="2452816" y="1235676"/>
            <a:ext cx="7780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A co tento zralý muž? Umí komunikovat? Zvládá i moderní technologie? </a:t>
            </a:r>
          </a:p>
        </p:txBody>
      </p:sp>
    </p:spTree>
    <p:extLst>
      <p:ext uri="{BB962C8B-B14F-4D97-AF65-F5344CB8AC3E}">
        <p14:creationId xmlns:p14="http://schemas.microsoft.com/office/powerpoint/2010/main" val="40581200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C0891E0-5ECB-47E9-8365-60163A586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2222950"/>
          </a:xfrm>
        </p:spPr>
        <p:txBody>
          <a:bodyPr>
            <a:normAutofit/>
          </a:bodyPr>
          <a:lstStyle/>
          <a:p>
            <a:br>
              <a:rPr lang="cs-CZ" dirty="0"/>
            </a:b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FCF86BA-6F30-408B-B372-F448EE3F03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44215" y="4314091"/>
            <a:ext cx="5490223" cy="916529"/>
          </a:xfrm>
        </p:spPr>
        <p:txBody>
          <a:bodyPr>
            <a:normAutofit lnSpcReduction="10000"/>
          </a:bodyPr>
          <a:lstStyle/>
          <a:p>
            <a:r>
              <a:rPr lang="cs-CZ" sz="2400" i="1" dirty="0">
                <a:solidFill>
                  <a:schemeClr val="tx1"/>
                </a:solidFill>
                <a:latin typeface="+mn-lt"/>
              </a:rPr>
              <a:t>„Žádný člověk není tak dobrý, aby nemohl být ještě o něco lepší</a:t>
            </a:r>
            <a:r>
              <a:rPr lang="cs-CZ" sz="2400" dirty="0">
                <a:solidFill>
                  <a:schemeClr val="tx1"/>
                </a:solidFill>
                <a:latin typeface="+mn-lt"/>
              </a:rPr>
              <a:t>.“</a:t>
            </a:r>
          </a:p>
          <a:p>
            <a:endParaRPr lang="cs-CZ" sz="2400" dirty="0">
              <a:solidFill>
                <a:srgbClr val="FF0000"/>
              </a:solidFill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B5EB5054-6A3D-46D8-8269-C8DD20EBCD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3373" y="773423"/>
            <a:ext cx="4848225" cy="32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410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702EB9-9791-4397-AF11-7BAA22210B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Vstup do RÉTORIKY 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2FD2F4D-9EFD-41C7-A6FA-02E92A3F93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cs-CZ" dirty="0"/>
              <a:t>                                          Štěpánka Jenešová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172DBA14-5F5E-4696-A2BB-43B918687B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3498" y="3959816"/>
            <a:ext cx="3451001" cy="246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415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1D9AE9D-0CE4-4D2A-A0E4-30B02BE389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Základní pravidlo komunikace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7103757-A479-46D8-AC9F-394D3B19F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8560" y="914400"/>
            <a:ext cx="5364479" cy="494791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cs-CZ" sz="2400" dirty="0"/>
              <a:t>Jsme odpovědní za to, </a:t>
            </a:r>
            <a:r>
              <a:rPr lang="cs-CZ" sz="3200" dirty="0">
                <a:solidFill>
                  <a:srgbClr val="FF0000"/>
                </a:solidFill>
              </a:rPr>
              <a:t>co</a:t>
            </a:r>
            <a:r>
              <a:rPr lang="cs-CZ" sz="2400" dirty="0"/>
              <a:t> a </a:t>
            </a:r>
            <a:r>
              <a:rPr lang="cs-CZ" sz="2800" dirty="0">
                <a:solidFill>
                  <a:srgbClr val="FF0000"/>
                </a:solidFill>
              </a:rPr>
              <a:t>jak</a:t>
            </a:r>
            <a:r>
              <a:rPr lang="cs-CZ" sz="2400" dirty="0"/>
              <a:t> říkáme. </a:t>
            </a:r>
          </a:p>
          <a:p>
            <a:pPr marL="0" indent="0" algn="ctr">
              <a:buNone/>
            </a:pPr>
            <a:r>
              <a:rPr lang="cs-CZ" sz="2400" dirty="0"/>
              <a:t>Naše výroky nesmí ponižovat či pokořovat druhého. </a:t>
            </a:r>
          </a:p>
          <a:p>
            <a:pPr marL="0" indent="0" algn="ctr">
              <a:buNone/>
            </a:pPr>
            <a:endParaRPr lang="cs-CZ" sz="2400" i="1" dirty="0"/>
          </a:p>
          <a:p>
            <a:pPr marL="0" indent="0" algn="ctr">
              <a:buNone/>
            </a:pPr>
            <a:endParaRPr lang="cs-CZ" sz="2400" i="1" dirty="0"/>
          </a:p>
          <a:p>
            <a:pPr marL="0" indent="0" algn="ctr">
              <a:buNone/>
            </a:pPr>
            <a:endParaRPr lang="cs-CZ" sz="2400" i="1" dirty="0"/>
          </a:p>
          <a:p>
            <a:pPr marL="0" indent="0" algn="ctr">
              <a:buNone/>
            </a:pPr>
            <a:endParaRPr lang="cs-CZ" sz="2400" i="1" dirty="0"/>
          </a:p>
          <a:p>
            <a:pPr marL="0" indent="0" algn="ctr">
              <a:buNone/>
            </a:pPr>
            <a:endParaRPr lang="cs-CZ" sz="2400" i="1" dirty="0"/>
          </a:p>
          <a:p>
            <a:pPr marL="0" indent="0" algn="ctr">
              <a:buNone/>
            </a:pPr>
            <a:endParaRPr lang="cs-CZ" sz="2400" i="1" dirty="0"/>
          </a:p>
          <a:p>
            <a:pPr marL="0" indent="0" algn="ctr">
              <a:buNone/>
            </a:pPr>
            <a:r>
              <a:rPr lang="cs-CZ" sz="2400" i="1" dirty="0"/>
              <a:t>„Hozený kámen </a:t>
            </a:r>
            <a:r>
              <a:rPr lang="cs-CZ" sz="2400" i="1" u="sng" dirty="0"/>
              <a:t>a vyřčené slovo </a:t>
            </a:r>
            <a:r>
              <a:rPr lang="cs-CZ" sz="2400" i="1" dirty="0"/>
              <a:t>nikdy nevrátíš..“</a:t>
            </a:r>
          </a:p>
          <a:p>
            <a:pPr marL="0" indent="0">
              <a:buNone/>
            </a:pPr>
            <a:endParaRPr lang="cs-CZ" sz="2400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B7DCD77E-EEE1-4990-9ED5-321C87DBE6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120" y="280832"/>
            <a:ext cx="3638375" cy="2425583"/>
          </a:xfrm>
          <a:prstGeom prst="rect">
            <a:avLst/>
          </a:prstGeom>
        </p:spPr>
      </p:pic>
      <p:pic>
        <p:nvPicPr>
          <p:cNvPr id="1026" name="Picture 2" descr="Dítě, Dívka, Voda, Kámen, Házet">
            <a:extLst>
              <a:ext uri="{FF2B5EF4-FFF2-40B4-BE49-F238E27FC236}">
                <a16:creationId xmlns:a16="http://schemas.microsoft.com/office/drawing/2014/main" id="{31F22E93-318F-41BF-B52B-B134C09A1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894" y="2668562"/>
            <a:ext cx="4275677" cy="1634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629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EF4C322-55FD-45C7-BA74-6A78CCF57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b="1" dirty="0">
                <a:solidFill>
                  <a:schemeClr val="tx1"/>
                </a:solidFill>
              </a:rPr>
              <a:t>Poučení z dějin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AA99CB67-8012-4854-AA97-311E3BADD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756" y="803186"/>
            <a:ext cx="4596564" cy="5248622"/>
          </a:xfrm>
        </p:spPr>
        <p:txBody>
          <a:bodyPr/>
          <a:lstStyle/>
          <a:p>
            <a:pPr marL="0" indent="0" algn="ctr">
              <a:buNone/>
            </a:pPr>
            <a:r>
              <a:rPr lang="cs-CZ" sz="2800" dirty="0"/>
              <a:t>Hitler</a:t>
            </a:r>
          </a:p>
          <a:p>
            <a:pPr marL="0" indent="0" algn="ctr">
              <a:buNone/>
            </a:pPr>
            <a:r>
              <a:rPr lang="cs-CZ" sz="2800" dirty="0"/>
              <a:t>Athéňané</a:t>
            </a:r>
          </a:p>
          <a:p>
            <a:pPr marL="0" indent="0" algn="ctr">
              <a:buNone/>
            </a:pPr>
            <a:r>
              <a:rPr lang="cs-CZ" sz="2800" dirty="0" err="1"/>
              <a:t>Sokratés</a:t>
            </a:r>
            <a:endParaRPr lang="cs-CZ" sz="2800" dirty="0"/>
          </a:p>
          <a:p>
            <a:pPr marL="0" indent="0" algn="ctr">
              <a:buNone/>
            </a:pPr>
            <a:r>
              <a:rPr lang="cs-CZ" sz="2800" dirty="0"/>
              <a:t>Sofisté</a:t>
            </a:r>
          </a:p>
          <a:p>
            <a:pPr marL="0" indent="0" algn="ctr">
              <a:buNone/>
            </a:pPr>
            <a:r>
              <a:rPr lang="cs-CZ" sz="2800" dirty="0"/>
              <a:t>…čeští rétorici </a:t>
            </a:r>
          </a:p>
          <a:p>
            <a:pPr marL="0" indent="0" algn="ctr">
              <a:buNone/>
            </a:pPr>
            <a:endParaRPr lang="cs-CZ" sz="2800" dirty="0"/>
          </a:p>
          <a:p>
            <a:endParaRPr lang="cs-CZ" dirty="0"/>
          </a:p>
        </p:txBody>
      </p:sp>
      <p:pic>
        <p:nvPicPr>
          <p:cNvPr id="3074" name="Picture 2" descr="Wikisofia:Článek týdne/publikované – Wikisofia">
            <a:extLst>
              <a:ext uri="{FF2B5EF4-FFF2-40B4-BE49-F238E27FC236}">
                <a16:creationId xmlns:a16="http://schemas.microsoft.com/office/drawing/2014/main" id="{1B1C5ADE-45AE-4E4C-8D96-C1FDCD6B7E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200025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368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61F58BB-8CB3-4C92-BF40-52D9CCBA0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Hitler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B0648B4-14CF-4B59-ABFC-C88B99C07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8447" y="185351"/>
            <a:ext cx="6281873" cy="58664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2400" dirty="0"/>
              <a:t>Nejděme hned do Starého Řecka, ale zůstaneme v minulém století.</a:t>
            </a:r>
          </a:p>
          <a:p>
            <a:pPr marL="0" indent="0" algn="ctr">
              <a:buNone/>
            </a:pPr>
            <a:endParaRPr lang="cs-CZ" sz="2400" dirty="0"/>
          </a:p>
          <a:p>
            <a:pPr marL="0" indent="0" algn="ctr">
              <a:buNone/>
            </a:pPr>
            <a:r>
              <a:rPr lang="cs-CZ" sz="2400" dirty="0"/>
              <a:t>Jak řečnil A. Hitler? 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36D8E64-538C-45A4-BA59-0EDDA7477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170" y="2967924"/>
            <a:ext cx="1354165" cy="2708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724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FD5B0C-847E-48F7-8F37-0BA107834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Je demagog dobrý rétor?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FA24BF7-D233-494D-8949-7110FA3E5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Adolf Hitler otevřeně uznává sílu mluveného slova.</a:t>
            </a:r>
          </a:p>
          <a:p>
            <a:r>
              <a:rPr lang="cs-CZ" dirty="0"/>
              <a:t>Uvažoval o psychologii mas : „.. v masovém shromáždění je myšlení vypnuto. A protože já právě tento dav potřebuji, protože mi zaručuje největší stupeň účinnosti mé řeči, nechávám všechny organizovat v právě taková shromáždění, kde se stávají masou ať chtějí či ne.“</a:t>
            </a:r>
          </a:p>
          <a:p>
            <a:r>
              <a:rPr lang="cs-CZ" dirty="0"/>
              <a:t>Jeho projevy (vybíralo se vstupné!) fascinoval, hypnotizoval, začal tichým chraptivým hlasem, do napjatého ticha zařval…</a:t>
            </a:r>
          </a:p>
          <a:p>
            <a:r>
              <a:rPr lang="cs-CZ" dirty="0"/>
              <a:t>Mobilizoval v masách lidí nejnižší pudy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P.S. Slova v rukou demagoga se stávají vražednými nástroji</a:t>
            </a:r>
          </a:p>
        </p:txBody>
      </p:sp>
    </p:spTree>
    <p:extLst>
      <p:ext uri="{BB962C8B-B14F-4D97-AF65-F5344CB8AC3E}">
        <p14:creationId xmlns:p14="http://schemas.microsoft.com/office/powerpoint/2010/main" val="2232020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56C2A8-B129-4EA9-B0A1-AC9CD7BFE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Athéňané</a:t>
            </a:r>
          </a:p>
        </p:txBody>
      </p:sp>
      <p:sp>
        <p:nvSpPr>
          <p:cNvPr id="8" name="Zástupný obsah 7">
            <a:extLst>
              <a:ext uri="{FF2B5EF4-FFF2-40B4-BE49-F238E27FC236}">
                <a16:creationId xmlns:a16="http://schemas.microsoft.com/office/drawing/2014/main" id="{544A0A53-AD20-4612-A71D-7CB3146B9F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64278" y="3672162"/>
            <a:ext cx="7004807" cy="23835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1800" b="1" dirty="0"/>
          </a:p>
          <a:p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8FA94397-5CC9-42B8-B430-37DA6520DE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20878" y="1563757"/>
            <a:ext cx="5441105" cy="4081669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„</a:t>
            </a:r>
            <a:r>
              <a:rPr lang="cs-CZ" sz="2400" i="1" dirty="0"/>
              <a:t>Tvá řeč byla tak dlouhá, že jsme už zapomněli začátek, a to nám brání pochopit konec</a:t>
            </a:r>
            <a:r>
              <a:rPr lang="cs-CZ" sz="2400" dirty="0"/>
              <a:t>“</a:t>
            </a:r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10777FC-AC41-4C16-817F-0D14549D42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9734" y="3079427"/>
            <a:ext cx="3543429" cy="236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368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63A2B95-3859-4692-ACFF-59EACFC56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Sokratés</a:t>
            </a:r>
            <a:br>
              <a:rPr lang="cs-CZ" dirty="0"/>
            </a:br>
            <a:r>
              <a:rPr lang="cs-CZ" dirty="0"/>
              <a:t>Platón</a:t>
            </a:r>
            <a:br>
              <a:rPr lang="cs-CZ" dirty="0"/>
            </a:br>
            <a:r>
              <a:rPr lang="cs-CZ" dirty="0"/>
              <a:t>Cicero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328832A-AF1A-4AD2-9D3A-A65EF883E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8348" y="1391478"/>
            <a:ext cx="5738192" cy="466033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000" dirty="0" err="1">
                <a:solidFill>
                  <a:srgbClr val="FF0000"/>
                </a:solidFill>
              </a:rPr>
              <a:t>Sokratés</a:t>
            </a:r>
            <a:r>
              <a:rPr lang="cs-CZ" dirty="0"/>
              <a:t> : metoda systematického vedení rozhovoru</a:t>
            </a:r>
          </a:p>
          <a:p>
            <a:pPr marL="0" indent="0">
              <a:buNone/>
            </a:pPr>
            <a:r>
              <a:rPr lang="cs-CZ" dirty="0"/>
              <a:t>- rétor je povinen bojovat za pravdu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2000" dirty="0">
                <a:solidFill>
                  <a:schemeClr val="accent5">
                    <a:lumMod val="75000"/>
                  </a:schemeClr>
                </a:solidFill>
              </a:rPr>
              <a:t>Platón </a:t>
            </a:r>
            <a:r>
              <a:rPr lang="cs-CZ" dirty="0"/>
              <a:t>:  rétorika = </a:t>
            </a:r>
            <a:r>
              <a:rPr lang="cs-CZ" i="1" dirty="0"/>
              <a:t>vodění duší </a:t>
            </a:r>
          </a:p>
          <a:p>
            <a:pPr marL="0" indent="0">
              <a:buNone/>
            </a:pPr>
            <a:r>
              <a:rPr lang="cs-CZ" sz="1200" b="0" i="1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Ve svých dialozích se Platón tváří jako pouhý tlumočník myšlenek Sokratových</a:t>
            </a:r>
            <a:endParaRPr lang="cs-CZ" sz="1200" i="1" dirty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sz="2000" b="1" dirty="0">
                <a:solidFill>
                  <a:schemeClr val="accent6">
                    <a:lumMod val="75000"/>
                  </a:schemeClr>
                </a:solidFill>
              </a:rPr>
              <a:t>Cicero</a:t>
            </a:r>
            <a:r>
              <a:rPr lang="cs-CZ" dirty="0"/>
              <a:t> : ze spisů o rétorice - - - „</a:t>
            </a:r>
            <a:r>
              <a:rPr lang="cs-CZ" i="1" dirty="0"/>
              <a:t>Povinností rétorika nechť je zodpovědně (správně) přesvědčovat</a:t>
            </a:r>
            <a:r>
              <a:rPr lang="cs-CZ" dirty="0"/>
              <a:t>“</a:t>
            </a:r>
          </a:p>
          <a:p>
            <a:pPr marL="0" indent="0">
              <a:buNone/>
            </a:pPr>
            <a:r>
              <a:rPr lang="cs-CZ" dirty="0">
                <a:solidFill>
                  <a:schemeClr val="accent6">
                    <a:lumMod val="75000"/>
                  </a:schemeClr>
                </a:solidFill>
              </a:rPr>
              <a:t>	3 cíle : </a:t>
            </a:r>
            <a:r>
              <a:rPr lang="cs-CZ" dirty="0">
                <a:solidFill>
                  <a:schemeClr val="accent6">
                    <a:lumMod val="50000"/>
                  </a:schemeClr>
                </a:solidFill>
              </a:rPr>
              <a:t>1. dokázat pravdu</a:t>
            </a:r>
          </a:p>
          <a:p>
            <a:pPr marL="0" indent="0">
              <a:buNone/>
            </a:pPr>
            <a:r>
              <a:rPr lang="cs-CZ" dirty="0">
                <a:solidFill>
                  <a:schemeClr val="accent6">
                    <a:lumMod val="50000"/>
                  </a:schemeClr>
                </a:solidFill>
              </a:rPr>
              <a:t>	             2. získat sympatie</a:t>
            </a:r>
          </a:p>
          <a:p>
            <a:pPr marL="0" indent="0">
              <a:buNone/>
            </a:pPr>
            <a:r>
              <a:rPr lang="cs-CZ" dirty="0">
                <a:solidFill>
                  <a:schemeClr val="accent6">
                    <a:lumMod val="50000"/>
                  </a:schemeClr>
                </a:solidFill>
              </a:rPr>
              <a:t>                             3. pohnout k jednání</a:t>
            </a:r>
            <a:endParaRPr lang="cs-CZ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310356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{7B367D3F-E004-4EA3-9676-EC229A871791}tf16401371</Template>
  <TotalTime>1230</TotalTime>
  <Words>1269</Words>
  <Application>Microsoft Office PowerPoint</Application>
  <PresentationFormat>Širokoúhlá obrazovka</PresentationFormat>
  <Paragraphs>130</Paragraphs>
  <Slides>23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Rockwell</vt:lpstr>
      <vt:lpstr>Times New Roman</vt:lpstr>
      <vt:lpstr>Wingdings</vt:lpstr>
      <vt:lpstr>Atlas</vt:lpstr>
      <vt:lpstr>Prezentace aplikace PowerPoint</vt:lpstr>
      <vt:lpstr>Prezentace aplikace PowerPoint</vt:lpstr>
      <vt:lpstr>Vstup do RÉTORIKY </vt:lpstr>
      <vt:lpstr>Základní pravidlo komunikace</vt:lpstr>
      <vt:lpstr>Poučení z dějin</vt:lpstr>
      <vt:lpstr>Hitler </vt:lpstr>
      <vt:lpstr>Je demagog dobrý rétor?</vt:lpstr>
      <vt:lpstr>Athéňané</vt:lpstr>
      <vt:lpstr>Sokratés Platón Cicero</vt:lpstr>
      <vt:lpstr>Sokratovy výroky </vt:lpstr>
      <vt:lpstr>Sofisté </vt:lpstr>
      <vt:lpstr>Prezentace aplikace PowerPoint</vt:lpstr>
      <vt:lpstr>Čeští rétorici</vt:lpstr>
      <vt:lpstr>Prezentace aplikace PowerPoint</vt:lpstr>
      <vt:lpstr>Prezentace aplikace PowerPoint</vt:lpstr>
      <vt:lpstr>Prezentace aplikace PowerPoint</vt:lpstr>
      <vt:lpstr>  </vt:lpstr>
      <vt:lpstr>Vaše názory </vt:lpstr>
      <vt:lpstr>Prezentace aplikace PowerPoint</vt:lpstr>
      <vt:lpstr>Prezentace aplikace PowerPoint</vt:lpstr>
      <vt:lpstr>Studenti </vt:lpstr>
      <vt:lpstr>Prezentace aplikace PowerPoint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Karolína Brodská</dc:creator>
  <cp:lastModifiedBy>Petra Prášilová</cp:lastModifiedBy>
  <cp:revision>66</cp:revision>
  <cp:lastPrinted>2021-07-14T12:09:59Z</cp:lastPrinted>
  <dcterms:created xsi:type="dcterms:W3CDTF">2021-05-25T07:01:10Z</dcterms:created>
  <dcterms:modified xsi:type="dcterms:W3CDTF">2021-11-29T11:42:49Z</dcterms:modified>
</cp:coreProperties>
</file>