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952" r:id="rId2"/>
    <p:sldId id="953" r:id="rId3"/>
    <p:sldId id="256" r:id="rId4"/>
    <p:sldId id="941" r:id="rId5"/>
    <p:sldId id="942" r:id="rId6"/>
    <p:sldId id="943" r:id="rId7"/>
    <p:sldId id="944" r:id="rId8"/>
    <p:sldId id="945" r:id="rId9"/>
    <p:sldId id="946" r:id="rId10"/>
    <p:sldId id="947" r:id="rId11"/>
    <p:sldId id="948" r:id="rId12"/>
    <p:sldId id="949" r:id="rId13"/>
    <p:sldId id="950" r:id="rId14"/>
    <p:sldId id="951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Štěpánka Jenešová" initials="ŠJ" lastIdx="9" clrIdx="0">
    <p:extLst>
      <p:ext uri="{19B8F6BF-5375-455C-9EA6-DF929625EA0E}">
        <p15:presenceInfo xmlns:p15="http://schemas.microsoft.com/office/powerpoint/2012/main" userId="S::28267@mail.vstecb.cz::79af250f-952e-4b78-989f-f53f522bca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a Prášilová" userId="fb7499ee-b213-414d-a1c3-d78538faa6c2" providerId="ADAL" clId="{4EC52FD0-6619-4FE9-81B5-51FBB54D1DE9}"/>
    <pc:docChg chg="addSld modSld sldOrd">
      <pc:chgData name="Petra Prášilová" userId="fb7499ee-b213-414d-a1c3-d78538faa6c2" providerId="ADAL" clId="{4EC52FD0-6619-4FE9-81B5-51FBB54D1DE9}" dt="2021-11-29T11:56:28.593" v="57" actId="20577"/>
      <pc:docMkLst>
        <pc:docMk/>
      </pc:docMkLst>
      <pc:sldChg chg="ord">
        <pc:chgData name="Petra Prášilová" userId="fb7499ee-b213-414d-a1c3-d78538faa6c2" providerId="ADAL" clId="{4EC52FD0-6619-4FE9-81B5-51FBB54D1DE9}" dt="2021-11-29T11:54:45.248" v="5"/>
        <pc:sldMkLst>
          <pc:docMk/>
          <pc:sldMk cId="2056415774" sldId="256"/>
        </pc:sldMkLst>
      </pc:sldChg>
      <pc:sldChg chg="addSp modSp new">
        <pc:chgData name="Petra Prášilová" userId="fb7499ee-b213-414d-a1c3-d78538faa6c2" providerId="ADAL" clId="{4EC52FD0-6619-4FE9-81B5-51FBB54D1DE9}" dt="2021-11-29T11:54:54.495" v="6"/>
        <pc:sldMkLst>
          <pc:docMk/>
          <pc:sldMk cId="1365173440" sldId="952"/>
        </pc:sldMkLst>
        <pc:picChg chg="add mod">
          <ac:chgData name="Petra Prášilová" userId="fb7499ee-b213-414d-a1c3-d78538faa6c2" providerId="ADAL" clId="{4EC52FD0-6619-4FE9-81B5-51FBB54D1DE9}" dt="2021-11-29T11:54:54.495" v="6"/>
          <ac:picMkLst>
            <pc:docMk/>
            <pc:sldMk cId="1365173440" sldId="952"/>
            <ac:picMk id="4" creationId="{0C94FF6E-DCBF-4431-BF83-A7B9EC06A2D5}"/>
          </ac:picMkLst>
        </pc:picChg>
      </pc:sldChg>
      <pc:sldChg chg="addSp modSp new mod">
        <pc:chgData name="Petra Prášilová" userId="fb7499ee-b213-414d-a1c3-d78538faa6c2" providerId="ADAL" clId="{4EC52FD0-6619-4FE9-81B5-51FBB54D1DE9}" dt="2021-11-29T11:56:28.593" v="57" actId="20577"/>
        <pc:sldMkLst>
          <pc:docMk/>
          <pc:sldMk cId="323914092" sldId="953"/>
        </pc:sldMkLst>
        <pc:spChg chg="add mod">
          <ac:chgData name="Petra Prášilová" userId="fb7499ee-b213-414d-a1c3-d78538faa6c2" providerId="ADAL" clId="{4EC52FD0-6619-4FE9-81B5-51FBB54D1DE9}" dt="2021-11-29T11:56:28.593" v="57" actId="20577"/>
          <ac:spMkLst>
            <pc:docMk/>
            <pc:sldMk cId="323914092" sldId="953"/>
            <ac:spMk id="5" creationId="{96D8CD78-B8A7-44F3-A9B5-5CE71A53DA09}"/>
          </ac:spMkLst>
        </pc:spChg>
        <pc:spChg chg="add mod">
          <ac:chgData name="Petra Prášilová" userId="fb7499ee-b213-414d-a1c3-d78538faa6c2" providerId="ADAL" clId="{4EC52FD0-6619-4FE9-81B5-51FBB54D1DE9}" dt="2021-11-29T11:55:04.597" v="7"/>
          <ac:spMkLst>
            <pc:docMk/>
            <pc:sldMk cId="323914092" sldId="953"/>
            <ac:spMk id="6" creationId="{2392D5F6-BE26-41F1-B465-B98BA6919833}"/>
          </ac:spMkLst>
        </pc:spChg>
        <pc:picChg chg="add mod">
          <ac:chgData name="Petra Prášilová" userId="fb7499ee-b213-414d-a1c3-d78538faa6c2" providerId="ADAL" clId="{4EC52FD0-6619-4FE9-81B5-51FBB54D1DE9}" dt="2021-11-29T11:55:04.597" v="7"/>
          <ac:picMkLst>
            <pc:docMk/>
            <pc:sldMk cId="323914092" sldId="953"/>
            <ac:picMk id="4" creationId="{63A400C0-5273-4089-8C82-6CEF4B82620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AD28-466A-4578-9CF8-E4E5CB6E002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BA02-0133-468F-AA1F-C9FE8AF301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09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  <a:solidFill>
            <a:srgbClr val="39AA35"/>
          </a:solidFill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</a:t>
            </a:r>
            <a:r>
              <a:rPr lang="cs-CZ"/>
              <a:t>a kontakt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  <a:solidFill>
            <a:srgbClr val="39AA35"/>
          </a:solidFill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  <a:solidFill>
            <a:srgbClr val="39AA35"/>
          </a:solidFill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  <a:solidFill>
            <a:srgbClr val="39AA35"/>
          </a:solidFill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FF2269B-2931-4A65-8181-8FB23DA349A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89919" y="200358"/>
            <a:ext cx="1188722" cy="118872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D81770-7019-453B-BA8D-54D0ECB5859A}"/>
              </a:ext>
            </a:extLst>
          </p:cNvPr>
          <p:cNvSpPr txBox="1"/>
          <p:nvPr userDrawn="1"/>
        </p:nvSpPr>
        <p:spPr>
          <a:xfrm>
            <a:off x="10789919" y="1389080"/>
            <a:ext cx="118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i="0" dirty="0">
                <a:solidFill>
                  <a:srgbClr val="0A0A0A"/>
                </a:solidFill>
                <a:effectLst/>
                <a:latin typeface="+mn-lt"/>
              </a:rPr>
              <a:t>Ústav podnikové strategie</a:t>
            </a:r>
            <a:endParaRPr lang="cs-CZ" sz="1500" b="1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.vstecb.cz/auth/player?furl=/el/vste/zima2021/EFVP/um/MOP_-_prof._Vochozka.video5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.vstecb.cz/auth/elearning/test_qdef_edit?fakulta=5610;obdobi=198;kod=EFVP;predmet=25233;qdefurl=%2Fel%2Fvste%2Fzima2021%2FEFVP%2Fodp%2Ftb%2FEFVP_sada_1.qdef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7A62D99-F54E-467B-8006-3CD59E34F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5AA500-468C-49F9-AB00-55A92DF4E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0C94FF6E-DCBF-4431-BF83-A7B9EC06A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75"/>
            <a:ext cx="12192000" cy="681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73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17552A-6866-41B0-A212-5220DDA81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Literární rešerše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BBF7E14-7E87-40F9-A246-BC7C81E00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940010"/>
            <a:ext cx="6281873" cy="4111797"/>
          </a:xfrm>
        </p:spPr>
        <p:txBody>
          <a:bodyPr/>
          <a:lstStyle/>
          <a:p>
            <a:r>
              <a:rPr lang="cs-CZ" dirty="0"/>
              <a:t>V rámci toho hledáme literární zdroje, odborné články, které řešily stejný či velmi podobný cíl/problematiku. </a:t>
            </a:r>
          </a:p>
          <a:p>
            <a:endParaRPr lang="cs-CZ" dirty="0"/>
          </a:p>
          <a:p>
            <a:r>
              <a:rPr lang="cs-CZ" dirty="0"/>
              <a:t>Vybíráme tu nejvhodnější metodu ke každé VO :</a:t>
            </a:r>
          </a:p>
          <a:p>
            <a:pPr marL="0" indent="0">
              <a:buNone/>
            </a:pPr>
            <a:r>
              <a:rPr lang="cs-CZ" dirty="0"/>
              <a:t>	_dotazníkové šetření, </a:t>
            </a:r>
          </a:p>
          <a:p>
            <a:pPr marL="0" indent="0">
              <a:buNone/>
            </a:pPr>
            <a:r>
              <a:rPr lang="cs-CZ" dirty="0"/>
              <a:t>	_indukce,</a:t>
            </a:r>
          </a:p>
          <a:p>
            <a:pPr marL="0" indent="0">
              <a:buNone/>
            </a:pPr>
            <a:r>
              <a:rPr lang="cs-CZ" dirty="0"/>
              <a:t>	_abdukce,</a:t>
            </a:r>
          </a:p>
          <a:p>
            <a:pPr marL="0" indent="0">
              <a:buNone/>
            </a:pPr>
            <a:r>
              <a:rPr lang="cs-CZ" dirty="0"/>
              <a:t>	_generalizování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31D38AC-F056-497A-BA72-8EFE0A1A8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12" y="423379"/>
            <a:ext cx="3612421" cy="241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11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78DA76-6FE3-4C91-8EC2-C69FFEC98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Metody a data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7562577-2BB4-4EFF-A877-B95C5D06C0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Metodu klidně převezmeme od úspěšných autorů a využijeme a třeba ještě zlepšíme. </a:t>
            </a:r>
          </a:p>
          <a:p>
            <a:r>
              <a:rPr lang="cs-CZ" dirty="0"/>
              <a:t>Metody musí pokrýt sběr dat</a:t>
            </a:r>
          </a:p>
          <a:p>
            <a:r>
              <a:rPr lang="cs-CZ" dirty="0"/>
              <a:t> - „ -           - „ -        zpracování dat</a:t>
            </a:r>
          </a:p>
          <a:p>
            <a:r>
              <a:rPr lang="cs-CZ" dirty="0"/>
              <a:t> - „ -         - „ -        způsob prezentace výsledků. </a:t>
            </a:r>
          </a:p>
          <a:p>
            <a:endParaRPr lang="cs-CZ" dirty="0"/>
          </a:p>
          <a:p>
            <a:r>
              <a:rPr lang="cs-CZ" dirty="0"/>
              <a:t>Čtenáři musí být patrné, jaká cesta vede k zodpovězení výzkumných otázek.</a:t>
            </a:r>
          </a:p>
        </p:txBody>
      </p:sp>
    </p:spTree>
    <p:extLst>
      <p:ext uri="{BB962C8B-B14F-4D97-AF65-F5344CB8AC3E}">
        <p14:creationId xmlns:p14="http://schemas.microsoft.com/office/powerpoint/2010/main" val="2101627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D1DB81-0696-4DF2-8617-A0587A938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Výsledky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E4B2604-BE0F-4DED-959E-57BA050AC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To je taková technická pasáž výzkumné práce</a:t>
            </a:r>
          </a:p>
          <a:p>
            <a:r>
              <a:rPr lang="cs-CZ" dirty="0"/>
              <a:t>Grafy, schémata, obrázky, texty</a:t>
            </a:r>
          </a:p>
          <a:p>
            <a:endParaRPr lang="cs-CZ" dirty="0"/>
          </a:p>
          <a:p>
            <a:pPr lvl="2"/>
            <a:r>
              <a:rPr lang="cs-CZ" dirty="0"/>
              <a:t>P.S. Čtenář to musí pochopit.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42A78E75-C508-483E-8996-6CA9DE39B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942546"/>
            <a:ext cx="3959052" cy="263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771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14F31D-BE23-40D9-9C0A-35281DCC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Diskuse výsledků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A726285-B960-458C-A6D9-CE306A71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Výzkumné otázky zopakuji a přinesu odpověď </a:t>
            </a:r>
          </a:p>
          <a:p>
            <a:r>
              <a:rPr lang="cs-CZ" dirty="0"/>
              <a:t>Porovnávám výsledky autorů z rešerší s mými</a:t>
            </a:r>
          </a:p>
          <a:p>
            <a:r>
              <a:rPr lang="cs-CZ" dirty="0"/>
              <a:t>Analyzuji a porovnávám s ostatními</a:t>
            </a:r>
          </a:p>
        </p:txBody>
      </p:sp>
    </p:spTree>
    <p:extLst>
      <p:ext uri="{BB962C8B-B14F-4D97-AF65-F5344CB8AC3E}">
        <p14:creationId xmlns:p14="http://schemas.microsoft.com/office/powerpoint/2010/main" val="2648132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46A95D-9A24-463A-80BC-325E8A2A0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 a limity výsledků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2280EB2-62CA-48BC-908B-7678EAEFDF9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/>
              <a:t>Je odpovědí na cíl práce.</a:t>
            </a:r>
          </a:p>
          <a:p>
            <a:r>
              <a:rPr lang="cs-CZ" dirty="0"/>
              <a:t>Mám v něm přinést doporučení nebo radu</a:t>
            </a:r>
          </a:p>
          <a:p>
            <a:r>
              <a:rPr lang="cs-CZ" dirty="0"/>
              <a:t>Výsledek by měl být pro celou komunitu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26CB0AF-290B-4959-868F-1A1BE6A2BBB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Limity výsledků jako např. </a:t>
            </a:r>
          </a:p>
          <a:p>
            <a:pPr lvl="1"/>
            <a:r>
              <a:rPr lang="cs-CZ" dirty="0"/>
              <a:t>Omezení v prostoru</a:t>
            </a:r>
          </a:p>
          <a:p>
            <a:pPr lvl="1"/>
            <a:r>
              <a:rPr lang="cs-CZ" dirty="0"/>
              <a:t>Omezení v čase</a:t>
            </a:r>
          </a:p>
          <a:p>
            <a:pPr lvl="1"/>
            <a:r>
              <a:rPr lang="cs-CZ" dirty="0"/>
              <a:t>Omezení v matérii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09140B9-AE61-4CB1-B35D-5FD7E04DD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481" y="3120363"/>
            <a:ext cx="2488910" cy="195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177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B295AF-69AE-46E7-B8AF-34201D875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AEF622-8494-4731-90DA-3F4965159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3A400C0-5273-4089-8C82-6CEF4B826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454"/>
            <a:ext cx="12214153" cy="685054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96D8CD78-B8A7-44F3-A9B5-5CE71A53DA09}"/>
              </a:ext>
            </a:extLst>
          </p:cNvPr>
          <p:cNvSpPr txBox="1"/>
          <p:nvPr/>
        </p:nvSpPr>
        <p:spPr>
          <a:xfrm>
            <a:off x="448411" y="2743596"/>
            <a:ext cx="10854958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Video prof. </a:t>
            </a:r>
            <a:r>
              <a:rPr lang="cs-CZ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Vochozky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 metodice </a:t>
            </a:r>
            <a:r>
              <a:rPr lang="cs-CZ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odborné práce</a:t>
            </a:r>
            <a:endParaRPr lang="cs-CZ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https://is.vstecb.cz/auth/player?furl=/el/vste/zima2021/EFVP/um/MOP_-_prof._Vochozka.video5</a:t>
            </a: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392D5F6-BE26-41F1-B465-B98BA6919833}"/>
              </a:ext>
            </a:extLst>
          </p:cNvPr>
          <p:cNvSpPr txBox="1"/>
          <p:nvPr/>
        </p:nvSpPr>
        <p:spPr>
          <a:xfrm>
            <a:off x="421106" y="4713731"/>
            <a:ext cx="9444995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Testové otázky k přednášce: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https://is.vstecb.cz/auth/elearning/test_qdef_edit?fakulta=5610;obdobi=198;kod=EFVP;predmet=25233;qdefurl=%2Fel%2Fvste%2Fzima2021%2FEFVP%2Fodp%2Ftb%2FEFVP_sada_1.qdefx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391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702EB9-9791-4397-AF11-7BAA22210B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Metodika odborné práce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2FD2F4D-9EFD-41C7-A6FA-02E92A3F9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7" y="4711485"/>
            <a:ext cx="8673427" cy="517368"/>
          </a:xfrm>
        </p:spPr>
        <p:txBody>
          <a:bodyPr/>
          <a:lstStyle/>
          <a:p>
            <a:pPr algn="l"/>
            <a:r>
              <a:rPr lang="cs-CZ" dirty="0"/>
              <a:t>                Štěpánka Jenešová, </a:t>
            </a:r>
            <a:r>
              <a:rPr lang="cs-CZ" sz="1100" dirty="0" err="1"/>
              <a:t>Dipl</a:t>
            </a:r>
            <a:r>
              <a:rPr lang="cs-CZ" sz="1100" dirty="0"/>
              <a:t>.-Phil. interpretuje nahranou přednášku pana </a:t>
            </a:r>
            <a:r>
              <a:rPr lang="cs-CZ" dirty="0"/>
              <a:t>prof. </a:t>
            </a:r>
            <a:r>
              <a:rPr lang="cs-CZ" dirty="0" err="1"/>
              <a:t>Vochozky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41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2930AC-56AA-4144-B1AD-B506BE1C3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71943" y="2795937"/>
            <a:ext cx="1731492" cy="1414494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75F572-940F-478F-9E48-700A1B6C1C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0878" y="1077132"/>
            <a:ext cx="6269591" cy="2324746"/>
          </a:xfrm>
        </p:spPr>
        <p:txBody>
          <a:bodyPr/>
          <a:lstStyle/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Napsat odborné texty – to je schopnost </a:t>
            </a: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vyměnit si informace nejen v ČR, ale po celém světě.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Odborný text je k tomu univerzální prostředek.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D2A4C06-42A8-4EB2-BE3A-556C42541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43401" y="4316278"/>
            <a:ext cx="7278129" cy="2208090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              </a:t>
            </a:r>
            <a:r>
              <a:rPr lang="cs-CZ" sz="1800" dirty="0">
                <a:effectLst/>
                <a:latin typeface="Arial" panose="020B0604020202020204" pitchFamily="34" charset="0"/>
                <a:ea typeface="Georgia" panose="02040502050405020303" pitchFamily="18" charset="0"/>
                <a:cs typeface="Arial" panose="020B0604020202020204" pitchFamily="34" charset="0"/>
              </a:rPr>
              <a:t>Vědecká komunita předpokládá, že dodržíte jistá pravidla.    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ea typeface="Georgia" panose="02040502050405020303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1800" dirty="0">
                <a:effectLst/>
                <a:latin typeface="Arial" panose="020B0604020202020204" pitchFamily="34" charset="0"/>
                <a:ea typeface="Georgia" panose="02040502050405020303" pitchFamily="18" charset="0"/>
                <a:cs typeface="Arial" panose="020B0604020202020204" pitchFamily="34" charset="0"/>
              </a:rPr>
              <a:t>Jaká to jsou?   Proč je máte znát i vy?   </a:t>
            </a:r>
          </a:p>
          <a:p>
            <a:pPr marL="0" indent="0">
              <a:buNone/>
            </a:pPr>
            <a:r>
              <a:rPr lang="cs-CZ" sz="1600" dirty="0">
                <a:latin typeface="Arial" panose="020B0604020202020204" pitchFamily="34" charset="0"/>
                <a:ea typeface="Georgia" panose="02040502050405020303" pitchFamily="18" charset="0"/>
                <a:cs typeface="Arial" panose="020B0604020202020204" pitchFamily="34" charset="0"/>
              </a:rPr>
              <a:t>P.S. Absolvent VŠ (bakalářský studijní program) má být schopen aplikovat základní vědecké metody. </a:t>
            </a:r>
            <a:r>
              <a:rPr lang="cs-CZ" sz="1600" dirty="0">
                <a:effectLst/>
                <a:latin typeface="Arial" panose="020B0604020202020204" pitchFamily="34" charset="0"/>
                <a:ea typeface="Georgia" panose="02040502050405020303" pitchFamily="18" charset="0"/>
                <a:cs typeface="Arial" panose="020B0604020202020204" pitchFamily="34" charset="0"/>
              </a:rPr>
              <a:t>   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Spolupracujeme s tisícovkou podniků, říká rektor VŠTE Vochozka - iDNES.cz">
            <a:extLst>
              <a:ext uri="{FF2B5EF4-FFF2-40B4-BE49-F238E27FC236}">
                <a16:creationId xmlns:a16="http://schemas.microsoft.com/office/drawing/2014/main" id="{6DBA5E11-8F08-4631-8E11-0A9F3D275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02" y="1859692"/>
            <a:ext cx="4127222" cy="274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13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4F2331B-7BD6-4B70-BCBF-0F20D8D0B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Podstatné kroky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FB303B0-8243-4621-9A1E-E348FE021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cs-CZ" dirty="0"/>
              <a:t>Úvod práce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Cíl vědecké práce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Výzkumné otázky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Literární rešerše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Data, metody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Výsledky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Diskuse výsledků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/>
              <a:t>Závěr (včetně limitů výsledků)</a:t>
            </a:r>
          </a:p>
        </p:txBody>
      </p:sp>
    </p:spTree>
    <p:extLst>
      <p:ext uri="{BB962C8B-B14F-4D97-AF65-F5344CB8AC3E}">
        <p14:creationId xmlns:p14="http://schemas.microsoft.com/office/powerpoint/2010/main" val="1610806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52AC0E1-F08E-4689-925F-A38472348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musíte ještě důležitého vědět?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2CE123F-C29A-4214-B002-94CCCBD438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Název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 odborného textu by měl být atraktivní</a:t>
            </a:r>
          </a:p>
          <a:p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Abstrakt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= krátký výtah z textu</a:t>
            </a:r>
          </a:p>
          <a:p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Klíčová slova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(charakterizují text)</a:t>
            </a:r>
          </a:p>
          <a:p>
            <a:r>
              <a:rPr lang="cs-CZ" u="sng" dirty="0">
                <a:latin typeface="Arial" panose="020B0604020202020204" pitchFamily="34" charset="0"/>
                <a:cs typeface="Arial" panose="020B0604020202020204" pitchFamily="34" charset="0"/>
              </a:rPr>
              <a:t>JEL kód</a:t>
            </a:r>
          </a:p>
          <a:p>
            <a:endParaRPr lang="cs-CZ" u="sng" dirty="0"/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Od obecného ke konkrétnímu a obráceně. 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Každá kapitola systematicky navazuje na další.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Vede nás věcným řešením.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Nejobtížnější je napsat úvod. </a:t>
            </a:r>
          </a:p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Držte se zadání!</a:t>
            </a:r>
          </a:p>
          <a:p>
            <a:pPr marL="0" indent="0"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571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A5030A-C14A-4E31-AD5C-1C086C39C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Úvod práce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44A4C05-7934-454F-9534-3F589937F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V něm je popsána společenská poptávka a také to, proč se tematikou zabýváte</a:t>
            </a:r>
          </a:p>
          <a:p>
            <a:r>
              <a:rPr lang="cs-CZ" dirty="0"/>
              <a:t>Popis k čemu a komu slouží výsledek práce</a:t>
            </a:r>
          </a:p>
          <a:p>
            <a:r>
              <a:rPr lang="cs-CZ" dirty="0"/>
              <a:t>Myšlenky musíte podložit důkazy. /citace jiných prací, které jsou odbornou veřejností již přijaty/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ED3FEAA-B1C5-444D-BA6E-7EDF0B2F8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4912" y="731567"/>
            <a:ext cx="2473164" cy="217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784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65CDDE-8FCE-41A3-9842-08FE985CE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 práce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E930E9-9C57-4EC5-8C6C-D88EF112B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Kvantifikace míry naplnění cíle kvalifikované společenské objednávky</a:t>
            </a:r>
          </a:p>
          <a:p>
            <a:r>
              <a:rPr lang="cs-CZ" dirty="0"/>
              <a:t>Co musíme řešit?</a:t>
            </a:r>
          </a:p>
          <a:p>
            <a:r>
              <a:rPr lang="cs-CZ" dirty="0"/>
              <a:t>Jaký je náš přínos poznání?</a:t>
            </a:r>
          </a:p>
        </p:txBody>
      </p:sp>
    </p:spTree>
    <p:extLst>
      <p:ext uri="{BB962C8B-B14F-4D97-AF65-F5344CB8AC3E}">
        <p14:creationId xmlns:p14="http://schemas.microsoft.com/office/powerpoint/2010/main" val="214385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6E3295-16FC-4261-854B-0C64F14D3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Výzkumné otázky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32BB6E-408F-4626-B82E-6CD1C1616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Musíme stanovit VO + připravit odpovědi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Je to další krok k naplnění cíle. </a:t>
            </a:r>
          </a:p>
        </p:txBody>
      </p:sp>
    </p:spTree>
    <p:extLst>
      <p:ext uri="{BB962C8B-B14F-4D97-AF65-F5344CB8AC3E}">
        <p14:creationId xmlns:p14="http://schemas.microsoft.com/office/powerpoint/2010/main" val="3882258329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{7B367D3F-E004-4EA3-9676-EC229A871791}tf16401371</Template>
  <TotalTime>1386</TotalTime>
  <Words>518</Words>
  <Application>Microsoft Office PowerPoint</Application>
  <PresentationFormat>Širokoúhlá obrazovka</PresentationFormat>
  <Paragraphs>85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Rockwell</vt:lpstr>
      <vt:lpstr>Times New Roman</vt:lpstr>
      <vt:lpstr>Wingdings</vt:lpstr>
      <vt:lpstr>Atlas</vt:lpstr>
      <vt:lpstr>Prezentace aplikace PowerPoint</vt:lpstr>
      <vt:lpstr>Prezentace aplikace PowerPoint</vt:lpstr>
      <vt:lpstr>Metodika odborné práce</vt:lpstr>
      <vt:lpstr>Prezentace aplikace PowerPoint</vt:lpstr>
      <vt:lpstr>Podstatné kroky </vt:lpstr>
      <vt:lpstr>Co musíte ještě důležitého vědět?</vt:lpstr>
      <vt:lpstr>Úvod práce</vt:lpstr>
      <vt:lpstr>Cíl práce</vt:lpstr>
      <vt:lpstr>Výzkumné otázky</vt:lpstr>
      <vt:lpstr>Literární rešerše</vt:lpstr>
      <vt:lpstr>Metody a data</vt:lpstr>
      <vt:lpstr>Výsledky</vt:lpstr>
      <vt:lpstr>Diskuse výsledků</vt:lpstr>
      <vt:lpstr>Závěr a limity výsledků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Karolína Brodská</dc:creator>
  <cp:lastModifiedBy>Petra Prášilová</cp:lastModifiedBy>
  <cp:revision>79</cp:revision>
  <cp:lastPrinted>2021-07-14T12:09:59Z</cp:lastPrinted>
  <dcterms:created xsi:type="dcterms:W3CDTF">2021-05-25T07:01:10Z</dcterms:created>
  <dcterms:modified xsi:type="dcterms:W3CDTF">2021-11-29T11:56:31Z</dcterms:modified>
</cp:coreProperties>
</file>