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6"/>
  </p:notesMasterIdLst>
  <p:sldIdLst>
    <p:sldId id="258" r:id="rId5"/>
    <p:sldId id="495" r:id="rId6"/>
    <p:sldId id="496" r:id="rId7"/>
    <p:sldId id="455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5" r:id="rId16"/>
    <p:sldId id="504" r:id="rId17"/>
    <p:sldId id="507" r:id="rId18"/>
    <p:sldId id="506" r:id="rId19"/>
    <p:sldId id="508" r:id="rId20"/>
    <p:sldId id="509" r:id="rId21"/>
    <p:sldId id="510" r:id="rId22"/>
    <p:sldId id="511" r:id="rId23"/>
    <p:sldId id="512" r:id="rId24"/>
    <p:sldId id="4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033"/>
    <a:srgbClr val="0C0C0C"/>
    <a:srgbClr val="34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50A2-266A-493F-BB0E-F0AB9AAB1F5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8185-0C71-4C9A-B37D-F84DDEAB7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3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5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69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9C6C1A-50B4-4548-951E-C90F7647C9B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dirty="0">
                <a:solidFill>
                  <a:schemeClr val="tx1"/>
                </a:solidFill>
              </a:rPr>
              <a:t>Volba typů modelů, specifikace fyzikálních vlastností, definování okrajových podmínek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cap="none" dirty="0"/>
              <a:t>Seminář č. 8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</a:rPr>
              <a:t>Podmínka: </a:t>
            </a:r>
            <a:r>
              <a:rPr lang="cs-CZ" b="1">
                <a:solidFill>
                  <a:schemeClr val="tx1"/>
                </a:solidFill>
              </a:rPr>
              <a:t>FILTER:</a:t>
            </a:r>
          </a:p>
          <a:p>
            <a:r>
              <a:rPr lang="cs-CZ">
                <a:solidFill>
                  <a:schemeClr val="tx1"/>
                </a:solidFill>
              </a:rPr>
              <a:t>-	Pravým do tabulky = add = thermal = Filter Heat</a:t>
            </a:r>
          </a:p>
          <a:p>
            <a:r>
              <a:rPr lang="cs-CZ">
                <a:solidFill>
                  <a:schemeClr val="tx1"/>
                </a:solidFill>
              </a:rPr>
              <a:t>-	Volume = v objemech zvolím FILTER</a:t>
            </a:r>
          </a:p>
          <a:p>
            <a:r>
              <a:rPr lang="cs-CZ">
                <a:solidFill>
                  <a:schemeClr val="tx1"/>
                </a:solidFill>
              </a:rPr>
              <a:t>-	Vyberu, potvrdím klik na zelenou šipku</a:t>
            </a:r>
          </a:p>
          <a:p>
            <a:r>
              <a:rPr lang="cs-CZ">
                <a:solidFill>
                  <a:schemeClr val="tx1"/>
                </a:solidFill>
              </a:rPr>
              <a:t>-	Pravým - boundary condition = h = 500  </a:t>
            </a:r>
            <a:r>
              <a:rPr lang="cs-CZ" b="1">
                <a:solidFill>
                  <a:schemeClr val="tx1"/>
                </a:solidFill>
              </a:rPr>
              <a:t>APPLY</a:t>
            </a:r>
          </a:p>
          <a:p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CABA8A-27B9-48D5-B3D1-97D566128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325358"/>
            <a:ext cx="7828538" cy="99478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BF714E0-E3CD-4319-9962-6505360F36D6}"/>
              </a:ext>
            </a:extLst>
          </p:cNvPr>
          <p:cNvSpPr txBox="1"/>
          <p:nvPr/>
        </p:nvSpPr>
        <p:spPr>
          <a:xfrm>
            <a:off x="1036320" y="5580737"/>
            <a:ext cx="10864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Podmínka: </a:t>
            </a:r>
            <a:r>
              <a:rPr lang="cs-CZ" sz="2000" dirty="0" err="1"/>
              <a:t>Flow</a:t>
            </a:r>
            <a:r>
              <a:rPr lang="cs-CZ" sz="2000" dirty="0"/>
              <a:t> </a:t>
            </a:r>
            <a:r>
              <a:rPr lang="cs-CZ" sz="2000" dirty="0" err="1"/>
              <a:t>Colored</a:t>
            </a:r>
            <a:r>
              <a:rPr lang="cs-CZ" sz="2000" dirty="0"/>
              <a:t> </a:t>
            </a:r>
            <a:r>
              <a:rPr lang="cs-CZ" sz="2000" dirty="0" err="1"/>
              <a:t>Path</a:t>
            </a:r>
            <a:r>
              <a:rPr lang="cs-CZ" sz="2000" dirty="0"/>
              <a:t>: při plnění vidíme – plnění jednotlivými zářezy – rozděleno barevně.</a:t>
            </a:r>
          </a:p>
        </p:txBody>
      </p:sp>
    </p:spTree>
    <p:extLst>
      <p:ext uri="{BB962C8B-B14F-4D97-AF65-F5344CB8AC3E}">
        <p14:creationId xmlns:p14="http://schemas.microsoft.com/office/powerpoint/2010/main" val="301040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- Panel nástrojů = „paletka“ </a:t>
            </a:r>
            <a:r>
              <a:rPr lang="cs-CZ" dirty="0" err="1">
                <a:solidFill>
                  <a:schemeClr val="tx1"/>
                </a:solidFill>
              </a:rPr>
              <a:t>selection</a:t>
            </a:r>
            <a:r>
              <a:rPr lang="cs-CZ" dirty="0">
                <a:solidFill>
                  <a:schemeClr val="tx1"/>
                </a:solidFill>
              </a:rPr>
              <a:t> = VOLUME, schovám formu, nálitky – vidím plochy zářezů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E67F72-9C2F-4FED-94E2-8DAA868FD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28540"/>
            <a:ext cx="7312429" cy="153630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C8347A9-8787-4BD6-853D-445F43B81627}"/>
              </a:ext>
            </a:extLst>
          </p:cNvPr>
          <p:cNvSpPr txBox="1"/>
          <p:nvPr/>
        </p:nvSpPr>
        <p:spPr>
          <a:xfrm>
            <a:off x="1097278" y="3885514"/>
            <a:ext cx="7492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-	Levým na entitu dané podmínky, pastelka = element face</a:t>
            </a:r>
            <a:endParaRPr lang="cs-CZ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D046213-762C-4D83-970F-95A975E70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8" y="4363726"/>
            <a:ext cx="6356465" cy="56088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B9811CD-9793-4829-977A-A2726104A5EA}"/>
              </a:ext>
            </a:extLst>
          </p:cNvPr>
          <p:cNvSpPr txBox="1"/>
          <p:nvPr/>
        </p:nvSpPr>
        <p:spPr>
          <a:xfrm>
            <a:off x="1097278" y="5079653"/>
            <a:ext cx="9667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-	Zvolím </a:t>
            </a:r>
            <a:r>
              <a:rPr lang="cs-CZ" sz="2000" dirty="0" err="1"/>
              <a:t>selection</a:t>
            </a:r>
            <a:r>
              <a:rPr lang="cs-CZ" sz="2000" dirty="0"/>
              <a:t> </a:t>
            </a:r>
            <a:r>
              <a:rPr lang="cs-CZ" sz="2000" dirty="0" err="1"/>
              <a:t>continous</a:t>
            </a:r>
            <a:r>
              <a:rPr lang="cs-CZ" sz="2000" dirty="0"/>
              <a:t>, zvolím plochu zářezu = potvrdím, pokračuji pro zbylé zářezy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CF733EF-A9E3-4E95-853E-F25B96A11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78" y="5690718"/>
            <a:ext cx="8369692" cy="2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9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637520" cy="40233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Podmínka: </a:t>
            </a:r>
            <a:r>
              <a:rPr lang="cs-CZ" b="1" dirty="0">
                <a:solidFill>
                  <a:schemeClr val="tx1"/>
                </a:solidFill>
              </a:rPr>
              <a:t>HEAT:</a:t>
            </a:r>
          </a:p>
          <a:p>
            <a:r>
              <a:rPr lang="cs-CZ" dirty="0">
                <a:solidFill>
                  <a:schemeClr val="tx1"/>
                </a:solidFill>
              </a:rPr>
              <a:t>-	Pravým v tabulce – </a:t>
            </a:r>
            <a:r>
              <a:rPr lang="cs-CZ" dirty="0" err="1">
                <a:solidFill>
                  <a:schemeClr val="tx1"/>
                </a:solidFill>
              </a:rPr>
              <a:t>thermal</a:t>
            </a:r>
            <a:r>
              <a:rPr lang="cs-CZ" dirty="0">
                <a:solidFill>
                  <a:schemeClr val="tx1"/>
                </a:solidFill>
              </a:rPr>
              <a:t> – HEAT</a:t>
            </a:r>
          </a:p>
          <a:p>
            <a:r>
              <a:rPr lang="cs-CZ" dirty="0">
                <a:solidFill>
                  <a:schemeClr val="tx1"/>
                </a:solidFill>
              </a:rPr>
              <a:t>-	Pastelka – element face – výběr horní plochy formy, kromě vtokové jamky</a:t>
            </a:r>
          </a:p>
          <a:p>
            <a:r>
              <a:rPr lang="cs-CZ" dirty="0">
                <a:solidFill>
                  <a:schemeClr val="tx1"/>
                </a:solidFill>
              </a:rPr>
              <a:t>-	Stejný způsob definice plochy jako u </a:t>
            </a:r>
            <a:r>
              <a:rPr lang="cs-CZ" dirty="0" err="1">
                <a:solidFill>
                  <a:schemeClr val="tx1"/>
                </a:solidFill>
              </a:rPr>
              <a:t>colored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flow</a:t>
            </a:r>
            <a:r>
              <a:rPr lang="cs-CZ" dirty="0">
                <a:solidFill>
                  <a:schemeClr val="tx1"/>
                </a:solidFill>
              </a:rPr>
              <a:t>, pomocí výběru </a:t>
            </a:r>
            <a:r>
              <a:rPr lang="cs-CZ" dirty="0" err="1">
                <a:solidFill>
                  <a:schemeClr val="tx1"/>
                </a:solidFill>
              </a:rPr>
              <a:t>selection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continuous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APPLY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7351DE-660A-4261-B76B-2FA366284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72" y="3783025"/>
            <a:ext cx="7797338" cy="23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-	Na tuto plochu dáváme definici Air </a:t>
            </a:r>
            <a:r>
              <a:rPr lang="cs-CZ" dirty="0" err="1">
                <a:solidFill>
                  <a:schemeClr val="tx1"/>
                </a:solidFill>
              </a:rPr>
              <a:t>Cooling</a:t>
            </a:r>
            <a:r>
              <a:rPr lang="cs-CZ" dirty="0">
                <a:solidFill>
                  <a:schemeClr val="tx1"/>
                </a:solidFill>
              </a:rPr>
              <a:t> = ochlazování plochy vzduchem</a:t>
            </a:r>
          </a:p>
          <a:p>
            <a:r>
              <a:rPr lang="cs-CZ" dirty="0">
                <a:solidFill>
                  <a:schemeClr val="tx1"/>
                </a:solidFill>
              </a:rPr>
              <a:t>-	Pravým na </a:t>
            </a:r>
            <a:r>
              <a:rPr lang="cs-CZ" dirty="0" err="1">
                <a:solidFill>
                  <a:schemeClr val="tx1"/>
                </a:solidFill>
              </a:rPr>
              <a:t>Boundary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conditions</a:t>
            </a:r>
            <a:r>
              <a:rPr lang="cs-CZ" dirty="0">
                <a:solidFill>
                  <a:schemeClr val="tx1"/>
                </a:solidFill>
              </a:rPr>
              <a:t> a vybrat podmínku v public </a:t>
            </a:r>
            <a:r>
              <a:rPr lang="cs-CZ" b="1" dirty="0">
                <a:solidFill>
                  <a:schemeClr val="tx1"/>
                </a:solidFill>
              </a:rPr>
              <a:t>APPLY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633702-82D7-42E1-B171-DE779B929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16" y="3194567"/>
            <a:ext cx="8365375" cy="26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Podmínka: </a:t>
            </a:r>
            <a:r>
              <a:rPr lang="cs-CZ" b="1" dirty="0">
                <a:solidFill>
                  <a:schemeClr val="tx1"/>
                </a:solidFill>
              </a:rPr>
              <a:t>SYMETRIE:</a:t>
            </a:r>
          </a:p>
          <a:p>
            <a:r>
              <a:rPr lang="cs-CZ" dirty="0">
                <a:solidFill>
                  <a:schemeClr val="tx1"/>
                </a:solidFill>
              </a:rPr>
              <a:t>-	Použití v případě více forem vedle sebe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388731-7E6C-4113-B7F4-6897E54C7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917" y="2866910"/>
            <a:ext cx="5692166" cy="31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dirty="0" err="1">
                <a:solidFill>
                  <a:schemeClr val="tx1"/>
                </a:solidFill>
              </a:rPr>
              <a:t>Selection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continuous</a:t>
            </a:r>
            <a:r>
              <a:rPr lang="cs-CZ" dirty="0">
                <a:solidFill>
                  <a:schemeClr val="tx1"/>
                </a:solidFill>
              </a:rPr>
              <a:t> – plochy obou bočních ploch formy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Picture 461">
            <a:extLst>
              <a:ext uri="{FF2B5EF4-FFF2-40B4-BE49-F238E27FC236}">
                <a16:creationId xmlns:a16="http://schemas.microsoft.com/office/drawing/2014/main" id="{5AA26E90-DA33-441F-9DEB-379443957A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94" y="2777239"/>
            <a:ext cx="8687012" cy="1933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800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- Pastelka, element face – zvolím plochu, potvrdím, opakuji také pro druhou stranu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48A161-2A49-4C00-9A76-D416D22DB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79984"/>
            <a:ext cx="4375265" cy="363303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65F016A-6FAE-4DEB-8D5F-794DB6ACE7C9}"/>
              </a:ext>
            </a:extLst>
          </p:cNvPr>
          <p:cNvSpPr txBox="1"/>
          <p:nvPr/>
        </p:nvSpPr>
        <p:spPr>
          <a:xfrm>
            <a:off x="5708542" y="345889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Mazání </a:t>
            </a:r>
            <a:r>
              <a:rPr lang="cs-CZ" sz="2000" dirty="0"/>
              <a:t>podmínky</a:t>
            </a:r>
            <a:r>
              <a:rPr lang="cs-CZ" dirty="0"/>
              <a:t>, pravým kliknu na tu co nepotřebuji = </a:t>
            </a:r>
            <a:r>
              <a:rPr lang="cs-CZ" dirty="0" err="1"/>
              <a:t>delete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22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Karta materiálů: chemické složení, teploty </a:t>
            </a:r>
            <a:r>
              <a:rPr lang="cs-CZ" b="1" dirty="0" err="1">
                <a:solidFill>
                  <a:schemeClr val="tx1"/>
                </a:solidFill>
              </a:rPr>
              <a:t>liquidu</a:t>
            </a:r>
            <a:r>
              <a:rPr lang="cs-CZ" b="1" dirty="0">
                <a:solidFill>
                  <a:schemeClr val="tx1"/>
                </a:solidFill>
              </a:rPr>
              <a:t>, solidu, stress data...</a:t>
            </a:r>
          </a:p>
          <a:p>
            <a:r>
              <a:rPr lang="cs-CZ" dirty="0" err="1">
                <a:solidFill>
                  <a:schemeClr val="tx1"/>
                </a:solidFill>
              </a:rPr>
              <a:t>Volume</a:t>
            </a:r>
            <a:r>
              <a:rPr lang="cs-CZ" dirty="0">
                <a:solidFill>
                  <a:schemeClr val="tx1"/>
                </a:solidFill>
              </a:rPr>
              <a:t> manager =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611603-7307-4717-A9F0-86F4C22A4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13" y="2398397"/>
            <a:ext cx="7819487" cy="36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3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Vyberu materiál, který mě zajímá = public – Fe /cast/ EN-GJS-400-18/ </a:t>
            </a:r>
            <a:r>
              <a:rPr lang="cs-CZ" b="1" dirty="0">
                <a:solidFill>
                  <a:schemeClr val="tx1"/>
                </a:solidFill>
              </a:rPr>
              <a:t>PASTELKA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B7BF69-A697-4365-9B1C-9E2699C7B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21681"/>
            <a:ext cx="4416829" cy="372151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7699DDD-6BFF-4332-9EE2-169B7850719C}"/>
              </a:ext>
            </a:extLst>
          </p:cNvPr>
          <p:cNvSpPr txBox="1"/>
          <p:nvPr/>
        </p:nvSpPr>
        <p:spPr>
          <a:xfrm>
            <a:off x="5854931" y="2564752"/>
            <a:ext cx="42034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Karta materiálu:</a:t>
            </a:r>
          </a:p>
          <a:p>
            <a:endParaRPr lang="cs-CZ" sz="2000" dirty="0"/>
          </a:p>
          <a:p>
            <a:r>
              <a:rPr lang="cs-CZ" sz="2000" dirty="0" err="1"/>
              <a:t>Composition</a:t>
            </a:r>
            <a:r>
              <a:rPr lang="cs-CZ" sz="2000" dirty="0"/>
              <a:t> - Chemické složení</a:t>
            </a:r>
          </a:p>
          <a:p>
            <a:endParaRPr lang="cs-CZ" sz="2000" dirty="0"/>
          </a:p>
          <a:p>
            <a:r>
              <a:rPr lang="cs-CZ" sz="2000" dirty="0" err="1"/>
              <a:t>Thermal</a:t>
            </a:r>
            <a:r>
              <a:rPr lang="cs-CZ" sz="2000" dirty="0"/>
              <a:t> -tepelné vlastnosti</a:t>
            </a:r>
          </a:p>
          <a:p>
            <a:endParaRPr lang="cs-CZ" sz="2000" dirty="0"/>
          </a:p>
          <a:p>
            <a:r>
              <a:rPr lang="cs-CZ" sz="2000" dirty="0"/>
              <a:t>Fluid – tekutost/viskozita, prodyšnost/</a:t>
            </a:r>
          </a:p>
          <a:p>
            <a:endParaRPr lang="cs-CZ" sz="2000" dirty="0"/>
          </a:p>
          <a:p>
            <a:r>
              <a:rPr lang="cs-CZ" sz="2000" dirty="0"/>
              <a:t>Stress – hodnoty „stresu“ napětí</a:t>
            </a:r>
          </a:p>
        </p:txBody>
      </p:sp>
    </p:spTree>
    <p:extLst>
      <p:ext uri="{BB962C8B-B14F-4D97-AF65-F5344CB8AC3E}">
        <p14:creationId xmlns:p14="http://schemas.microsoft.com/office/powerpoint/2010/main" val="135732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Klíčová slova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simulační parametry, podmínka VELOCITY, podmínka FILTR, podmínka HEAT, podmínka SYMMETRY, karta materiálu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3700" dirty="0">
                <a:solidFill>
                  <a:schemeClr val="tx1"/>
                </a:solidFill>
                <a:latin typeface="+mj-lt"/>
              </a:rPr>
              <a:t>Cíle kapitoly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Cílem kapitoly je pokračovat v přípravách na spuštění vlastní simulace navrhnuté úlohy.</a:t>
            </a:r>
          </a:p>
        </p:txBody>
      </p:sp>
    </p:spTree>
    <p:extLst>
      <p:ext uri="{BB962C8B-B14F-4D97-AF65-F5344CB8AC3E}">
        <p14:creationId xmlns:p14="http://schemas.microsoft.com/office/powerpoint/2010/main" val="169057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B009E045-68EC-470D-9EAD-B1F385727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8252" y="1890744"/>
            <a:ext cx="7253566" cy="274743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C213C53-20E3-43D9-B7B5-833FEE397529}"/>
              </a:ext>
            </a:extLst>
          </p:cNvPr>
          <p:cNvSpPr txBox="1"/>
          <p:nvPr/>
        </p:nvSpPr>
        <p:spPr>
          <a:xfrm>
            <a:off x="838199" y="4854839"/>
            <a:ext cx="102315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Teplota solidu – zadávám do DT stop – stop kritérium při výpočtu simulace. 10˚C pod solidem.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81BBD23-91FD-48E4-A396-A70C0B65B348}"/>
              </a:ext>
            </a:extLst>
          </p:cNvPr>
          <p:cNvSpPr txBox="1"/>
          <p:nvPr/>
        </p:nvSpPr>
        <p:spPr>
          <a:xfrm>
            <a:off x="838199" y="5519852"/>
            <a:ext cx="11076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Materiály se dají vytvořit, je nutné znát chemické složení. A překontrolovat data po vytvoření materiálu – stres data, fluid....</a:t>
            </a:r>
          </a:p>
        </p:txBody>
      </p:sp>
    </p:spTree>
    <p:extLst>
      <p:ext uri="{BB962C8B-B14F-4D97-AF65-F5344CB8AC3E}">
        <p14:creationId xmlns:p14="http://schemas.microsoft.com/office/powerpoint/2010/main" val="1458009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Kontrolní otázky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515600" cy="43749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C0C0C"/>
                </a:solidFill>
              </a:rPr>
              <a:t>1.	Které parametry lze například ovlivnit nastavením okrajových podmínek?</a:t>
            </a:r>
          </a:p>
          <a:p>
            <a:r>
              <a:rPr lang="cs-CZ" dirty="0">
                <a:solidFill>
                  <a:srgbClr val="0C0C0C"/>
                </a:solidFill>
              </a:rPr>
              <a:t>2.	Jaká podmínka řeší přestup tepla z formy do okolního prostředí?</a:t>
            </a:r>
          </a:p>
          <a:p>
            <a:r>
              <a:rPr lang="cs-CZ" dirty="0">
                <a:solidFill>
                  <a:srgbClr val="0C0C0C"/>
                </a:solidFill>
              </a:rPr>
              <a:t>3. 	Popište způsoby, jakými lze definovat rychlost plnění formy.</a:t>
            </a:r>
          </a:p>
          <a:p>
            <a:r>
              <a:rPr lang="cs-CZ" dirty="0">
                <a:solidFill>
                  <a:srgbClr val="0C0C0C"/>
                </a:solidFill>
              </a:rPr>
              <a:t>4. 	Čeho můžeme dosáhnout výběrem podmínky </a:t>
            </a:r>
            <a:r>
              <a:rPr lang="cs-CZ" dirty="0" err="1">
                <a:solidFill>
                  <a:srgbClr val="0C0C0C"/>
                </a:solidFill>
              </a:rPr>
              <a:t>Flow</a:t>
            </a:r>
            <a:r>
              <a:rPr lang="cs-CZ" dirty="0">
                <a:solidFill>
                  <a:srgbClr val="0C0C0C"/>
                </a:solidFill>
              </a:rPr>
              <a:t> </a:t>
            </a:r>
            <a:r>
              <a:rPr lang="cs-CZ" dirty="0" err="1">
                <a:solidFill>
                  <a:srgbClr val="0C0C0C"/>
                </a:solidFill>
              </a:rPr>
              <a:t>Colored</a:t>
            </a:r>
            <a:r>
              <a:rPr lang="cs-CZ" dirty="0">
                <a:solidFill>
                  <a:srgbClr val="0C0C0C"/>
                </a:solidFill>
              </a:rPr>
              <a:t> </a:t>
            </a:r>
            <a:r>
              <a:rPr lang="cs-CZ" dirty="0" err="1">
                <a:solidFill>
                  <a:srgbClr val="0C0C0C"/>
                </a:solidFill>
              </a:rPr>
              <a:t>Path</a:t>
            </a:r>
            <a:r>
              <a:rPr lang="cs-CZ" dirty="0">
                <a:solidFill>
                  <a:srgbClr val="0C0C0C"/>
                </a:solidFill>
              </a:rPr>
              <a:t>?</a:t>
            </a:r>
          </a:p>
          <a:p>
            <a:r>
              <a:rPr lang="cs-CZ" dirty="0">
                <a:solidFill>
                  <a:srgbClr val="0C0C0C"/>
                </a:solidFill>
              </a:rPr>
              <a:t>5. 	K čemu slouží funkce „DATA CHECK“?</a:t>
            </a:r>
          </a:p>
          <a:p>
            <a:r>
              <a:rPr lang="cs-CZ" dirty="0">
                <a:solidFill>
                  <a:srgbClr val="0C0C0C"/>
                </a:solidFill>
              </a:rPr>
              <a:t>6. 	Proč se do numerických simulací plnění a tuhnutí zahrnuje také vliv vedlejší formy přes 	podmínku symetrie? </a:t>
            </a:r>
          </a:p>
          <a:p>
            <a:r>
              <a:rPr lang="cs-CZ" dirty="0">
                <a:solidFill>
                  <a:srgbClr val="0C0C0C"/>
                </a:solidFill>
              </a:rPr>
              <a:t>7.	Které parametry lze nastavit na kartě materiálu?</a:t>
            </a:r>
          </a:p>
          <a:p>
            <a:r>
              <a:rPr lang="cs-CZ" dirty="0">
                <a:solidFill>
                  <a:srgbClr val="0C0C0C"/>
                </a:solidFill>
              </a:rPr>
              <a:t>8. 	Z jakého důvodu hraje při numerických simulacích velmi významnou roli viskozita materiálu?</a:t>
            </a:r>
          </a:p>
          <a:p>
            <a:endParaRPr lang="cs-CZ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9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Úvod do kapitoly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V druhé ze tří kapitol zaměřených na nastavení a spuštění vlastní simulace v programu ProCAST bude pozornost zaměřena na definování simulačních parametrů – okrajových podmínek, především jednotlivých podmínek jako jsou podmínka rychlosti plnění (VELOCITY), podmínka související s definicí chování filtru (FILTER), podmínka související s přestupy tepla (HEAT). V případě, že existuje více forem vedle sebe, definuje se rovněž podmínka symetrie (SYMMETRY). Konec této kapitole je pak věnován kartě materiálu, kde je třeba dodefinovat jejich fyzikální vlastnosti a např. teplotu, tepelné kapacity, entalpie nebo napěťové stavy.</a:t>
            </a:r>
          </a:p>
        </p:txBody>
      </p:sp>
    </p:spTree>
    <p:extLst>
      <p:ext uri="{BB962C8B-B14F-4D97-AF65-F5344CB8AC3E}">
        <p14:creationId xmlns:p14="http://schemas.microsoft.com/office/powerpoint/2010/main" val="80954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0C946E1-65D1-4245-90D2-8AF285614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58400" cy="402336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2 f) Simulační parametry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3C93223-E1A0-44F2-ACFF-3470276DB033}"/>
              </a:ext>
            </a:extLst>
          </p:cNvPr>
          <p:cNvSpPr txBox="1"/>
          <p:nvPr/>
        </p:nvSpPr>
        <p:spPr>
          <a:xfrm>
            <a:off x="838199" y="230148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Zadané </a:t>
            </a:r>
            <a:r>
              <a:rPr lang="cs-CZ" sz="2000" dirty="0"/>
              <a:t>parametry</a:t>
            </a:r>
            <a:r>
              <a:rPr lang="cs-CZ" dirty="0"/>
              <a:t>: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B7E9F0-69B3-4A12-ABC6-A461C7A86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230" y="1987424"/>
            <a:ext cx="7009279" cy="40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0C946E1-65D1-4245-90D2-8AF285614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58400" cy="40233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Volba podmínky:  pravým do tabulky = </a:t>
            </a:r>
            <a:r>
              <a:rPr lang="cs-CZ" dirty="0" err="1">
                <a:solidFill>
                  <a:schemeClr val="tx1"/>
                </a:solidFill>
              </a:rPr>
              <a:t>Add</a:t>
            </a:r>
            <a:r>
              <a:rPr lang="cs-CZ" dirty="0">
                <a:solidFill>
                  <a:schemeClr val="tx1"/>
                </a:solidFill>
              </a:rPr>
              <a:t> = zvolím podmínku př. Rychlost plnění, </a:t>
            </a:r>
            <a:r>
              <a:rPr lang="cs-CZ" dirty="0" err="1">
                <a:solidFill>
                  <a:schemeClr val="tx1"/>
                </a:solidFill>
              </a:rPr>
              <a:t>heat</a:t>
            </a:r>
            <a:r>
              <a:rPr lang="cs-CZ" dirty="0">
                <a:solidFill>
                  <a:schemeClr val="tx1"/>
                </a:solidFill>
              </a:rPr>
              <a:t> = přestup tepla – použití. Zásyp hladiny, sálání okolních forem.... </a:t>
            </a:r>
            <a:r>
              <a:rPr lang="cs-CZ" dirty="0" err="1">
                <a:solidFill>
                  <a:schemeClr val="tx1"/>
                </a:solidFill>
              </a:rPr>
              <a:t>Filter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heat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BA51BE-A6ED-4EED-A420-E76383D4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678964"/>
            <a:ext cx="3983183" cy="13860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5D911ED-C5C1-4C8C-B67A-EDA3350C7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4122447"/>
            <a:ext cx="3983183" cy="20319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4248643-0E98-42A0-9999-8540959DB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213" y="2860241"/>
            <a:ext cx="4274245" cy="23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- Pravým v tabulce - </a:t>
            </a:r>
            <a:r>
              <a:rPr lang="cs-CZ" dirty="0" err="1">
                <a:solidFill>
                  <a:schemeClr val="tx1"/>
                </a:solidFill>
              </a:rPr>
              <a:t>Add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thermal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velocity</a:t>
            </a:r>
            <a:r>
              <a:rPr lang="cs-CZ" dirty="0">
                <a:solidFill>
                  <a:schemeClr val="tx1"/>
                </a:solidFill>
              </a:rPr>
              <a:t> – v tabulce se objeví podmínka = definice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99E1ED5-5E15-4A47-BDDF-A2D6E498D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81378"/>
            <a:ext cx="7659262" cy="62184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111EF92-8EFB-4865-B16C-2DD6C9FF4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3139706"/>
            <a:ext cx="7659261" cy="70719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192AE17-A895-465A-B385-90EC7FAC2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79" y="4006189"/>
            <a:ext cx="693835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BD8B504-98C0-4A2A-95D1-2E8E73B0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4" y="1859466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- Levým kliknu na plochu vtokové jamky, zvolím si </a:t>
            </a:r>
            <a:r>
              <a:rPr lang="cs-CZ" dirty="0" err="1">
                <a:solidFill>
                  <a:schemeClr val="tx1"/>
                </a:solidFill>
              </a:rPr>
              <a:t>radius</a:t>
            </a:r>
            <a:r>
              <a:rPr lang="cs-CZ" dirty="0">
                <a:solidFill>
                  <a:schemeClr val="tx1"/>
                </a:solidFill>
              </a:rPr>
              <a:t> 18, potvrdím APPLY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1A888A0-C8A1-4E75-8AB6-42E93EEBB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410677"/>
            <a:ext cx="7710056" cy="89780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73173B3-2822-4D4D-AA2B-5CA99D4074F6}"/>
              </a:ext>
            </a:extLst>
          </p:cNvPr>
          <p:cNvSpPr txBox="1"/>
          <p:nvPr/>
        </p:nvSpPr>
        <p:spPr>
          <a:xfrm>
            <a:off x="763384" y="3514537"/>
            <a:ext cx="9390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Pravým kliknu do kolonky  AREA a je možno změnit výběr plochy = Update na </a:t>
            </a:r>
            <a:r>
              <a:rPr lang="cs-CZ" dirty="0" err="1"/>
              <a:t>radius</a:t>
            </a:r>
            <a:r>
              <a:rPr lang="cs-CZ" dirty="0"/>
              <a:t> 18 = 695 Area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298C610-641C-4925-B1C3-56DE5CE17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4245917"/>
            <a:ext cx="3356362" cy="178023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F6FD2EAE-7E8F-49FB-B7DC-C13E23EF4B9A}"/>
              </a:ext>
            </a:extLst>
          </p:cNvPr>
          <p:cNvSpPr txBox="1"/>
          <p:nvPr/>
        </p:nvSpPr>
        <p:spPr>
          <a:xfrm>
            <a:off x="4690361" y="492535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Pravým na </a:t>
            </a:r>
            <a:r>
              <a:rPr lang="cs-CZ" sz="2000" dirty="0" err="1"/>
              <a:t>velocity</a:t>
            </a:r>
            <a:r>
              <a:rPr lang="cs-CZ" sz="2000" dirty="0"/>
              <a:t> = výpočet rychlosti plnění</a:t>
            </a:r>
          </a:p>
        </p:txBody>
      </p:sp>
    </p:spTree>
    <p:extLst>
      <p:ext uri="{BB962C8B-B14F-4D97-AF65-F5344CB8AC3E}">
        <p14:creationId xmlns:p14="http://schemas.microsoft.com/office/powerpoint/2010/main" val="282250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E62B391-4AB9-4D3B-9002-7A49A65E4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904867"/>
            <a:ext cx="3581401" cy="432536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44673B1-84CC-4EF9-9710-145EDD8D87D4}"/>
              </a:ext>
            </a:extLst>
          </p:cNvPr>
          <p:cNvSpPr txBox="1"/>
          <p:nvPr/>
        </p:nvSpPr>
        <p:spPr>
          <a:xfrm>
            <a:off x="4724402" y="2122208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-	Compute: Velocity</a:t>
            </a:r>
          </a:p>
          <a:p>
            <a:r>
              <a:rPr lang="en-US" sz="2000" dirty="0"/>
              <a:t>-	Fill Time: </a:t>
            </a:r>
            <a:r>
              <a:rPr lang="en-US" sz="2000" dirty="0" err="1"/>
              <a:t>Zadám</a:t>
            </a:r>
            <a:r>
              <a:rPr lang="en-US" sz="2000" dirty="0"/>
              <a:t> </a:t>
            </a:r>
            <a:r>
              <a:rPr lang="en-US" sz="2000" dirty="0" err="1"/>
              <a:t>rychlost</a:t>
            </a:r>
            <a:r>
              <a:rPr lang="en-US" sz="2000" dirty="0"/>
              <a:t> </a:t>
            </a:r>
            <a:r>
              <a:rPr lang="en-US" sz="2000" dirty="0" err="1"/>
              <a:t>plnění</a:t>
            </a:r>
            <a:r>
              <a:rPr lang="en-US" sz="2000" dirty="0"/>
              <a:t> – 12s</a:t>
            </a:r>
          </a:p>
          <a:p>
            <a:r>
              <a:rPr lang="en-US" sz="2000" dirty="0"/>
              <a:t>-	</a:t>
            </a:r>
            <a:r>
              <a:rPr lang="en-US" sz="2000" b="1" dirty="0"/>
              <a:t>Compute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D395B2C-901F-4F0A-88A5-FAB3BAEBA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265" y="3367425"/>
            <a:ext cx="4115593" cy="71934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9AF70CF-B112-4621-B18F-607B98072B43}"/>
              </a:ext>
            </a:extLst>
          </p:cNvPr>
          <p:cNvSpPr txBox="1"/>
          <p:nvPr/>
        </p:nvSpPr>
        <p:spPr>
          <a:xfrm>
            <a:off x="4804085" y="436627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-	</a:t>
            </a:r>
            <a:r>
              <a:rPr lang="cs-CZ" sz="2000" b="1" dirty="0" err="1"/>
              <a:t>Create</a:t>
            </a:r>
            <a:r>
              <a:rPr lang="cs-CZ" sz="2000" b="1" dirty="0"/>
              <a:t> BC</a:t>
            </a:r>
          </a:p>
          <a:p>
            <a:r>
              <a:rPr lang="cs-CZ" sz="2000" b="1" dirty="0"/>
              <a:t>-	Podmínka se zapíše v tabulce</a:t>
            </a:r>
          </a:p>
        </p:txBody>
      </p:sp>
    </p:spTree>
    <p:extLst>
      <p:ext uri="{BB962C8B-B14F-4D97-AF65-F5344CB8AC3E}">
        <p14:creationId xmlns:p14="http://schemas.microsoft.com/office/powerpoint/2010/main" val="211588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8 Volba typů modelů, specifikace fyzikálních vlastností, definování okrajových podmínek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9F335524-E231-47A8-871C-593908948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965832"/>
            <a:ext cx="5997426" cy="406031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9D62B4A-A337-4F0D-847D-8D70C4761013}"/>
              </a:ext>
            </a:extLst>
          </p:cNvPr>
          <p:cNvSpPr txBox="1"/>
          <p:nvPr/>
        </p:nvSpPr>
        <p:spPr>
          <a:xfrm>
            <a:off x="7037400" y="2320910"/>
            <a:ext cx="46696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-	levým na </a:t>
            </a:r>
            <a:r>
              <a:rPr lang="cs-CZ" sz="2000" b="1" dirty="0" err="1"/>
              <a:t>velocity</a:t>
            </a:r>
            <a:r>
              <a:rPr lang="cs-CZ" sz="2000" b="1" dirty="0"/>
              <a:t> </a:t>
            </a:r>
          </a:p>
          <a:p>
            <a:r>
              <a:rPr lang="cs-CZ" sz="2000" b="1" dirty="0"/>
              <a:t>-	</a:t>
            </a:r>
            <a:r>
              <a:rPr lang="cs-CZ" sz="2000" b="1" dirty="0">
                <a:solidFill>
                  <a:srgbClr val="FF0000"/>
                </a:solidFill>
              </a:rPr>
              <a:t>pastelka</a:t>
            </a:r>
            <a:r>
              <a:rPr lang="cs-CZ" sz="2000" b="1" dirty="0"/>
              <a:t> – editovat podmínku</a:t>
            </a:r>
          </a:p>
          <a:p>
            <a:r>
              <a:rPr lang="cs-CZ" sz="2000" b="1" dirty="0"/>
              <a:t>-	při tvorbě rychlosti doplnit teplotu 	plnění = 1390 ˚C, popř Fill 	limit – 	někdy není třeba zaplnit celou jamku, 	používáme 98%, 	zde necháme 100%</a:t>
            </a:r>
          </a:p>
        </p:txBody>
      </p:sp>
    </p:spTree>
    <p:extLst>
      <p:ext uri="{BB962C8B-B14F-4D97-AF65-F5344CB8AC3E}">
        <p14:creationId xmlns:p14="http://schemas.microsoft.com/office/powerpoint/2010/main" val="38988051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7">
      <a:dk1>
        <a:srgbClr val="0C0C0C"/>
      </a:dk1>
      <a:lt1>
        <a:sysClr val="window" lastClr="FFFFFF"/>
      </a:lt1>
      <a:dk2>
        <a:srgbClr val="983033"/>
      </a:dk2>
      <a:lt2>
        <a:srgbClr val="CCDDEA"/>
      </a:lt2>
      <a:accent1>
        <a:srgbClr val="E48312"/>
      </a:accent1>
      <a:accent2>
        <a:srgbClr val="983033"/>
      </a:accent2>
      <a:accent3>
        <a:srgbClr val="865640"/>
      </a:accent3>
      <a:accent4>
        <a:srgbClr val="983033"/>
      </a:accent4>
      <a:accent5>
        <a:srgbClr val="C2BC80"/>
      </a:accent5>
      <a:accent6>
        <a:srgbClr val="983033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293B7189D2E345B6A5818BD11F69CE" ma:contentTypeVersion="13" ma:contentTypeDescription="Vytvoří nový dokument" ma:contentTypeScope="" ma:versionID="1ec421ab1a4498fe0d60433be41bd957">
  <xsd:schema xmlns:xsd="http://www.w3.org/2001/XMLSchema" xmlns:xs="http://www.w3.org/2001/XMLSchema" xmlns:p="http://schemas.microsoft.com/office/2006/metadata/properties" xmlns:ns3="92e8b739-1662-462e-84b7-6dd21149fd20" xmlns:ns4="fc1905a5-cf85-4e61-9a63-331118843f16" targetNamespace="http://schemas.microsoft.com/office/2006/metadata/properties" ma:root="true" ma:fieldsID="108e30d6dcd8e39fdde145644bc1f199" ns3:_="" ns4:_="">
    <xsd:import namespace="92e8b739-1662-462e-84b7-6dd21149fd20"/>
    <xsd:import namespace="fc1905a5-cf85-4e61-9a63-331118843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b739-1662-462e-84b7-6dd21149f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905a5-cf85-4e61-9a63-331118843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4B5E6B-4DFA-4D5F-AAD4-B95D71E7E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b739-1662-462e-84b7-6dd21149fd20"/>
    <ds:schemaRef ds:uri="fc1905a5-cf85-4e61-9a63-33111884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A3382E-40D3-48F0-B427-5E1FA1405C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88681-B985-4C4A-82A8-610E8CCB933C}">
  <ds:schemaRefs>
    <ds:schemaRef ds:uri="http://www.w3.org/XML/1998/namespace"/>
    <ds:schemaRef ds:uri="http://purl.org/dc/terms/"/>
    <ds:schemaRef ds:uri="http://purl.org/dc/elements/1.1/"/>
    <ds:schemaRef ds:uri="92e8b739-1662-462e-84b7-6dd21149fd20"/>
    <ds:schemaRef ds:uri="fc1905a5-cf85-4e61-9a63-331118843f1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13037</TotalTime>
  <Words>1158</Words>
  <Application>Microsoft Office PowerPoint</Application>
  <PresentationFormat>Širokoúhlá obrazovka</PresentationFormat>
  <Paragraphs>125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Retrospektiva</vt:lpstr>
      <vt:lpstr>Volba typů modelů, specifikace fyzikálních vlastností, definování okrajových podmínek</vt:lpstr>
      <vt:lpstr>Klíčová slova</vt:lpstr>
      <vt:lpstr>Úvod do kapitoly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Kontrolní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Nová Jana</dc:creator>
  <cp:lastModifiedBy>Lucie Roučková</cp:lastModifiedBy>
  <cp:revision>596</cp:revision>
  <dcterms:created xsi:type="dcterms:W3CDTF">2020-07-13T07:37:48Z</dcterms:created>
  <dcterms:modified xsi:type="dcterms:W3CDTF">2021-03-16T12:21:07Z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0x010100E5293B7189D2E345B6A5818BD11F69CE</vt:lpwstr>
  </property>
</Properties>
</file>