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sldIdLst>
    <p:sldId id="258" r:id="rId5"/>
    <p:sldId id="495" r:id="rId6"/>
    <p:sldId id="496" r:id="rId7"/>
    <p:sldId id="455" r:id="rId8"/>
    <p:sldId id="497" r:id="rId9"/>
    <p:sldId id="498" r:id="rId10"/>
    <p:sldId id="499" r:id="rId11"/>
    <p:sldId id="500" r:id="rId12"/>
    <p:sldId id="501" r:id="rId13"/>
    <p:sldId id="502" r:id="rId14"/>
    <p:sldId id="503" r:id="rId15"/>
    <p:sldId id="504" r:id="rId16"/>
    <p:sldId id="4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3033"/>
    <a:srgbClr val="0C0C0C"/>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69" d="100"/>
          <a:sy n="69" d="100"/>
        </p:scale>
        <p:origin x="8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15.03.2021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15.03.2021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15.03.2021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15.03.2021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15.03.2021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15.03.2021</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15.03.2021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15.03.2021</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6000" dirty="0">
                <a:solidFill>
                  <a:schemeClr val="tx1"/>
                </a:solidFill>
              </a:rPr>
              <a:t>Generování sítě vybrané úlohy a jejich vyhlazování</a:t>
            </a:r>
          </a:p>
        </p:txBody>
      </p:sp>
      <p:sp>
        <p:nvSpPr>
          <p:cNvPr id="3" name="Zástupný symbol pro text 2"/>
          <p:cNvSpPr>
            <a:spLocks noGrp="1"/>
          </p:cNvSpPr>
          <p:nvPr>
            <p:ph type="body" idx="1"/>
          </p:nvPr>
        </p:nvSpPr>
        <p:spPr/>
        <p:txBody>
          <a:bodyPr>
            <a:normAutofit/>
          </a:bodyPr>
          <a:lstStyle/>
          <a:p>
            <a:pPr algn="ctr"/>
            <a:r>
              <a:rPr lang="cs-CZ" sz="3200" cap="none" dirty="0"/>
              <a:t>Seminář č. 6</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Kontrola 2D sítě</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6069032-C75C-468C-B18A-3EF8C8056ADA}"/>
              </a:ext>
            </a:extLst>
          </p:cNvPr>
          <p:cNvSpPr>
            <a:spLocks noGrp="1"/>
          </p:cNvSpPr>
          <p:nvPr>
            <p:ph idx="1"/>
          </p:nvPr>
        </p:nvSpPr>
        <p:spPr>
          <a:xfrm>
            <a:off x="838199" y="1825625"/>
            <a:ext cx="10058400" cy="4023360"/>
          </a:xfrm>
        </p:spPr>
        <p:txBody>
          <a:bodyPr/>
          <a:lstStyle/>
          <a:p>
            <a:r>
              <a:rPr lang="cs-CZ" dirty="0">
                <a:solidFill>
                  <a:schemeClr val="tx1"/>
                </a:solidFill>
              </a:rPr>
              <a:t>Po kontrole 2D sítě, </a:t>
            </a:r>
            <a:r>
              <a:rPr lang="cs-CZ" dirty="0" err="1">
                <a:solidFill>
                  <a:schemeClr val="tx1"/>
                </a:solidFill>
              </a:rPr>
              <a:t>Surface</a:t>
            </a:r>
            <a:r>
              <a:rPr lang="cs-CZ" dirty="0">
                <a:solidFill>
                  <a:schemeClr val="tx1"/>
                </a:solidFill>
              </a:rPr>
              <a:t> </a:t>
            </a:r>
            <a:r>
              <a:rPr lang="cs-CZ" dirty="0" err="1">
                <a:solidFill>
                  <a:schemeClr val="tx1"/>
                </a:solidFill>
              </a:rPr>
              <a:t>mesh</a:t>
            </a:r>
            <a:r>
              <a:rPr lang="cs-CZ" dirty="0">
                <a:solidFill>
                  <a:schemeClr val="tx1"/>
                </a:solidFill>
              </a:rPr>
              <a:t> </a:t>
            </a:r>
            <a:r>
              <a:rPr lang="cs-CZ" dirty="0" err="1">
                <a:solidFill>
                  <a:schemeClr val="tx1"/>
                </a:solidFill>
              </a:rPr>
              <a:t>is</a:t>
            </a:r>
            <a:r>
              <a:rPr lang="cs-CZ" dirty="0">
                <a:solidFill>
                  <a:schemeClr val="tx1"/>
                </a:solidFill>
              </a:rPr>
              <a:t> OK = udělat přepočet objemů: Strom, pravým </a:t>
            </a:r>
            <a:r>
              <a:rPr lang="cs-CZ" dirty="0" err="1">
                <a:solidFill>
                  <a:schemeClr val="tx1"/>
                </a:solidFill>
              </a:rPr>
              <a:t>Volume</a:t>
            </a:r>
            <a:r>
              <a:rPr lang="cs-CZ" dirty="0">
                <a:solidFill>
                  <a:schemeClr val="tx1"/>
                </a:solidFill>
              </a:rPr>
              <a:t>, </a:t>
            </a:r>
            <a:r>
              <a:rPr lang="cs-CZ" dirty="0" err="1">
                <a:solidFill>
                  <a:schemeClr val="tx1"/>
                </a:solidFill>
              </a:rPr>
              <a:t>Compute</a:t>
            </a:r>
            <a:r>
              <a:rPr lang="cs-CZ" dirty="0">
                <a:solidFill>
                  <a:schemeClr val="tx1"/>
                </a:solidFill>
              </a:rPr>
              <a:t> </a:t>
            </a:r>
            <a:r>
              <a:rPr lang="cs-CZ" dirty="0" err="1">
                <a:solidFill>
                  <a:schemeClr val="tx1"/>
                </a:solidFill>
              </a:rPr>
              <a:t>volume</a:t>
            </a:r>
            <a:r>
              <a:rPr lang="cs-CZ" dirty="0">
                <a:solidFill>
                  <a:schemeClr val="tx1"/>
                </a:solidFill>
              </a:rPr>
              <a:t>. </a:t>
            </a:r>
            <a:r>
              <a:rPr lang="cs-CZ" dirty="0" err="1">
                <a:solidFill>
                  <a:schemeClr val="tx1"/>
                </a:solidFill>
              </a:rPr>
              <a:t>Continue</a:t>
            </a:r>
            <a:r>
              <a:rPr lang="cs-CZ" dirty="0">
                <a:solidFill>
                  <a:schemeClr val="tx1"/>
                </a:solidFill>
              </a:rPr>
              <a:t> </a:t>
            </a:r>
            <a:r>
              <a:rPr lang="cs-CZ" dirty="0" err="1">
                <a:solidFill>
                  <a:schemeClr val="tx1"/>
                </a:solidFill>
              </a:rPr>
              <a:t>with</a:t>
            </a:r>
            <a:r>
              <a:rPr lang="cs-CZ" dirty="0">
                <a:solidFill>
                  <a:schemeClr val="tx1"/>
                </a:solidFill>
              </a:rPr>
              <a:t> FE</a:t>
            </a:r>
          </a:p>
        </p:txBody>
      </p:sp>
      <p:pic>
        <p:nvPicPr>
          <p:cNvPr id="3" name="Obrázek 2">
            <a:extLst>
              <a:ext uri="{FF2B5EF4-FFF2-40B4-BE49-F238E27FC236}">
                <a16:creationId xmlns:a16="http://schemas.microsoft.com/office/drawing/2014/main" id="{8350DD81-2A6F-40C5-8448-B80C7316580B}"/>
              </a:ext>
            </a:extLst>
          </p:cNvPr>
          <p:cNvPicPr>
            <a:picLocks noChangeAspect="1"/>
          </p:cNvPicPr>
          <p:nvPr/>
        </p:nvPicPr>
        <p:blipFill>
          <a:blip r:embed="rId3"/>
          <a:stretch>
            <a:fillRect/>
          </a:stretch>
        </p:blipFill>
        <p:spPr>
          <a:xfrm>
            <a:off x="2593331" y="2663869"/>
            <a:ext cx="4704616" cy="2168026"/>
          </a:xfrm>
          <a:prstGeom prst="rect">
            <a:avLst/>
          </a:prstGeom>
        </p:spPr>
      </p:pic>
      <p:sp>
        <p:nvSpPr>
          <p:cNvPr id="9" name="TextovéPole 8">
            <a:extLst>
              <a:ext uri="{FF2B5EF4-FFF2-40B4-BE49-F238E27FC236}">
                <a16:creationId xmlns:a16="http://schemas.microsoft.com/office/drawing/2014/main" id="{311DB16A-011A-4E42-819B-88ABE6DF7CDD}"/>
              </a:ext>
            </a:extLst>
          </p:cNvPr>
          <p:cNvSpPr txBox="1"/>
          <p:nvPr/>
        </p:nvSpPr>
        <p:spPr>
          <a:xfrm>
            <a:off x="899303" y="5442694"/>
            <a:ext cx="6094562" cy="369332"/>
          </a:xfrm>
          <a:prstGeom prst="rect">
            <a:avLst/>
          </a:prstGeom>
          <a:noFill/>
        </p:spPr>
        <p:txBody>
          <a:bodyPr wrap="square">
            <a:spAutoFit/>
          </a:bodyPr>
          <a:lstStyle/>
          <a:p>
            <a:r>
              <a:rPr lang="cs-CZ" b="1" dirty="0"/>
              <a:t>Důležité</a:t>
            </a:r>
            <a:r>
              <a:rPr lang="cs-CZ" dirty="0"/>
              <a:t>: </a:t>
            </a:r>
            <a:r>
              <a:rPr lang="cs-CZ" b="1" dirty="0">
                <a:solidFill>
                  <a:srgbClr val="FF0000"/>
                </a:solidFill>
              </a:rPr>
              <a:t>PRŮBĚŽNÉ UKLÁDÁNÍ PROJEKTU.</a:t>
            </a:r>
          </a:p>
        </p:txBody>
      </p:sp>
    </p:spTree>
    <p:extLst>
      <p:ext uri="{BB962C8B-B14F-4D97-AF65-F5344CB8AC3E}">
        <p14:creationId xmlns:p14="http://schemas.microsoft.com/office/powerpoint/2010/main" val="212798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3D MESH</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8" name="Zástupný obsah 7">
            <a:extLst>
              <a:ext uri="{FF2B5EF4-FFF2-40B4-BE49-F238E27FC236}">
                <a16:creationId xmlns:a16="http://schemas.microsoft.com/office/drawing/2014/main" id="{09075D0D-169C-4D34-8A4E-1AD849D57C0C}"/>
              </a:ext>
            </a:extLst>
          </p:cNvPr>
          <p:cNvPicPr>
            <a:picLocks noGrp="1" noChangeAspect="1"/>
          </p:cNvPicPr>
          <p:nvPr>
            <p:ph idx="1"/>
          </p:nvPr>
        </p:nvPicPr>
        <p:blipFill>
          <a:blip r:embed="rId3"/>
          <a:stretch>
            <a:fillRect/>
          </a:stretch>
        </p:blipFill>
        <p:spPr>
          <a:xfrm>
            <a:off x="1059263" y="1922671"/>
            <a:ext cx="7342865" cy="1760959"/>
          </a:xfrm>
          <a:prstGeom prst="rect">
            <a:avLst/>
          </a:prstGeom>
        </p:spPr>
      </p:pic>
      <p:pic>
        <p:nvPicPr>
          <p:cNvPr id="10" name="Obrázek 9">
            <a:extLst>
              <a:ext uri="{FF2B5EF4-FFF2-40B4-BE49-F238E27FC236}">
                <a16:creationId xmlns:a16="http://schemas.microsoft.com/office/drawing/2014/main" id="{0CE3E218-3386-4EEE-A4BF-D3F4F2AC1F10}"/>
              </a:ext>
            </a:extLst>
          </p:cNvPr>
          <p:cNvPicPr>
            <a:picLocks noChangeAspect="1"/>
          </p:cNvPicPr>
          <p:nvPr/>
        </p:nvPicPr>
        <p:blipFill>
          <a:blip r:embed="rId4"/>
          <a:stretch>
            <a:fillRect/>
          </a:stretch>
        </p:blipFill>
        <p:spPr>
          <a:xfrm>
            <a:off x="1492817" y="4176143"/>
            <a:ext cx="3769295" cy="1570540"/>
          </a:xfrm>
          <a:prstGeom prst="rect">
            <a:avLst/>
          </a:prstGeom>
        </p:spPr>
      </p:pic>
      <p:pic>
        <p:nvPicPr>
          <p:cNvPr id="11" name="Obrázek 10">
            <a:extLst>
              <a:ext uri="{FF2B5EF4-FFF2-40B4-BE49-F238E27FC236}">
                <a16:creationId xmlns:a16="http://schemas.microsoft.com/office/drawing/2014/main" id="{0EE33794-E14F-41D8-9C7D-EBB3BA9ED808}"/>
              </a:ext>
            </a:extLst>
          </p:cNvPr>
          <p:cNvPicPr>
            <a:picLocks noChangeAspect="1"/>
          </p:cNvPicPr>
          <p:nvPr/>
        </p:nvPicPr>
        <p:blipFill>
          <a:blip r:embed="rId5"/>
          <a:stretch>
            <a:fillRect/>
          </a:stretch>
        </p:blipFill>
        <p:spPr>
          <a:xfrm>
            <a:off x="5950681" y="4106693"/>
            <a:ext cx="1535989" cy="1639989"/>
          </a:xfrm>
          <a:prstGeom prst="rect">
            <a:avLst/>
          </a:prstGeom>
        </p:spPr>
      </p:pic>
      <p:pic>
        <p:nvPicPr>
          <p:cNvPr id="12" name="Obrázek 11">
            <a:extLst>
              <a:ext uri="{FF2B5EF4-FFF2-40B4-BE49-F238E27FC236}">
                <a16:creationId xmlns:a16="http://schemas.microsoft.com/office/drawing/2014/main" id="{B78E7049-029C-4CBF-8253-30F18247219F}"/>
              </a:ext>
            </a:extLst>
          </p:cNvPr>
          <p:cNvPicPr>
            <a:picLocks noChangeAspect="1"/>
          </p:cNvPicPr>
          <p:nvPr/>
        </p:nvPicPr>
        <p:blipFill>
          <a:blip r:embed="rId6"/>
          <a:stretch>
            <a:fillRect/>
          </a:stretch>
        </p:blipFill>
        <p:spPr>
          <a:xfrm>
            <a:off x="8402128" y="4190638"/>
            <a:ext cx="990461" cy="1429778"/>
          </a:xfrm>
          <a:prstGeom prst="rect">
            <a:avLst/>
          </a:prstGeom>
        </p:spPr>
      </p:pic>
    </p:spTree>
    <p:extLst>
      <p:ext uri="{BB962C8B-B14F-4D97-AF65-F5344CB8AC3E}">
        <p14:creationId xmlns:p14="http://schemas.microsoft.com/office/powerpoint/2010/main" val="319997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3D MESH</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F9E5F620-C7BF-4763-B3AE-6F5EB2529AF1}"/>
              </a:ext>
            </a:extLst>
          </p:cNvPr>
          <p:cNvSpPr>
            <a:spLocks noGrp="1"/>
          </p:cNvSpPr>
          <p:nvPr>
            <p:ph idx="1"/>
          </p:nvPr>
        </p:nvSpPr>
        <p:spPr/>
        <p:txBody>
          <a:bodyPr/>
          <a:lstStyle/>
          <a:p>
            <a:r>
              <a:rPr lang="cs-CZ" dirty="0">
                <a:solidFill>
                  <a:schemeClr val="tx1"/>
                </a:solidFill>
              </a:rPr>
              <a:t>Po vytvoření 3D, kontrola: </a:t>
            </a:r>
          </a:p>
        </p:txBody>
      </p:sp>
      <p:pic>
        <p:nvPicPr>
          <p:cNvPr id="9" name="Obrázek 8">
            <a:extLst>
              <a:ext uri="{FF2B5EF4-FFF2-40B4-BE49-F238E27FC236}">
                <a16:creationId xmlns:a16="http://schemas.microsoft.com/office/drawing/2014/main" id="{AB9A0C78-B537-4AFC-860D-C0DA8AD2080B}"/>
              </a:ext>
            </a:extLst>
          </p:cNvPr>
          <p:cNvPicPr>
            <a:picLocks noChangeAspect="1"/>
          </p:cNvPicPr>
          <p:nvPr/>
        </p:nvPicPr>
        <p:blipFill>
          <a:blip r:embed="rId3"/>
          <a:stretch>
            <a:fillRect/>
          </a:stretch>
        </p:blipFill>
        <p:spPr>
          <a:xfrm>
            <a:off x="4271121" y="1824177"/>
            <a:ext cx="3160018" cy="572869"/>
          </a:xfrm>
          <a:prstGeom prst="rect">
            <a:avLst/>
          </a:prstGeom>
        </p:spPr>
      </p:pic>
      <p:pic>
        <p:nvPicPr>
          <p:cNvPr id="13" name="Obrázek 12">
            <a:extLst>
              <a:ext uri="{FF2B5EF4-FFF2-40B4-BE49-F238E27FC236}">
                <a16:creationId xmlns:a16="http://schemas.microsoft.com/office/drawing/2014/main" id="{70509310-A679-45A5-A874-2574CE7EBBBA}"/>
              </a:ext>
            </a:extLst>
          </p:cNvPr>
          <p:cNvPicPr>
            <a:picLocks noChangeAspect="1"/>
          </p:cNvPicPr>
          <p:nvPr/>
        </p:nvPicPr>
        <p:blipFill>
          <a:blip r:embed="rId4"/>
          <a:stretch>
            <a:fillRect/>
          </a:stretch>
        </p:blipFill>
        <p:spPr>
          <a:xfrm>
            <a:off x="972626" y="2552092"/>
            <a:ext cx="3670110" cy="3194581"/>
          </a:xfrm>
          <a:prstGeom prst="rect">
            <a:avLst/>
          </a:prstGeom>
        </p:spPr>
      </p:pic>
      <p:pic>
        <p:nvPicPr>
          <p:cNvPr id="14" name="Obrázek 13">
            <a:extLst>
              <a:ext uri="{FF2B5EF4-FFF2-40B4-BE49-F238E27FC236}">
                <a16:creationId xmlns:a16="http://schemas.microsoft.com/office/drawing/2014/main" id="{8EF9ED96-3DBC-434C-822E-B7BD75D02627}"/>
              </a:ext>
            </a:extLst>
          </p:cNvPr>
          <p:cNvPicPr>
            <a:picLocks noChangeAspect="1"/>
          </p:cNvPicPr>
          <p:nvPr/>
        </p:nvPicPr>
        <p:blipFill>
          <a:blip r:embed="rId5"/>
          <a:stretch>
            <a:fillRect/>
          </a:stretch>
        </p:blipFill>
        <p:spPr>
          <a:xfrm>
            <a:off x="4797370" y="3755168"/>
            <a:ext cx="3160018" cy="757538"/>
          </a:xfrm>
          <a:prstGeom prst="rect">
            <a:avLst/>
          </a:prstGeom>
        </p:spPr>
      </p:pic>
      <p:sp>
        <p:nvSpPr>
          <p:cNvPr id="16" name="TextovéPole 15">
            <a:extLst>
              <a:ext uri="{FF2B5EF4-FFF2-40B4-BE49-F238E27FC236}">
                <a16:creationId xmlns:a16="http://schemas.microsoft.com/office/drawing/2014/main" id="{428A265B-A36D-4F68-ABB4-AC2CFEA83D9E}"/>
              </a:ext>
            </a:extLst>
          </p:cNvPr>
          <p:cNvSpPr txBox="1"/>
          <p:nvPr/>
        </p:nvSpPr>
        <p:spPr>
          <a:xfrm>
            <a:off x="4851927" y="5037400"/>
            <a:ext cx="6094562" cy="923330"/>
          </a:xfrm>
          <a:prstGeom prst="rect">
            <a:avLst/>
          </a:prstGeom>
          <a:noFill/>
        </p:spPr>
        <p:txBody>
          <a:bodyPr wrap="square">
            <a:spAutoFit/>
          </a:bodyPr>
          <a:lstStyle/>
          <a:p>
            <a:r>
              <a:rPr lang="cs-CZ" dirty="0"/>
              <a:t>Informace – spodní panel = </a:t>
            </a:r>
            <a:r>
              <a:rPr lang="cs-CZ" dirty="0" err="1"/>
              <a:t>Volume</a:t>
            </a:r>
            <a:r>
              <a:rPr lang="cs-CZ" dirty="0"/>
              <a:t> Mesh </a:t>
            </a:r>
            <a:r>
              <a:rPr lang="cs-CZ" dirty="0" err="1"/>
              <a:t>is</a:t>
            </a:r>
            <a:r>
              <a:rPr lang="cs-CZ" dirty="0"/>
              <a:t> OK</a:t>
            </a:r>
          </a:p>
          <a:p>
            <a:endParaRPr lang="cs-CZ" b="1" dirty="0"/>
          </a:p>
          <a:p>
            <a:r>
              <a:rPr lang="cs-CZ" b="1" dirty="0"/>
              <a:t>Uložit projekt.</a:t>
            </a:r>
          </a:p>
        </p:txBody>
      </p:sp>
    </p:spTree>
    <p:extLst>
      <p:ext uri="{BB962C8B-B14F-4D97-AF65-F5344CB8AC3E}">
        <p14:creationId xmlns:p14="http://schemas.microsoft.com/office/powerpoint/2010/main" val="1222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Kontrolní otázky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a:t>
            </a:r>
            <a:r>
              <a:rPr lang="cs-CZ" sz="1400" i="1" cap="none"/>
              <a:t>6 Generování sítě vybrané úlohy a její vyhlazení </a:t>
            </a:r>
            <a:endParaRPr lang="cs-CZ" sz="1400" i="1" cap="none" dirty="0"/>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A697424E-60EF-4E0F-A620-60C3529CE3E9}"/>
              </a:ext>
            </a:extLst>
          </p:cNvPr>
          <p:cNvSpPr>
            <a:spLocks noGrp="1"/>
          </p:cNvSpPr>
          <p:nvPr>
            <p:ph idx="1"/>
          </p:nvPr>
        </p:nvSpPr>
        <p:spPr>
          <a:xfrm>
            <a:off x="838200" y="1845733"/>
            <a:ext cx="10515600" cy="4374957"/>
          </a:xfrm>
        </p:spPr>
        <p:txBody>
          <a:bodyPr>
            <a:normAutofit/>
          </a:bodyPr>
          <a:lstStyle/>
          <a:p>
            <a:r>
              <a:rPr lang="cs-CZ" dirty="0">
                <a:solidFill>
                  <a:srgbClr val="0C0C0C"/>
                </a:solidFill>
              </a:rPr>
              <a:t>1.	Charakterizujte pojem 2D výpočetní síť.</a:t>
            </a:r>
          </a:p>
          <a:p>
            <a:r>
              <a:rPr lang="cs-CZ" dirty="0">
                <a:solidFill>
                  <a:srgbClr val="0C0C0C"/>
                </a:solidFill>
              </a:rPr>
              <a:t>2.	Charakterizujte pojem 3D výpočetní síť.</a:t>
            </a:r>
          </a:p>
          <a:p>
            <a:r>
              <a:rPr lang="cs-CZ" dirty="0">
                <a:solidFill>
                  <a:srgbClr val="0C0C0C"/>
                </a:solidFill>
              </a:rPr>
              <a:t>3.	Jaká kritéria je potřeba dodržet při tvorbě povrchové sítě?</a:t>
            </a:r>
          </a:p>
          <a:p>
            <a:r>
              <a:rPr lang="cs-CZ" dirty="0">
                <a:solidFill>
                  <a:srgbClr val="0C0C0C"/>
                </a:solidFill>
              </a:rPr>
              <a:t>4.	Čím se řídí volba velikosti výpočetního elementu?</a:t>
            </a:r>
          </a:p>
          <a:p>
            <a:r>
              <a:rPr lang="cs-CZ" dirty="0">
                <a:solidFill>
                  <a:srgbClr val="0C0C0C"/>
                </a:solidFill>
              </a:rPr>
              <a:t>5. 	Poskytuje program ProCAST možnost automatické opravy chybné sítě?</a:t>
            </a:r>
          </a:p>
          <a:p>
            <a:r>
              <a:rPr lang="cs-CZ" dirty="0">
                <a:solidFill>
                  <a:srgbClr val="0C0C0C"/>
                </a:solidFill>
              </a:rPr>
              <a:t>6.	Jaká operace se provádí bezprostředně po kontrole 2D sítě?</a:t>
            </a:r>
          </a:p>
          <a:p>
            <a:r>
              <a:rPr lang="cs-CZ" dirty="0">
                <a:solidFill>
                  <a:srgbClr val="0C0C0C"/>
                </a:solidFill>
              </a:rPr>
              <a:t>7.	Kterými parametry se řídí kontrola sítě?</a:t>
            </a:r>
          </a:p>
          <a:p>
            <a:endParaRPr lang="cs-CZ" dirty="0">
              <a:solidFill>
                <a:srgbClr val="0C0C0C"/>
              </a:solidFill>
            </a:endParaRPr>
          </a:p>
        </p:txBody>
      </p:sp>
    </p:spTree>
    <p:extLst>
      <p:ext uri="{BB962C8B-B14F-4D97-AF65-F5344CB8AC3E}">
        <p14:creationId xmlns:p14="http://schemas.microsoft.com/office/powerpoint/2010/main" val="51269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Klíčová slova</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č.6 Generování sítě vybrané úlohy a její vyhlazování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pt-BR" sz="2000" dirty="0">
                <a:solidFill>
                  <a:schemeClr val="tx1"/>
                </a:solidFill>
              </a:rPr>
              <a:t>2D síť, kontrola 2D sítě, 3D síť, kontrola 3D sítě</a:t>
            </a:r>
            <a:endParaRPr lang="cs-CZ" sz="2000" dirty="0">
              <a:solidFill>
                <a:schemeClr val="tx1"/>
              </a:solidFill>
            </a:endParaRPr>
          </a:p>
          <a:p>
            <a:pPr marL="201168" lvl="1" indent="0">
              <a:buClr>
                <a:srgbClr val="983033"/>
              </a:buClr>
              <a:buNone/>
            </a:pPr>
            <a:endParaRPr lang="cs-CZ" sz="2000" dirty="0">
              <a:solidFill>
                <a:schemeClr val="tx1"/>
              </a:solidFill>
            </a:endParaRPr>
          </a:p>
          <a:p>
            <a:pPr marL="201168" lvl="1" indent="0">
              <a:buClr>
                <a:srgbClr val="983033"/>
              </a:buClr>
              <a:buNone/>
            </a:pPr>
            <a:r>
              <a:rPr lang="cs-CZ" sz="3700" dirty="0">
                <a:solidFill>
                  <a:schemeClr val="tx1"/>
                </a:solidFill>
                <a:latin typeface="+mj-lt"/>
              </a:rPr>
              <a:t>Cíle kapitoly</a:t>
            </a:r>
          </a:p>
          <a:p>
            <a:pPr marL="201168" lvl="1" indent="0">
              <a:buClr>
                <a:srgbClr val="983033"/>
              </a:buClr>
              <a:buNone/>
            </a:pPr>
            <a:endParaRPr lang="cs-CZ" sz="2000" dirty="0">
              <a:solidFill>
                <a:schemeClr val="tx1"/>
              </a:solidFill>
            </a:endParaRPr>
          </a:p>
          <a:p>
            <a:pPr marL="201168" lvl="1" indent="0">
              <a:buClr>
                <a:srgbClr val="983033"/>
              </a:buClr>
              <a:buNone/>
            </a:pPr>
            <a:r>
              <a:rPr lang="cs-CZ" sz="2000" dirty="0">
                <a:solidFill>
                  <a:schemeClr val="tx1"/>
                </a:solidFill>
              </a:rPr>
              <a:t>Cílem kapitoly je sestavení bezchybné 2D sítě a v ní ve finále vytvoření kvalitní 3D sítě umožňující co možná nejefektivnější průběh výpočtu pomocí řešičů programu ProCAST.</a:t>
            </a:r>
          </a:p>
        </p:txBody>
      </p:sp>
    </p:spTree>
    <p:extLst>
      <p:ext uri="{BB962C8B-B14F-4D97-AF65-F5344CB8AC3E}">
        <p14:creationId xmlns:p14="http://schemas.microsoft.com/office/powerpoint/2010/main" val="169057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Úvod do kapitoly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cs-CZ" sz="2000" dirty="0">
                <a:solidFill>
                  <a:schemeClr val="tx1"/>
                </a:solidFill>
              </a:rPr>
              <a:t>Poté, co se v předcházejících krocích podařilo připravit geometrii licí soustavy odpovídajícím způsobem, je třeba vytvořit odpovídající síť objemových elementů. Předtím, než bude možné objemové elementy, tj. 3D síť vytvořit, je nutné nejprve vytvořit 2D síť na povrchu simulované oblasti.</a:t>
            </a:r>
          </a:p>
        </p:txBody>
      </p:sp>
    </p:spTree>
    <p:extLst>
      <p:ext uri="{BB962C8B-B14F-4D97-AF65-F5344CB8AC3E}">
        <p14:creationId xmlns:p14="http://schemas.microsoft.com/office/powerpoint/2010/main" val="80954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2D MESH</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8" name="Zástupný obsah 7">
            <a:extLst>
              <a:ext uri="{FF2B5EF4-FFF2-40B4-BE49-F238E27FC236}">
                <a16:creationId xmlns:a16="http://schemas.microsoft.com/office/drawing/2014/main" id="{631009CB-0AA2-4DD1-B767-861AEA95AB6A}"/>
              </a:ext>
            </a:extLst>
          </p:cNvPr>
          <p:cNvPicPr>
            <a:picLocks noGrp="1" noChangeAspect="1"/>
          </p:cNvPicPr>
          <p:nvPr>
            <p:ph idx="1"/>
          </p:nvPr>
        </p:nvPicPr>
        <p:blipFill>
          <a:blip r:embed="rId3"/>
          <a:stretch>
            <a:fillRect/>
          </a:stretch>
        </p:blipFill>
        <p:spPr>
          <a:xfrm>
            <a:off x="907471" y="1825625"/>
            <a:ext cx="3947911" cy="3965575"/>
          </a:xfrm>
          <a:prstGeom prst="rect">
            <a:avLst/>
          </a:prstGeom>
        </p:spPr>
      </p:pic>
      <p:pic>
        <p:nvPicPr>
          <p:cNvPr id="9" name="Obrázek 8">
            <a:extLst>
              <a:ext uri="{FF2B5EF4-FFF2-40B4-BE49-F238E27FC236}">
                <a16:creationId xmlns:a16="http://schemas.microsoft.com/office/drawing/2014/main" id="{5ACE5064-30A9-48DD-A617-854343AA76AA}"/>
              </a:ext>
            </a:extLst>
          </p:cNvPr>
          <p:cNvPicPr>
            <a:picLocks noChangeAspect="1"/>
          </p:cNvPicPr>
          <p:nvPr/>
        </p:nvPicPr>
        <p:blipFill>
          <a:blip r:embed="rId4"/>
          <a:stretch>
            <a:fillRect/>
          </a:stretch>
        </p:blipFill>
        <p:spPr>
          <a:xfrm>
            <a:off x="5062638" y="1825625"/>
            <a:ext cx="2987399" cy="3965574"/>
          </a:xfrm>
          <a:prstGeom prst="rect">
            <a:avLst/>
          </a:prstGeom>
        </p:spPr>
      </p:pic>
      <p:sp>
        <p:nvSpPr>
          <p:cNvPr id="11" name="TextovéPole 10">
            <a:extLst>
              <a:ext uri="{FF2B5EF4-FFF2-40B4-BE49-F238E27FC236}">
                <a16:creationId xmlns:a16="http://schemas.microsoft.com/office/drawing/2014/main" id="{5DCBB4DA-3347-42D4-BF9D-F25AAD559466}"/>
              </a:ext>
            </a:extLst>
          </p:cNvPr>
          <p:cNvSpPr txBox="1"/>
          <p:nvPr/>
        </p:nvSpPr>
        <p:spPr>
          <a:xfrm>
            <a:off x="8257293" y="2190750"/>
            <a:ext cx="3519071" cy="3785652"/>
          </a:xfrm>
          <a:prstGeom prst="rect">
            <a:avLst/>
          </a:prstGeom>
          <a:noFill/>
        </p:spPr>
        <p:txBody>
          <a:bodyPr wrap="square" rtlCol="0">
            <a:spAutoFit/>
          </a:bodyPr>
          <a:lstStyle/>
          <a:p>
            <a:r>
              <a:rPr lang="cs-CZ" sz="2000" b="1" dirty="0"/>
              <a:t>Dodržet:</a:t>
            </a:r>
          </a:p>
          <a:p>
            <a:endParaRPr lang="cs-CZ" sz="2000" dirty="0"/>
          </a:p>
          <a:p>
            <a:pPr marL="342900" indent="-342900">
              <a:buFontTx/>
              <a:buChar char="-"/>
            </a:pPr>
            <a:r>
              <a:rPr lang="cs-CZ" sz="2000" dirty="0"/>
              <a:t>„Homogenní síť“ postupné 	přechody z hrubé do jemné 	sítě. </a:t>
            </a:r>
          </a:p>
          <a:p>
            <a:pPr marL="342900" indent="-342900">
              <a:buFontTx/>
              <a:buChar char="-"/>
            </a:pPr>
            <a:endParaRPr lang="cs-CZ" sz="2000" dirty="0"/>
          </a:p>
          <a:p>
            <a:pPr marL="342900" indent="-342900">
              <a:buFontTx/>
              <a:buChar char="-"/>
            </a:pPr>
            <a:r>
              <a:rPr lang="cs-CZ" sz="2000" dirty="0"/>
              <a:t>3 elementy na tloušťku 	stěny objemu.</a:t>
            </a:r>
          </a:p>
          <a:p>
            <a:pPr marL="342900" indent="-342900">
              <a:buFontTx/>
              <a:buChar char="-"/>
            </a:pPr>
            <a:endParaRPr lang="cs-CZ" sz="2000" dirty="0"/>
          </a:p>
          <a:p>
            <a:r>
              <a:rPr lang="cs-CZ" sz="2000" dirty="0"/>
              <a:t>-	Minimální velikost 	elementu = zvolit dle 	detailu, který chci zachovat</a:t>
            </a:r>
          </a:p>
        </p:txBody>
      </p:sp>
    </p:spTree>
    <p:extLst>
      <p:ext uri="{BB962C8B-B14F-4D97-AF65-F5344CB8AC3E}">
        <p14:creationId xmlns:p14="http://schemas.microsoft.com/office/powerpoint/2010/main" val="96370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2D MESH</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6069032-C75C-468C-B18A-3EF8C8056ADA}"/>
              </a:ext>
            </a:extLst>
          </p:cNvPr>
          <p:cNvSpPr>
            <a:spLocks noGrp="1"/>
          </p:cNvSpPr>
          <p:nvPr>
            <p:ph idx="1"/>
          </p:nvPr>
        </p:nvSpPr>
        <p:spPr>
          <a:xfrm>
            <a:off x="838199" y="1825625"/>
            <a:ext cx="10058400" cy="4023360"/>
          </a:xfrm>
        </p:spPr>
        <p:txBody>
          <a:bodyPr/>
          <a:lstStyle/>
          <a:p>
            <a:r>
              <a:rPr lang="cs-CZ" dirty="0">
                <a:solidFill>
                  <a:schemeClr val="tx1"/>
                </a:solidFill>
              </a:rPr>
              <a:t>V případě tenké stěny – „SPLIT“ rozdělení plochy, tím zajistíme pravidlo 3 elementy na tloušťku stěny.</a:t>
            </a:r>
          </a:p>
        </p:txBody>
      </p:sp>
      <p:pic>
        <p:nvPicPr>
          <p:cNvPr id="3" name="Obrázek 2">
            <a:extLst>
              <a:ext uri="{FF2B5EF4-FFF2-40B4-BE49-F238E27FC236}">
                <a16:creationId xmlns:a16="http://schemas.microsoft.com/office/drawing/2014/main" id="{1E59292D-C282-42C2-B021-FE3AF1BDDC47}"/>
              </a:ext>
            </a:extLst>
          </p:cNvPr>
          <p:cNvPicPr>
            <a:picLocks noChangeAspect="1"/>
          </p:cNvPicPr>
          <p:nvPr/>
        </p:nvPicPr>
        <p:blipFill>
          <a:blip r:embed="rId3"/>
          <a:stretch>
            <a:fillRect/>
          </a:stretch>
        </p:blipFill>
        <p:spPr>
          <a:xfrm>
            <a:off x="838199" y="2459142"/>
            <a:ext cx="7691603" cy="3001162"/>
          </a:xfrm>
          <a:prstGeom prst="rect">
            <a:avLst/>
          </a:prstGeom>
        </p:spPr>
      </p:pic>
      <p:pic>
        <p:nvPicPr>
          <p:cNvPr id="8" name="Obrázek 7">
            <a:extLst>
              <a:ext uri="{FF2B5EF4-FFF2-40B4-BE49-F238E27FC236}">
                <a16:creationId xmlns:a16="http://schemas.microsoft.com/office/drawing/2014/main" id="{547042B1-420B-4F8D-81A2-0E9930B8E8BE}"/>
              </a:ext>
            </a:extLst>
          </p:cNvPr>
          <p:cNvPicPr>
            <a:picLocks noChangeAspect="1"/>
          </p:cNvPicPr>
          <p:nvPr/>
        </p:nvPicPr>
        <p:blipFill>
          <a:blip r:embed="rId4"/>
          <a:stretch>
            <a:fillRect/>
          </a:stretch>
        </p:blipFill>
        <p:spPr>
          <a:xfrm>
            <a:off x="883195" y="5683353"/>
            <a:ext cx="7691603" cy="516158"/>
          </a:xfrm>
          <a:prstGeom prst="rect">
            <a:avLst/>
          </a:prstGeom>
        </p:spPr>
      </p:pic>
      <p:sp>
        <p:nvSpPr>
          <p:cNvPr id="10" name="TextovéPole 9">
            <a:extLst>
              <a:ext uri="{FF2B5EF4-FFF2-40B4-BE49-F238E27FC236}">
                <a16:creationId xmlns:a16="http://schemas.microsoft.com/office/drawing/2014/main" id="{047328BD-94EC-4B71-8653-C4A0523C16FA}"/>
              </a:ext>
            </a:extLst>
          </p:cNvPr>
          <p:cNvSpPr txBox="1"/>
          <p:nvPr/>
        </p:nvSpPr>
        <p:spPr>
          <a:xfrm>
            <a:off x="8574798" y="3620498"/>
            <a:ext cx="3433172" cy="1015663"/>
          </a:xfrm>
          <a:prstGeom prst="rect">
            <a:avLst/>
          </a:prstGeom>
          <a:noFill/>
        </p:spPr>
        <p:txBody>
          <a:bodyPr wrap="square">
            <a:spAutoFit/>
          </a:bodyPr>
          <a:lstStyle/>
          <a:p>
            <a:r>
              <a:rPr lang="cs-CZ" dirty="0"/>
              <a:t> </a:t>
            </a:r>
            <a:r>
              <a:rPr lang="cs-CZ" sz="2000" dirty="0"/>
              <a:t>MESH VISIBILITY: </a:t>
            </a:r>
            <a:r>
              <a:rPr lang="cs-CZ" sz="2000" dirty="0" err="1"/>
              <a:t>mesh</a:t>
            </a:r>
            <a:r>
              <a:rPr lang="cs-CZ" sz="2000" dirty="0"/>
              <a:t>, zobrazení uzlových bodů, chyby v sestavě, /červená kostka/. </a:t>
            </a:r>
          </a:p>
        </p:txBody>
      </p:sp>
    </p:spTree>
    <p:extLst>
      <p:ext uri="{BB962C8B-B14F-4D97-AF65-F5344CB8AC3E}">
        <p14:creationId xmlns:p14="http://schemas.microsoft.com/office/powerpoint/2010/main" val="13527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2D MESH: tvorba sítě:</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4687CF94-8ECA-4211-AC60-AB1AD0317F80}"/>
              </a:ext>
            </a:extLst>
          </p:cNvPr>
          <p:cNvPicPr>
            <a:picLocks noGrp="1" noChangeAspect="1"/>
          </p:cNvPicPr>
          <p:nvPr>
            <p:ph idx="1"/>
          </p:nvPr>
        </p:nvPicPr>
        <p:blipFill>
          <a:blip r:embed="rId3"/>
          <a:stretch>
            <a:fillRect/>
          </a:stretch>
        </p:blipFill>
        <p:spPr>
          <a:xfrm>
            <a:off x="838198" y="1962768"/>
            <a:ext cx="3827567" cy="2249014"/>
          </a:xfrm>
          <a:prstGeom prst="rect">
            <a:avLst/>
          </a:prstGeom>
        </p:spPr>
      </p:pic>
      <p:pic>
        <p:nvPicPr>
          <p:cNvPr id="8" name="Obrázek 7">
            <a:extLst>
              <a:ext uri="{FF2B5EF4-FFF2-40B4-BE49-F238E27FC236}">
                <a16:creationId xmlns:a16="http://schemas.microsoft.com/office/drawing/2014/main" id="{F4753194-BC3A-4517-8B94-32E95C4A6FF4}"/>
              </a:ext>
            </a:extLst>
          </p:cNvPr>
          <p:cNvPicPr>
            <a:picLocks noChangeAspect="1"/>
          </p:cNvPicPr>
          <p:nvPr/>
        </p:nvPicPr>
        <p:blipFill>
          <a:blip r:embed="rId4"/>
          <a:stretch>
            <a:fillRect/>
          </a:stretch>
        </p:blipFill>
        <p:spPr>
          <a:xfrm>
            <a:off x="5761557" y="1962768"/>
            <a:ext cx="5592243" cy="2955596"/>
          </a:xfrm>
          <a:prstGeom prst="rect">
            <a:avLst/>
          </a:prstGeom>
        </p:spPr>
      </p:pic>
      <p:sp>
        <p:nvSpPr>
          <p:cNvPr id="10" name="TextovéPole 9">
            <a:extLst>
              <a:ext uri="{FF2B5EF4-FFF2-40B4-BE49-F238E27FC236}">
                <a16:creationId xmlns:a16="http://schemas.microsoft.com/office/drawing/2014/main" id="{92D4D5EA-86FE-412A-BBDE-813FC35777A9}"/>
              </a:ext>
            </a:extLst>
          </p:cNvPr>
          <p:cNvSpPr txBox="1"/>
          <p:nvPr/>
        </p:nvSpPr>
        <p:spPr>
          <a:xfrm>
            <a:off x="838198" y="5656818"/>
            <a:ext cx="10023766" cy="400110"/>
          </a:xfrm>
          <a:prstGeom prst="rect">
            <a:avLst/>
          </a:prstGeom>
          <a:noFill/>
        </p:spPr>
        <p:txBody>
          <a:bodyPr wrap="square">
            <a:spAutoFit/>
          </a:bodyPr>
          <a:lstStyle/>
          <a:p>
            <a:r>
              <a:rPr lang="cs-CZ" sz="2000" b="1" dirty="0"/>
              <a:t>Set element </a:t>
            </a:r>
            <a:r>
              <a:rPr lang="cs-CZ" sz="2000" b="1" dirty="0" err="1"/>
              <a:t>size</a:t>
            </a:r>
            <a:r>
              <a:rPr lang="cs-CZ" sz="2000" b="1" dirty="0"/>
              <a:t>: velikost detailu, který chci zachovat, změřit – vydělit dvaceti = vepsat</a:t>
            </a:r>
            <a:r>
              <a:rPr lang="cs-CZ" b="1" dirty="0"/>
              <a:t>.</a:t>
            </a:r>
          </a:p>
        </p:txBody>
      </p:sp>
      <p:sp>
        <p:nvSpPr>
          <p:cNvPr id="11" name="Obdélník 10">
            <a:extLst>
              <a:ext uri="{FF2B5EF4-FFF2-40B4-BE49-F238E27FC236}">
                <a16:creationId xmlns:a16="http://schemas.microsoft.com/office/drawing/2014/main" id="{43B31076-3C58-4163-ACC4-4C57A87A769C}"/>
              </a:ext>
            </a:extLst>
          </p:cNvPr>
          <p:cNvSpPr/>
          <p:nvPr/>
        </p:nvSpPr>
        <p:spPr>
          <a:xfrm>
            <a:off x="5947062" y="3135723"/>
            <a:ext cx="2490355" cy="965221"/>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64C03E48-E591-4A36-B08C-C504D01C1B4B}"/>
              </a:ext>
            </a:extLst>
          </p:cNvPr>
          <p:cNvSpPr/>
          <p:nvPr/>
        </p:nvSpPr>
        <p:spPr>
          <a:xfrm>
            <a:off x="7910423" y="4123426"/>
            <a:ext cx="483079" cy="4226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a:extLst>
              <a:ext uri="{FF2B5EF4-FFF2-40B4-BE49-F238E27FC236}">
                <a16:creationId xmlns:a16="http://schemas.microsoft.com/office/drawing/2014/main" id="{E0F66A4D-1B13-48CF-9ACA-F7AFBB23267E}"/>
              </a:ext>
            </a:extLst>
          </p:cNvPr>
          <p:cNvCxnSpPr>
            <a:cxnSpLocks/>
          </p:cNvCxnSpPr>
          <p:nvPr/>
        </p:nvCxnSpPr>
        <p:spPr>
          <a:xfrm flipH="1" flipV="1">
            <a:off x="6441232" y="4020965"/>
            <a:ext cx="1219025" cy="1635853"/>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93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2D MESH: tvorba sítě:</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6069032-C75C-468C-B18A-3EF8C8056ADA}"/>
              </a:ext>
            </a:extLst>
          </p:cNvPr>
          <p:cNvSpPr>
            <a:spLocks noGrp="1"/>
          </p:cNvSpPr>
          <p:nvPr>
            <p:ph idx="1"/>
          </p:nvPr>
        </p:nvSpPr>
        <p:spPr>
          <a:xfrm>
            <a:off x="838199" y="1825625"/>
            <a:ext cx="10058400" cy="4023360"/>
          </a:xfrm>
        </p:spPr>
        <p:txBody>
          <a:bodyPr/>
          <a:lstStyle/>
          <a:p>
            <a:r>
              <a:rPr lang="cs-CZ" b="1" dirty="0" err="1">
                <a:solidFill>
                  <a:schemeClr val="tx1"/>
                </a:solidFill>
              </a:rPr>
              <a:t>Volume</a:t>
            </a:r>
            <a:r>
              <a:rPr lang="cs-CZ" b="1" dirty="0">
                <a:solidFill>
                  <a:schemeClr val="tx1"/>
                </a:solidFill>
              </a:rPr>
              <a:t> element </a:t>
            </a:r>
            <a:r>
              <a:rPr lang="cs-CZ" b="1" dirty="0" err="1">
                <a:solidFill>
                  <a:schemeClr val="tx1"/>
                </a:solidFill>
              </a:rPr>
              <a:t>size</a:t>
            </a:r>
            <a:r>
              <a:rPr lang="cs-CZ" b="1" dirty="0">
                <a:solidFill>
                  <a:schemeClr val="tx1"/>
                </a:solidFill>
              </a:rPr>
              <a:t> manager: 2x levým kliknu do řádku = připíšu objem – zvolím velikost.</a:t>
            </a:r>
          </a:p>
        </p:txBody>
      </p:sp>
      <p:pic>
        <p:nvPicPr>
          <p:cNvPr id="3" name="Obrázek 2">
            <a:extLst>
              <a:ext uri="{FF2B5EF4-FFF2-40B4-BE49-F238E27FC236}">
                <a16:creationId xmlns:a16="http://schemas.microsoft.com/office/drawing/2014/main" id="{BFEA58F1-81C0-4C70-AE6A-56A06074AA7E}"/>
              </a:ext>
            </a:extLst>
          </p:cNvPr>
          <p:cNvPicPr>
            <a:picLocks noChangeAspect="1"/>
          </p:cNvPicPr>
          <p:nvPr/>
        </p:nvPicPr>
        <p:blipFill>
          <a:blip r:embed="rId3"/>
          <a:stretch>
            <a:fillRect/>
          </a:stretch>
        </p:blipFill>
        <p:spPr>
          <a:xfrm>
            <a:off x="777632" y="2805897"/>
            <a:ext cx="10434851" cy="3098649"/>
          </a:xfrm>
          <a:prstGeom prst="rect">
            <a:avLst/>
          </a:prstGeom>
        </p:spPr>
      </p:pic>
    </p:spTree>
    <p:extLst>
      <p:ext uri="{BB962C8B-B14F-4D97-AF65-F5344CB8AC3E}">
        <p14:creationId xmlns:p14="http://schemas.microsoft.com/office/powerpoint/2010/main" val="196395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2D MESH: tvorba sítě:</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23960516-7F68-46D3-8A49-572DCAE78358}"/>
              </a:ext>
            </a:extLst>
          </p:cNvPr>
          <p:cNvPicPr>
            <a:picLocks noGrp="1" noChangeAspect="1"/>
          </p:cNvPicPr>
          <p:nvPr>
            <p:ph idx="1"/>
          </p:nvPr>
        </p:nvPicPr>
        <p:blipFill>
          <a:blip r:embed="rId3"/>
          <a:stretch>
            <a:fillRect/>
          </a:stretch>
        </p:blipFill>
        <p:spPr>
          <a:xfrm>
            <a:off x="838199" y="2129521"/>
            <a:ext cx="3433886" cy="2770283"/>
          </a:xfrm>
          <a:prstGeom prst="rect">
            <a:avLst/>
          </a:prstGeom>
        </p:spPr>
      </p:pic>
      <p:sp>
        <p:nvSpPr>
          <p:cNvPr id="9" name="TextovéPole 8">
            <a:extLst>
              <a:ext uri="{FF2B5EF4-FFF2-40B4-BE49-F238E27FC236}">
                <a16:creationId xmlns:a16="http://schemas.microsoft.com/office/drawing/2014/main" id="{E786DE39-A3C2-46FD-A6F9-71C0536AA5CA}"/>
              </a:ext>
            </a:extLst>
          </p:cNvPr>
          <p:cNvSpPr txBox="1"/>
          <p:nvPr/>
        </p:nvSpPr>
        <p:spPr>
          <a:xfrm>
            <a:off x="4272084" y="2914497"/>
            <a:ext cx="3370919" cy="1323439"/>
          </a:xfrm>
          <a:prstGeom prst="rect">
            <a:avLst/>
          </a:prstGeom>
          <a:noFill/>
        </p:spPr>
        <p:txBody>
          <a:bodyPr wrap="square">
            <a:spAutoFit/>
          </a:bodyPr>
          <a:lstStyle/>
          <a:p>
            <a:r>
              <a:rPr lang="cs-CZ" sz="2000" b="1" dirty="0"/>
              <a:t>20: forma</a:t>
            </a:r>
          </a:p>
          <a:p>
            <a:r>
              <a:rPr lang="cs-CZ" sz="2000" b="1" dirty="0"/>
              <a:t>5: vtoková jamka, filtr, nálitky</a:t>
            </a:r>
          </a:p>
          <a:p>
            <a:r>
              <a:rPr lang="cs-CZ" sz="2000" b="1" dirty="0"/>
              <a:t>3.2: odlitky, vtoková soustava, zářezy</a:t>
            </a:r>
          </a:p>
        </p:txBody>
      </p:sp>
      <p:pic>
        <p:nvPicPr>
          <p:cNvPr id="10" name="Obrázek 9">
            <a:extLst>
              <a:ext uri="{FF2B5EF4-FFF2-40B4-BE49-F238E27FC236}">
                <a16:creationId xmlns:a16="http://schemas.microsoft.com/office/drawing/2014/main" id="{9E166791-5BBD-4781-A00A-9911B54C111D}"/>
              </a:ext>
            </a:extLst>
          </p:cNvPr>
          <p:cNvPicPr>
            <a:picLocks noChangeAspect="1"/>
          </p:cNvPicPr>
          <p:nvPr/>
        </p:nvPicPr>
        <p:blipFill>
          <a:blip r:embed="rId4"/>
          <a:stretch>
            <a:fillRect/>
          </a:stretch>
        </p:blipFill>
        <p:spPr>
          <a:xfrm>
            <a:off x="8920387" y="1825624"/>
            <a:ext cx="2354338" cy="4126421"/>
          </a:xfrm>
          <a:prstGeom prst="rect">
            <a:avLst/>
          </a:prstGeom>
        </p:spPr>
      </p:pic>
      <p:sp>
        <p:nvSpPr>
          <p:cNvPr id="12" name="TextovéPole 11">
            <a:extLst>
              <a:ext uri="{FF2B5EF4-FFF2-40B4-BE49-F238E27FC236}">
                <a16:creationId xmlns:a16="http://schemas.microsoft.com/office/drawing/2014/main" id="{29BE8A4E-9A80-4581-8FA2-6678DCDD5894}"/>
              </a:ext>
            </a:extLst>
          </p:cNvPr>
          <p:cNvSpPr txBox="1"/>
          <p:nvPr/>
        </p:nvSpPr>
        <p:spPr>
          <a:xfrm>
            <a:off x="370322" y="5277079"/>
            <a:ext cx="6094562" cy="400110"/>
          </a:xfrm>
          <a:prstGeom prst="rect">
            <a:avLst/>
          </a:prstGeom>
          <a:noFill/>
        </p:spPr>
        <p:txBody>
          <a:bodyPr wrap="square">
            <a:spAutoFit/>
          </a:bodyPr>
          <a:lstStyle/>
          <a:p>
            <a:r>
              <a:rPr lang="en-US" dirty="0"/>
              <a:t> </a:t>
            </a:r>
            <a:r>
              <a:rPr lang="en-US" sz="2000" dirty="0" err="1"/>
              <a:t>Zavřít</a:t>
            </a:r>
            <a:r>
              <a:rPr lang="en-US" sz="2000" dirty="0"/>
              <a:t> volume element size manager – </a:t>
            </a:r>
            <a:r>
              <a:rPr lang="en-US" sz="2000" dirty="0">
                <a:solidFill>
                  <a:srgbClr val="FF0000"/>
                </a:solidFill>
              </a:rPr>
              <a:t>Mesh All Surfaces</a:t>
            </a:r>
            <a:endParaRPr lang="cs-CZ" sz="2000" dirty="0">
              <a:solidFill>
                <a:srgbClr val="FF0000"/>
              </a:solidFill>
            </a:endParaRPr>
          </a:p>
        </p:txBody>
      </p:sp>
    </p:spTree>
    <p:extLst>
      <p:ext uri="{BB962C8B-B14F-4D97-AF65-F5344CB8AC3E}">
        <p14:creationId xmlns:p14="http://schemas.microsoft.com/office/powerpoint/2010/main" val="352336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Kontrola 2D sítě</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6 Generování sítě vybrané úlohy a její vyhlazení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4A838291-B5FA-437B-AF19-EF8EA1C70B92}"/>
              </a:ext>
            </a:extLst>
          </p:cNvPr>
          <p:cNvPicPr>
            <a:picLocks noGrp="1" noChangeAspect="1"/>
          </p:cNvPicPr>
          <p:nvPr>
            <p:ph idx="1"/>
          </p:nvPr>
        </p:nvPicPr>
        <p:blipFill>
          <a:blip r:embed="rId3"/>
          <a:stretch>
            <a:fillRect/>
          </a:stretch>
        </p:blipFill>
        <p:spPr>
          <a:xfrm>
            <a:off x="838199" y="1758156"/>
            <a:ext cx="2749534" cy="1377815"/>
          </a:xfrm>
          <a:prstGeom prst="rect">
            <a:avLst/>
          </a:prstGeom>
        </p:spPr>
      </p:pic>
      <p:pic>
        <p:nvPicPr>
          <p:cNvPr id="8" name="Obrázek 7">
            <a:extLst>
              <a:ext uri="{FF2B5EF4-FFF2-40B4-BE49-F238E27FC236}">
                <a16:creationId xmlns:a16="http://schemas.microsoft.com/office/drawing/2014/main" id="{622FABA6-BB36-4DEA-A4CF-48258161669C}"/>
              </a:ext>
            </a:extLst>
          </p:cNvPr>
          <p:cNvPicPr>
            <a:picLocks noChangeAspect="1"/>
          </p:cNvPicPr>
          <p:nvPr/>
        </p:nvPicPr>
        <p:blipFill>
          <a:blip r:embed="rId4"/>
          <a:stretch>
            <a:fillRect/>
          </a:stretch>
        </p:blipFill>
        <p:spPr>
          <a:xfrm>
            <a:off x="838199" y="3203439"/>
            <a:ext cx="2658086" cy="3115326"/>
          </a:xfrm>
          <a:prstGeom prst="rect">
            <a:avLst/>
          </a:prstGeom>
        </p:spPr>
      </p:pic>
      <p:pic>
        <p:nvPicPr>
          <p:cNvPr id="9" name="Obrázek 8">
            <a:extLst>
              <a:ext uri="{FF2B5EF4-FFF2-40B4-BE49-F238E27FC236}">
                <a16:creationId xmlns:a16="http://schemas.microsoft.com/office/drawing/2014/main" id="{905EB579-C48B-418A-A34F-E38860BF5E43}"/>
              </a:ext>
            </a:extLst>
          </p:cNvPr>
          <p:cNvPicPr>
            <a:picLocks noChangeAspect="1"/>
          </p:cNvPicPr>
          <p:nvPr/>
        </p:nvPicPr>
        <p:blipFill>
          <a:blip r:embed="rId5"/>
          <a:stretch>
            <a:fillRect/>
          </a:stretch>
        </p:blipFill>
        <p:spPr>
          <a:xfrm>
            <a:off x="4505155" y="1825625"/>
            <a:ext cx="1749704" cy="1865538"/>
          </a:xfrm>
          <a:prstGeom prst="rect">
            <a:avLst/>
          </a:prstGeom>
        </p:spPr>
      </p:pic>
      <p:pic>
        <p:nvPicPr>
          <p:cNvPr id="10" name="Obrázek 9">
            <a:extLst>
              <a:ext uri="{FF2B5EF4-FFF2-40B4-BE49-F238E27FC236}">
                <a16:creationId xmlns:a16="http://schemas.microsoft.com/office/drawing/2014/main" id="{0729D638-1CB5-4B33-9368-DE58345546B1}"/>
              </a:ext>
            </a:extLst>
          </p:cNvPr>
          <p:cNvPicPr>
            <a:picLocks noChangeAspect="1"/>
          </p:cNvPicPr>
          <p:nvPr/>
        </p:nvPicPr>
        <p:blipFill>
          <a:blip r:embed="rId6"/>
          <a:stretch>
            <a:fillRect/>
          </a:stretch>
        </p:blipFill>
        <p:spPr>
          <a:xfrm>
            <a:off x="3922109" y="3826100"/>
            <a:ext cx="3450635" cy="1450974"/>
          </a:xfrm>
          <a:prstGeom prst="rect">
            <a:avLst/>
          </a:prstGeom>
        </p:spPr>
      </p:pic>
      <p:sp>
        <p:nvSpPr>
          <p:cNvPr id="12" name="TextovéPole 11">
            <a:extLst>
              <a:ext uri="{FF2B5EF4-FFF2-40B4-BE49-F238E27FC236}">
                <a16:creationId xmlns:a16="http://schemas.microsoft.com/office/drawing/2014/main" id="{1F81C80A-6A24-4BE8-95C8-8575ABBF78CE}"/>
              </a:ext>
            </a:extLst>
          </p:cNvPr>
          <p:cNvSpPr txBox="1"/>
          <p:nvPr/>
        </p:nvSpPr>
        <p:spPr>
          <a:xfrm>
            <a:off x="3587734" y="5545263"/>
            <a:ext cx="8290840" cy="707886"/>
          </a:xfrm>
          <a:prstGeom prst="rect">
            <a:avLst/>
          </a:prstGeom>
          <a:noFill/>
        </p:spPr>
        <p:txBody>
          <a:bodyPr wrap="square">
            <a:spAutoFit/>
          </a:bodyPr>
          <a:lstStyle/>
          <a:p>
            <a:r>
              <a:rPr lang="cs-CZ" sz="2000" dirty="0"/>
              <a:t>CHECK – pokud je v pořádku vrchní část tabulky, AUTO CORRECT /</a:t>
            </a:r>
            <a:r>
              <a:rPr lang="cs-CZ" sz="2000" dirty="0" err="1"/>
              <a:t>bad</a:t>
            </a:r>
            <a:r>
              <a:rPr lang="cs-CZ" sz="2000" dirty="0"/>
              <a:t> </a:t>
            </a:r>
            <a:r>
              <a:rPr lang="cs-CZ" sz="2000" dirty="0" err="1"/>
              <a:t>quality</a:t>
            </a:r>
            <a:r>
              <a:rPr lang="cs-CZ" sz="2000" dirty="0"/>
              <a:t> opraví/</a:t>
            </a:r>
          </a:p>
        </p:txBody>
      </p:sp>
    </p:spTree>
    <p:extLst>
      <p:ext uri="{BB962C8B-B14F-4D97-AF65-F5344CB8AC3E}">
        <p14:creationId xmlns:p14="http://schemas.microsoft.com/office/powerpoint/2010/main" val="3717446673"/>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88681-B985-4C4A-82A8-610E8CCB933C}">
  <ds:schemaRefs>
    <ds:schemaRef ds:uri="http://www.w3.org/XML/1998/namespace"/>
    <ds:schemaRef ds:uri="http://purl.org/dc/terms/"/>
    <ds:schemaRef ds:uri="http://purl.org/dc/elements/1.1/"/>
    <ds:schemaRef ds:uri="92e8b739-1662-462e-84b7-6dd21149fd20"/>
    <ds:schemaRef ds:uri="fc1905a5-cf85-4e61-9a63-331118843f16"/>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3.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12685</TotalTime>
  <Words>568</Words>
  <Application>Microsoft Office PowerPoint</Application>
  <PresentationFormat>Širokoúhlá obrazovka</PresentationFormat>
  <Paragraphs>73</Paragraphs>
  <Slides>13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13</vt:i4>
      </vt:variant>
    </vt:vector>
  </HeadingPairs>
  <TitlesOfParts>
    <vt:vector size="16" baseType="lpstr">
      <vt:lpstr>Calibri</vt:lpstr>
      <vt:lpstr>Calibri Light</vt:lpstr>
      <vt:lpstr>Retrospektiva</vt:lpstr>
      <vt:lpstr>Generování sítě vybrané úlohy a jejich vyhlazování</vt:lpstr>
      <vt:lpstr>Klíčová slova</vt:lpstr>
      <vt:lpstr>Úvod do kapitoly</vt:lpstr>
      <vt:lpstr>2D MESH</vt:lpstr>
      <vt:lpstr>2D MESH</vt:lpstr>
      <vt:lpstr>2D MESH: tvorba sítě:</vt:lpstr>
      <vt:lpstr>2D MESH: tvorba sítě:</vt:lpstr>
      <vt:lpstr>2D MESH: tvorba sítě:</vt:lpstr>
      <vt:lpstr>Kontrola 2D sítě</vt:lpstr>
      <vt:lpstr>Kontrola 2D sítě</vt:lpstr>
      <vt:lpstr>3D MESH</vt:lpstr>
      <vt:lpstr>3D MESH</vt:lpstr>
      <vt:lpstr>Kontrolní otázky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Lucie Roučková</cp:lastModifiedBy>
  <cp:revision>576</cp:revision>
  <dcterms:created xsi:type="dcterms:W3CDTF">2020-07-13T07:37:48Z</dcterms:created>
  <dcterms:modified xsi:type="dcterms:W3CDTF">2021-03-15T10:37:28Z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