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0"/>
  </p:notesMasterIdLst>
  <p:sldIdLst>
    <p:sldId id="258" r:id="rId5"/>
    <p:sldId id="495" r:id="rId6"/>
    <p:sldId id="496" r:id="rId7"/>
    <p:sldId id="455" r:id="rId8"/>
    <p:sldId id="520" r:id="rId9"/>
    <p:sldId id="521" r:id="rId10"/>
    <p:sldId id="456" r:id="rId11"/>
    <p:sldId id="522" r:id="rId12"/>
    <p:sldId id="523" r:id="rId13"/>
    <p:sldId id="497" r:id="rId14"/>
    <p:sldId id="524" r:id="rId15"/>
    <p:sldId id="525" r:id="rId16"/>
    <p:sldId id="526" r:id="rId17"/>
    <p:sldId id="485" r:id="rId18"/>
    <p:sldId id="51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  <a:srgbClr val="983033"/>
    <a:srgbClr val="343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B50A2-266A-493F-BB0E-F0AB9AAB1F59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8185-0C71-4C9A-B37D-F84DDEAB7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43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3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7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36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4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85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69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4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06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9C6C1A-50B4-4548-951E-C90F7647C9BD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3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9C6C1A-50B4-4548-951E-C90F7647C9BD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ahim-soft.com/esi-procast-2016-suite-free-downloa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om-odlew.pl/aktualnosci/spotkanie-magmasoft-201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000" dirty="0">
                <a:solidFill>
                  <a:schemeClr val="tx1"/>
                </a:solidFill>
              </a:rPr>
              <a:t>Úvod do možností využití metod numerických simulací k lití kovů a slitin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cap="none" dirty="0"/>
              <a:t>Seminář č. 3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0" y="376238"/>
            <a:ext cx="3905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Úvod do využití numerických simulací v prostředí ProCast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3 Úvod do možností využití metod numerických simulací k lití kovů a slitin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10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14050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společnost </a:t>
            </a:r>
            <a:r>
              <a:rPr lang="cs-CZ" sz="2000" u="sng" dirty="0">
                <a:solidFill>
                  <a:schemeClr val="tx1"/>
                </a:solidFill>
              </a:rPr>
              <a:t>ESI Group</a:t>
            </a:r>
            <a:r>
              <a:rPr lang="cs-CZ" sz="2000" dirty="0">
                <a:solidFill>
                  <a:schemeClr val="tx1"/>
                </a:solidFill>
              </a:rPr>
              <a:t>, kterou v ČR zastupuje MECAS ESI s.r.o., je předním světovým tvůrce softwarů pro </a:t>
            </a:r>
            <a:r>
              <a:rPr lang="cs-CZ" sz="2000" u="sng" dirty="0">
                <a:solidFill>
                  <a:schemeClr val="tx1"/>
                </a:solidFill>
              </a:rPr>
              <a:t>virtuální prototypování </a:t>
            </a:r>
            <a:r>
              <a:rPr lang="cs-CZ" sz="2000" dirty="0">
                <a:solidFill>
                  <a:schemeClr val="tx1"/>
                </a:solidFill>
              </a:rPr>
              <a:t>a dodavatelem souvisejících služeb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ESI vyvinula soubor softwarových aplikací pro slévárenský průmysl, které umožňují zvýšit využití odlévaného kovu a snížit procento zmetkovitosti</a:t>
            </a:r>
          </a:p>
        </p:txBody>
      </p:sp>
      <p:pic>
        <p:nvPicPr>
          <p:cNvPr id="7" name="Picture 43" descr="galaxie_2007">
            <a:extLst>
              <a:ext uri="{FF2B5EF4-FFF2-40B4-BE49-F238E27FC236}">
                <a16:creationId xmlns:a16="http://schemas.microsoft.com/office/drawing/2014/main" id="{C10C231B-DEEF-4269-8B91-3C23643291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92" y="3188898"/>
            <a:ext cx="6171999" cy="3115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2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ProCAST – Software pro výpočet simulace ve slévárenství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3 Úvod do možností využití metod numerických simulací k lití kovů a slitin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14050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pokročilý nástroj, který je výsledkem více než 20 leté spolupráce s významnými průmyslovými partnery a akademickými institucemi po celém světě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simulační software ProCAST je založen na metodě konečných prvků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představuje komplexní analýzu slévárenských procesů, jako je gravitační lití do písku, tlakové lití, metoda LostFoam a další, a to pro všechny odlévaných materiálů 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program nabízí celkovou studii technologie od nalití kovu do formy – po konečné zchladnutí odlitku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výpočet umožňuje analyzovat proudění a ochlazování taveniny v průběhu zaplňování slévárenské formy, dále řeší problematiku přestupů tepla během tuhnutí a chladnutí odlitků a v neposlední řadě nabízí výpočty mikrostruktury, napjatosti a deformací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na základě provedených analýz umožňuje rovněž predikovat výskyt slévárenských vad typu zahlcený vzduch, studené spoje, trhliny a další 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0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/>
          </a:bodyPr>
          <a:lstStyle/>
          <a:p>
            <a:r>
              <a:rPr lang="cs-CZ" sz="4500" dirty="0">
                <a:solidFill>
                  <a:schemeClr val="tx1"/>
                </a:solidFill>
              </a:rPr>
              <a:t>Visual environment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3 Úvod do možností využití metod numerických simulací k lití kovů a slitin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14050"/>
          </a:xfrm>
        </p:spPr>
        <p:txBody>
          <a:bodyPr>
            <a:normAutofit lnSpcReduction="10000"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i="1" dirty="0">
                <a:solidFill>
                  <a:schemeClr val="tx1"/>
                </a:solidFill>
              </a:rPr>
              <a:t>ProCast – pracuje v jednom prostředí, které je rozděleno: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i="1" dirty="0">
                <a:solidFill>
                  <a:schemeClr val="tx1"/>
                </a:solidFill>
              </a:rPr>
              <a:t>  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1"/>
                </a:solidFill>
              </a:rPr>
              <a:t>Visual – Mesh</a:t>
            </a:r>
            <a:r>
              <a:rPr lang="cs-CZ" sz="2000" dirty="0">
                <a:solidFill>
                  <a:schemeClr val="tx1"/>
                </a:solidFill>
              </a:rPr>
              <a:t>: Načtení CAD souborů, následná oprava, tvorba </a:t>
            </a:r>
            <a:r>
              <a:rPr lang="cs-CZ" sz="2000" dirty="0" err="1">
                <a:solidFill>
                  <a:schemeClr val="tx1"/>
                </a:solidFill>
              </a:rPr>
              <a:t>assembly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intersection</a:t>
            </a:r>
            <a:r>
              <a:rPr lang="cs-CZ" sz="2000" dirty="0">
                <a:solidFill>
                  <a:schemeClr val="tx1"/>
                </a:solidFill>
              </a:rPr>
              <a:t> 			   mezi objemy, tvorba 2D a 3D sítě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i="1" dirty="0">
              <a:solidFill>
                <a:schemeClr val="tx1"/>
              </a:solidFill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i="1" dirty="0">
                <a:solidFill>
                  <a:schemeClr val="tx1"/>
                </a:solidFill>
              </a:rPr>
              <a:t>Doporučené formáty pro export dat do Visual -Mesh:  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i="1" dirty="0">
              <a:solidFill>
                <a:schemeClr val="tx1"/>
              </a:solidFill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b="1" dirty="0">
                <a:solidFill>
                  <a:schemeClr val="tx1"/>
                </a:solidFill>
              </a:rPr>
              <a:t>IGS</a:t>
            </a:r>
            <a:r>
              <a:rPr lang="cs-CZ" sz="2000" dirty="0">
                <a:solidFill>
                  <a:schemeClr val="tx1"/>
                </a:solidFill>
              </a:rPr>
              <a:t>, CATIA, </a:t>
            </a:r>
            <a:r>
              <a:rPr lang="cs-CZ" sz="2000" dirty="0" err="1">
                <a:solidFill>
                  <a:schemeClr val="tx1"/>
                </a:solidFill>
              </a:rPr>
              <a:t>Parasolids</a:t>
            </a:r>
            <a:r>
              <a:rPr lang="cs-CZ" sz="2000" dirty="0">
                <a:solidFill>
                  <a:schemeClr val="tx1"/>
                </a:solidFill>
              </a:rPr>
              <a:t> - *.</a:t>
            </a:r>
            <a:r>
              <a:rPr lang="cs-CZ" sz="2000" dirty="0" err="1">
                <a:solidFill>
                  <a:schemeClr val="tx1"/>
                </a:solidFill>
              </a:rPr>
              <a:t>x_t</a:t>
            </a:r>
            <a:r>
              <a:rPr lang="cs-CZ" sz="2000" dirty="0">
                <a:solidFill>
                  <a:schemeClr val="tx1"/>
                </a:solidFill>
              </a:rPr>
              <a:t>, *.</a:t>
            </a:r>
            <a:r>
              <a:rPr lang="cs-CZ" sz="2000" dirty="0" err="1">
                <a:solidFill>
                  <a:schemeClr val="tx1"/>
                </a:solidFill>
              </a:rPr>
              <a:t>x_b</a:t>
            </a:r>
            <a:r>
              <a:rPr lang="cs-CZ" sz="2000" dirty="0">
                <a:solidFill>
                  <a:schemeClr val="tx1"/>
                </a:solidFill>
              </a:rPr>
              <a:t>, UG NX, Pro/</a:t>
            </a:r>
            <a:r>
              <a:rPr lang="cs-CZ" sz="2000" dirty="0" err="1">
                <a:solidFill>
                  <a:schemeClr val="tx1"/>
                </a:solidFill>
              </a:rPr>
              <a:t>Engineer</a:t>
            </a:r>
            <a:r>
              <a:rPr lang="cs-CZ" sz="2000" dirty="0">
                <a:solidFill>
                  <a:schemeClr val="tx1"/>
                </a:solidFill>
              </a:rPr>
              <a:t>, STEP 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1"/>
                </a:solidFill>
              </a:rPr>
              <a:t>Visual – Cast</a:t>
            </a:r>
            <a:r>
              <a:rPr lang="cs-CZ" sz="2000" dirty="0">
                <a:solidFill>
                  <a:schemeClr val="tx1"/>
                </a:solidFill>
              </a:rPr>
              <a:t>: Definice počátečních parametrů (materiály odlitků, formy, </a:t>
            </a:r>
            <a:r>
              <a:rPr lang="cs-CZ" sz="2000" dirty="0" err="1">
                <a:solidFill>
                  <a:schemeClr val="tx1"/>
                </a:solidFill>
              </a:rPr>
              <a:t>chladítka</a:t>
            </a:r>
            <a:r>
              <a:rPr lang="cs-CZ" sz="2000" dirty="0">
                <a:solidFill>
                  <a:schemeClr val="tx1"/>
                </a:solidFill>
              </a:rPr>
              <a:t> atd., 			                přestupy tepla mezi objemy, teploty lití, rychlosti)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Volba simulačních parametrů – technologie lití, specifikace na konkrétní výpočet, spuštění samotné simulace </a:t>
            </a:r>
          </a:p>
        </p:txBody>
      </p:sp>
    </p:spTree>
    <p:extLst>
      <p:ext uri="{BB962C8B-B14F-4D97-AF65-F5344CB8AC3E}">
        <p14:creationId xmlns:p14="http://schemas.microsoft.com/office/powerpoint/2010/main" val="249304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/>
          </a:bodyPr>
          <a:lstStyle/>
          <a:p>
            <a:r>
              <a:rPr lang="cs-CZ" sz="4500" dirty="0">
                <a:solidFill>
                  <a:schemeClr val="tx1"/>
                </a:solidFill>
              </a:rPr>
              <a:t>Visual environment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3 Úvod do možností využití metod numerických simulací k lití kovů a slitin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14050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tx1"/>
                </a:solidFill>
              </a:rPr>
              <a:t>Visual – Viewer</a:t>
            </a:r>
            <a:r>
              <a:rPr lang="cs-CZ" sz="2000" dirty="0">
                <a:solidFill>
                  <a:schemeClr val="tx1"/>
                </a:solidFill>
              </a:rPr>
              <a:t>: Vizualizace výsledků, analýza, vytváření grafů, statických obrázků a videí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 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i="1" dirty="0">
                <a:solidFill>
                  <a:schemeClr val="tx1"/>
                </a:solidFill>
              </a:rPr>
              <a:t>Obecné: před spuštěním první simulace: kontrola nastavení tečky /control panel-</a:t>
            </a:r>
            <a:r>
              <a:rPr lang="cs-CZ" sz="2000" i="1" dirty="0" err="1">
                <a:solidFill>
                  <a:schemeClr val="tx1"/>
                </a:solidFill>
              </a:rPr>
              <a:t>regionadditional</a:t>
            </a:r>
            <a:r>
              <a:rPr lang="cs-CZ" sz="2000" i="1" dirty="0">
                <a:solidFill>
                  <a:schemeClr val="tx1"/>
                </a:solidFill>
              </a:rPr>
              <a:t> settings – decimal symbol = 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i="1" dirty="0">
              <a:solidFill>
                <a:schemeClr val="tx1"/>
              </a:solidFill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i="1" dirty="0">
                <a:solidFill>
                  <a:schemeClr val="tx1"/>
                </a:solidFill>
              </a:rPr>
              <a:t>Nepoužívat v názvech projektů: tečky, háčky, čárky a mezery. </a:t>
            </a:r>
          </a:p>
        </p:txBody>
      </p:sp>
    </p:spTree>
    <p:extLst>
      <p:ext uri="{BB962C8B-B14F-4D97-AF65-F5344CB8AC3E}">
        <p14:creationId xmlns:p14="http://schemas.microsoft.com/office/powerpoint/2010/main" val="303179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Kontrolní otázky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3 Úvod do možností využití metod numerických simulací k lití kovů a slitin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697424E-60EF-4E0F-A620-60C3529C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10515600" cy="437495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C0C0C"/>
                </a:solidFill>
              </a:rPr>
              <a:t>1. Co si lze představit pod pojmem numerické simulace slévárenských procesů? </a:t>
            </a:r>
          </a:p>
          <a:p>
            <a:r>
              <a:rPr lang="cs-CZ" dirty="0">
                <a:solidFill>
                  <a:srgbClr val="0C0C0C"/>
                </a:solidFill>
              </a:rPr>
              <a:t>2. Jaké jsou hlavní výhody využití numerických simulací ve slévárenství?</a:t>
            </a:r>
          </a:p>
          <a:p>
            <a:r>
              <a:rPr lang="cs-CZ" dirty="0">
                <a:solidFill>
                  <a:srgbClr val="0C0C0C"/>
                </a:solidFill>
              </a:rPr>
              <a:t> 3. Je nutné vždy pořizovat profesionální komerční řešení do každé slévárny?</a:t>
            </a:r>
          </a:p>
          <a:p>
            <a:r>
              <a:rPr lang="cs-CZ" dirty="0">
                <a:solidFill>
                  <a:srgbClr val="0C0C0C"/>
                </a:solidFill>
              </a:rPr>
              <a:t> 4. Uveďte dvě nejkomplexnější komerční řešení numerických simulací slévárenských procesů? </a:t>
            </a:r>
          </a:p>
          <a:p>
            <a:r>
              <a:rPr lang="cs-CZ" dirty="0">
                <a:solidFill>
                  <a:srgbClr val="0C0C0C"/>
                </a:solidFill>
              </a:rPr>
              <a:t>5. Co je to Visual environment v programu ProCast? </a:t>
            </a:r>
          </a:p>
        </p:txBody>
      </p:sp>
    </p:spTree>
    <p:extLst>
      <p:ext uri="{BB962C8B-B14F-4D97-AF65-F5344CB8AC3E}">
        <p14:creationId xmlns:p14="http://schemas.microsoft.com/office/powerpoint/2010/main" val="51269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Použitá literatura a zdroje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3 Úvod do možností využití metod numerických simulací k lití kovů a slitin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697424E-60EF-4E0F-A620-60C3529C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10515600" cy="4374957"/>
          </a:xfrm>
        </p:spPr>
        <p:txBody>
          <a:bodyPr>
            <a:normAutofit/>
          </a:bodyPr>
          <a:lstStyle/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it-IT" b="0" i="0" dirty="0">
                <a:solidFill>
                  <a:srgbClr val="212529"/>
                </a:solidFill>
                <a:effectLst/>
                <a:latin typeface="Open Sans"/>
              </a:rPr>
              <a:t>[online]. [cit. 2021-03-09]. Dostupné z: </a:t>
            </a:r>
            <a:r>
              <a:rPr lang="it-IT" b="0" i="0" dirty="0">
                <a:solidFill>
                  <a:srgbClr val="212529"/>
                </a:solidFill>
                <a:effectLst/>
                <a:latin typeface="Open Sans"/>
                <a:hlinkClick r:id="rId3"/>
              </a:rPr>
              <a:t>https://rahim-soft.com/esi-procast-2016-suite-free-download/</a:t>
            </a:r>
            <a:endParaRPr lang="cs-CZ" b="0" i="0" dirty="0">
              <a:solidFill>
                <a:srgbClr val="212529"/>
              </a:solidFill>
              <a:effectLst/>
              <a:latin typeface="Open Sans"/>
            </a:endParaRPr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it-IT" b="0" i="0" dirty="0">
                <a:solidFill>
                  <a:srgbClr val="212529"/>
                </a:solidFill>
                <a:effectLst/>
                <a:latin typeface="Open Sans"/>
              </a:rPr>
              <a:t>[online]. [cit. 2021-03-09]. Dostupné z: </a:t>
            </a:r>
            <a:r>
              <a:rPr lang="it-IT" b="0" i="0" dirty="0">
                <a:solidFill>
                  <a:srgbClr val="212529"/>
                </a:solidFill>
                <a:effectLst/>
                <a:latin typeface="Open Sans"/>
                <a:hlinkClick r:id="rId4"/>
              </a:rPr>
              <a:t>https://kom-odlew.pl/aktualnosci/spotkanie-magmasoft-2017/</a:t>
            </a:r>
            <a:endParaRPr lang="cs-CZ" b="0" i="0" dirty="0">
              <a:solidFill>
                <a:srgbClr val="212529"/>
              </a:solidFill>
              <a:effectLst/>
              <a:latin typeface="Open Sans"/>
            </a:endParaRPr>
          </a:p>
          <a:p>
            <a:pPr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b="0" i="0" dirty="0">
              <a:solidFill>
                <a:srgbClr val="212529"/>
              </a:solidFill>
              <a:effectLst/>
              <a:latin typeface="Open Sans"/>
            </a:endParaRPr>
          </a:p>
          <a:p>
            <a:endParaRPr lang="cs-CZ" dirty="0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7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8" y="831850"/>
            <a:ext cx="10256522" cy="8445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Klíčová slova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3 Úvod do možností využití metod numerických simulací k lití kovů a slitin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673" y="1845734"/>
            <a:ext cx="10370128" cy="4023360"/>
          </a:xfrm>
        </p:spPr>
        <p:txBody>
          <a:bodyPr>
            <a:normAutofit lnSpcReduction="10000"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numerické simulace ve slévárenství, možnosti numerických simulací, volba vhodných simulačních nástrojů, ProCAST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3700" dirty="0">
                <a:solidFill>
                  <a:schemeClr val="tx1"/>
                </a:solidFill>
                <a:latin typeface="+mj-lt"/>
              </a:rPr>
              <a:t>Cíle kapitoly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200" dirty="0">
                <a:solidFill>
                  <a:schemeClr val="tx1"/>
                </a:solidFill>
              </a:rPr>
              <a:t>Cílem kapitoly je alespoň v základu představit potenciál využití metod numerického simulování v prostředí slévárenských technologií. Za zmínku stojí, že matematické principy numerických simulací byly popsány již v 19. století. Tedy v době, kdy neexistovaly výpočetní kapacity na realizaci enormního kvanta potřebných výpočetních operací. Tento předmět nemá v žádném případě ambici zatěžovat studenty matematickými principy modelování či hlouběji pronikat do pozadí principů výpočtů, na kterých jsou numerické simulace postaveny. </a:t>
            </a:r>
          </a:p>
        </p:txBody>
      </p:sp>
    </p:spTree>
    <p:extLst>
      <p:ext uri="{BB962C8B-B14F-4D97-AF65-F5344CB8AC3E}">
        <p14:creationId xmlns:p14="http://schemas.microsoft.com/office/powerpoint/2010/main" val="169057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8" y="831850"/>
            <a:ext cx="10256522" cy="8445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Úvod do kapitoly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3 Úvod do možností využití metod numerických simulací k lití kovů a slitin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673" y="1845734"/>
            <a:ext cx="10370128" cy="4023360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Vzhledem k omezenému rozsahu předmětu není možné postihnout celou škálu jak technologií výroby, či vyráběných slitin, tak rozličných programů, které jsou na trhu k dispozici. Není samozřejmě možné studenty seznámit s různými přístupy a softwarovými řešeními, které jsou na trhu k dispozici. Taktéž je nemyslitelné se v rámci jednoho semestru věnovat na znalosti náročnějším výpočtovým modulům. Bylo tedy rozhodnuto, že pro základní seznámení se s danou problematikou bude výuka zaměřena na technologii tzv. gravitačního lití tvárné litiny do pískových forem v jednom na VŠTE dostupných softwarů, konkrétně ProCast.</a:t>
            </a:r>
          </a:p>
        </p:txBody>
      </p:sp>
    </p:spTree>
    <p:extLst>
      <p:ext uri="{BB962C8B-B14F-4D97-AF65-F5344CB8AC3E}">
        <p14:creationId xmlns:p14="http://schemas.microsoft.com/office/powerpoint/2010/main" val="80954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Numerické simulace ve slévárenství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3 Úvod do možností využití metod numerických simulací k lití kovů a slitin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>
            <a:normAutofit fontScale="92500" lnSpcReduction="10000"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v posledních desetiletích enormně narostl výpočetní výkon počítačů a zlepšil se poměr cena/výkon, díky tomu stále více dochází také k integraci numerických simulací také do oblasti slévárenských technologií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tato řešení umožňují často velmi efektivně přizpůsobit jinak složitý výpočet daným provozním podmínkám, pro které jsou odladěny 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výpočty probíhají velmi rychle a někdy je lze i přímo propojit a vyžadují pokročilou znalost programování a matematiky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vývoj těchto programů je vesměs časově náročným procesem vyžadujících dlouhodobou spolupráci mezi výzkumnými týmy a technology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existuje skupina programů, které se přímo nespecializují pouze na procesy slévárenství, ale existuje v nich knihovna skriptů umožňujících řešit problematiku související s přestupy tepla, změnou skupenství (tuhnutí), proudění, krystalizaci a další typy fázových přeměn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pro běžné uživatele složité, některé ve formě Open Source a komunitní podpora je zcela či částečně zdarma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existuje také skupina komerčních programů, s příznivějším uživatelským rozhraní, profesionální support a neustálý vývoj 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0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chemeClr val="tx1"/>
                </a:solidFill>
              </a:rPr>
              <a:t>Hlavní cíle aplikace numerických simulací ve slévárenské technologii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3 Úvod do možností využití metod numerických simulací k lití kovů a slitin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6521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cílem každé slévárny je zajistit ekonomicky výhodnou, avšak kvalitní produkci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potřeba zajistit pomocí technologií, aby vyráběné odlitky byly bez odběratelem neakceptovatelných vad při dodržení požadavků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pomocí simulačních programů je možné dodržení těchto požadavků odhadnout na základě simulací ještě před výrobou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kromě požadavků od dodavatele je také vhodné navrhnout licí sestavu tak, aby se zvýšil výtěžek kovu pomocí její vhodně navržené geometrie, to spočívá v počtu kusů odlitků v jedné licí sestavě, tvaru a rozměrů licích kanálků, jejich napojení na odlitky, umístění filtrů, množství, tvaru a počtu chladítek, ledvinek, odfuků a nálitků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bez toho, aniž by proběhly provozní zkoušky lze také testovat různé změny v chemickém složení. Způsobu lití, teplotách nejen taveniny ale i forem atd.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někdy je možné upravit technologii výroby i v průběhu projektu (zakázky)</a:t>
            </a:r>
          </a:p>
        </p:txBody>
      </p:sp>
    </p:spTree>
    <p:extLst>
      <p:ext uri="{BB962C8B-B14F-4D97-AF65-F5344CB8AC3E}">
        <p14:creationId xmlns:p14="http://schemas.microsoft.com/office/powerpoint/2010/main" val="198047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chemeClr val="tx1"/>
                </a:solidFill>
              </a:rPr>
              <a:t>Hlavní cíle aplikace numerických simulací ve slévárenské technologii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3 Úvod do možností využití metod numerických simulací k lití kovů a slitin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6521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tento obrázek z příspěvku autora Ravi, B. (2010), může pomoci rozhodnout, jaké investice do simulačního prostředí jsou z pohledu počtu projektů, výrobní kapacity, kvalitativních požadavků a tvarové složitosti pro danou slévárnu vhodné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2F9497-BB15-4B7A-A35A-B41363EAA9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6320" y="2990891"/>
            <a:ext cx="5092830" cy="303525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1436B93-F299-4FE6-989A-F167BBDFC44A}"/>
              </a:ext>
            </a:extLst>
          </p:cNvPr>
          <p:cNvSpPr txBox="1"/>
          <p:nvPr/>
        </p:nvSpPr>
        <p:spPr>
          <a:xfrm>
            <a:off x="7245927" y="3311236"/>
            <a:ext cx="39097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/>
              <a:t>slévárna s vysokou výrobní kapacitou nad 5000 tun odlitků ročně a počtem zakázek (projektů) nad 100 za rok by již měli mít k dispozici vlastní simulační software a naopak menší slévárny by mohly takovýto program sdílet nebo zadávat řešení externě</a:t>
            </a:r>
          </a:p>
        </p:txBody>
      </p:sp>
    </p:spTree>
    <p:extLst>
      <p:ext uri="{BB962C8B-B14F-4D97-AF65-F5344CB8AC3E}">
        <p14:creationId xmlns:p14="http://schemas.microsoft.com/office/powerpoint/2010/main" val="8303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chemeClr val="tx1"/>
                </a:solidFill>
              </a:rPr>
              <a:t>Hlavní cíle aplikace numerických simulací ve slévárenské technologii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3 Úvod do možností využití metod numerických simulací k lití kovů a slitin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D0DA086-D943-4878-AB33-334C3AAA6DD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825626"/>
            <a:ext cx="7918343" cy="445048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6A47204-322F-4FDF-8303-0CDF1E95D79A}"/>
              </a:ext>
            </a:extLst>
          </p:cNvPr>
          <p:cNvSpPr txBox="1"/>
          <p:nvPr/>
        </p:nvSpPr>
        <p:spPr>
          <a:xfrm>
            <a:off x="8908473" y="2840182"/>
            <a:ext cx="23040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schéma z příspěvku autorů Fu, M.W a Yong, M.S. (2009) přehledně znázorňuje vazby mezi reálnými slévárenskými procesy a simulacemi</a:t>
            </a:r>
          </a:p>
        </p:txBody>
      </p:sp>
    </p:spTree>
    <p:extLst>
      <p:ext uri="{BB962C8B-B14F-4D97-AF65-F5344CB8AC3E}">
        <p14:creationId xmlns:p14="http://schemas.microsoft.com/office/powerpoint/2010/main" val="104508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chemeClr val="tx1"/>
                </a:solidFill>
              </a:rPr>
              <a:t>Hlavní cíle aplikace numerických simulací ve slévárenské technologii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3 Úvod do možností využití metod numerických simulací k lití kovů a slitin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8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6521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ve schématu je také znázorněno základní rozdělení toho, co lze v oblasti slévárenství simulovat, které (stavové) rovnice jsou v rámci těchto modelů (oblastí) řešeny a které výstupní veličiny (proměnné) jsou především předmětem výpočtu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pro výpočet plnění formy je třeba řešit otázky rovnováhy energetické a hmotnostní pomocí rovnic Navier-Skovesových, kontinuity a energetických a je znázorněno, k výpočtu kterých proměnných (veličin) tyto propočty vedou 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další dominantní oblastí je oblast tuhnutí a chladnutí odlitků s dominantní veličinou teplotou 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řešení třetí oblasti uvedené ve schématu jsou napětí a namáhání, má potenciál odhalit kritická místa odlitků či dokonce predikovat tvarové deformace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ne všechny komerčně dostupná řešení numerických simulací umožňují simulovat všechny technologie výroby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některé programy jsou také omezeny a neumožňují hlouběji studovat strukturu odlitků a s tím související napěťové stavy a tvarové deformace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8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chemeClr val="tx1"/>
                </a:solidFill>
              </a:rPr>
              <a:t>Hlavní cíle aplikace numerických simulací ve slévárenské technologii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3 Úvod do možností využití metod numerických simulací k lití kovů a slitin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6521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v běžné praxi se nejvíce setkáváme se simulacemi zaměřenými právě na průběh plnění a následně chladnutí a tuhnutí odlitků 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mezi nejšpičkovější profesionální řešení i z pohledu komplexnosti nabízených řešení patří MAGMASOFT a ProCAST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896D2DF-83DA-41DF-89A7-982BC179F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5" y="3429463"/>
            <a:ext cx="4616335" cy="25966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B1BAFC7-0EEF-4AFD-ACB9-767C9D3DE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72" y="3228157"/>
            <a:ext cx="3438946" cy="299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665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7">
      <a:dk1>
        <a:srgbClr val="0C0C0C"/>
      </a:dk1>
      <a:lt1>
        <a:sysClr val="window" lastClr="FFFFFF"/>
      </a:lt1>
      <a:dk2>
        <a:srgbClr val="983033"/>
      </a:dk2>
      <a:lt2>
        <a:srgbClr val="CCDDEA"/>
      </a:lt2>
      <a:accent1>
        <a:srgbClr val="E48312"/>
      </a:accent1>
      <a:accent2>
        <a:srgbClr val="983033"/>
      </a:accent2>
      <a:accent3>
        <a:srgbClr val="865640"/>
      </a:accent3>
      <a:accent4>
        <a:srgbClr val="983033"/>
      </a:accent4>
      <a:accent5>
        <a:srgbClr val="C2BC80"/>
      </a:accent5>
      <a:accent6>
        <a:srgbClr val="983033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293B7189D2E345B6A5818BD11F69CE" ma:contentTypeVersion="13" ma:contentTypeDescription="Vytvoří nový dokument" ma:contentTypeScope="" ma:versionID="1ec421ab1a4498fe0d60433be41bd957">
  <xsd:schema xmlns:xsd="http://www.w3.org/2001/XMLSchema" xmlns:xs="http://www.w3.org/2001/XMLSchema" xmlns:p="http://schemas.microsoft.com/office/2006/metadata/properties" xmlns:ns3="92e8b739-1662-462e-84b7-6dd21149fd20" xmlns:ns4="fc1905a5-cf85-4e61-9a63-331118843f16" targetNamespace="http://schemas.microsoft.com/office/2006/metadata/properties" ma:root="true" ma:fieldsID="108e30d6dcd8e39fdde145644bc1f199" ns3:_="" ns4:_="">
    <xsd:import namespace="92e8b739-1662-462e-84b7-6dd21149fd20"/>
    <xsd:import namespace="fc1905a5-cf85-4e61-9a63-331118843f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8b739-1662-462e-84b7-6dd21149f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905a5-cf85-4e61-9a63-331118843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4B5E6B-4DFA-4D5F-AAD4-B95D71E7E4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8b739-1662-462e-84b7-6dd21149fd20"/>
    <ds:schemaRef ds:uri="fc1905a5-cf85-4e61-9a63-331118843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A3382E-40D3-48F0-B427-5E1FA1405C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88681-B985-4C4A-82A8-610E8CCB933C}">
  <ds:schemaRefs>
    <ds:schemaRef ds:uri="http://www.w3.org/XML/1998/namespace"/>
    <ds:schemaRef ds:uri="http://purl.org/dc/terms/"/>
    <ds:schemaRef ds:uri="http://purl.org/dc/elements/1.1/"/>
    <ds:schemaRef ds:uri="92e8b739-1662-462e-84b7-6dd21149fd20"/>
    <ds:schemaRef ds:uri="fc1905a5-cf85-4e61-9a63-331118843f16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11807</TotalTime>
  <Words>1547</Words>
  <Application>Microsoft Office PowerPoint</Application>
  <PresentationFormat>Širokoúhlá obrazovka</PresentationFormat>
  <Paragraphs>105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Open Sans</vt:lpstr>
      <vt:lpstr>Wingdings</vt:lpstr>
      <vt:lpstr>Retrospektiva</vt:lpstr>
      <vt:lpstr>Úvod do možností využití metod numerických simulací k lití kovů a slitin</vt:lpstr>
      <vt:lpstr>Klíčová slova</vt:lpstr>
      <vt:lpstr>Úvod do kapitoly</vt:lpstr>
      <vt:lpstr>Numerické simulace ve slévárenství</vt:lpstr>
      <vt:lpstr>Hlavní cíle aplikace numerických simulací ve slévárenské technologii</vt:lpstr>
      <vt:lpstr>Hlavní cíle aplikace numerických simulací ve slévárenské technologii</vt:lpstr>
      <vt:lpstr>Hlavní cíle aplikace numerických simulací ve slévárenské technologii</vt:lpstr>
      <vt:lpstr>Hlavní cíle aplikace numerických simulací ve slévárenské technologii</vt:lpstr>
      <vt:lpstr>Hlavní cíle aplikace numerických simulací ve slévárenské technologii</vt:lpstr>
      <vt:lpstr>Úvod do využití numerických simulací v prostředí ProCast</vt:lpstr>
      <vt:lpstr>ProCAST – Software pro výpočet simulace ve slévárenství</vt:lpstr>
      <vt:lpstr>Visual environment</vt:lpstr>
      <vt:lpstr>Visual environment</vt:lpstr>
      <vt:lpstr>Kontrolní otázky</vt:lpstr>
      <vt:lpstr>Použitá literatura a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Nová Jana</dc:creator>
  <cp:lastModifiedBy>Lucie Roučková</cp:lastModifiedBy>
  <cp:revision>544</cp:revision>
  <dcterms:created xsi:type="dcterms:W3CDTF">2020-07-13T07:37:48Z</dcterms:created>
  <dcterms:modified xsi:type="dcterms:W3CDTF">2021-03-09T08:00:25Z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0x010100E5293B7189D2E345B6A5818BD11F69CE</vt:lpwstr>
  </property>
</Properties>
</file>