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sldIdLst>
    <p:sldId id="258" r:id="rId5"/>
    <p:sldId id="495" r:id="rId6"/>
    <p:sldId id="496" r:id="rId7"/>
    <p:sldId id="455" r:id="rId8"/>
    <p:sldId id="456" r:id="rId9"/>
    <p:sldId id="497" r:id="rId10"/>
    <p:sldId id="498" r:id="rId11"/>
    <p:sldId id="499" r:id="rId12"/>
    <p:sldId id="469" r:id="rId13"/>
    <p:sldId id="458" r:id="rId14"/>
    <p:sldId id="468" r:id="rId15"/>
    <p:sldId id="460" r:id="rId16"/>
    <p:sldId id="500" r:id="rId17"/>
    <p:sldId id="501" r:id="rId18"/>
    <p:sldId id="502" r:id="rId19"/>
    <p:sldId id="503" r:id="rId20"/>
    <p:sldId id="504" r:id="rId21"/>
    <p:sldId id="505" r:id="rId22"/>
    <p:sldId id="471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485" r:id="rId35"/>
    <p:sldId id="518" r:id="rId36"/>
    <p:sldId id="51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z/12533621-Vyroba-odlitku-ze-slitin-hliniku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pif.org/IntrotoPM/Processes/IsostaticPressing.aspx" TargetMode="External"/><Relationship Id="rId4" Type="http://schemas.openxmlformats.org/officeDocument/2006/relationships/hyperlink" Target="http://fyzika.upol.cz/cs/system/files/download/vujtek/granty/lapsanska_prehled_metod_svarovani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Shrnutí problematiky slévárenských technologií neželezných kovů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Slévárenské slitiny Al-Cu (duraly)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9806510" cy="41804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nejčastějšími přísadami jsou Mg, Cu, Si, Zu a Ni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měď tvoří s hliníkem slitiny s omezenou rozpustností v tuhém roztoku a eutektikem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rozpustnost mědi v hliníku při eutektické teplotě 548°C je max 5,7 % a při ochlazování se snižuje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vytvrditelné s vysokou pevností, tažností a lomovou houževnatostí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snižující se rozpustnost Cu umožňuje provádět vytvrzování za tepla i za studena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 důležitý konstrukční materiál na stavbu letadel, kolejových vozidel, automobilů aj.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 odolnosti proti korozi, díky obsahu mědi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je nutná odolnost proti korozi, používá se </a:t>
            </a:r>
            <a:r>
              <a:rPr lang="cs-CZ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plátovaný dural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jsou na materiál kladen větší požadavky, používá se </a:t>
            </a:r>
            <a:r>
              <a:rPr lang="cs-CZ" sz="2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superdural</a:t>
            </a: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vyšším obsahem hořčíku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3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kumimoji="0" lang="cs-CZ" sz="4800" b="0" i="0" u="none" strike="noStrike" kern="1200" cap="none" spc="-5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Slévárenské slitiny Al-Cu (duraly)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B026B76-812E-47E7-8508-FDC184951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8956" y="1825625"/>
            <a:ext cx="3809203" cy="44782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0ED82F7-8C47-483B-9E1B-D4F1754CC4F5}"/>
              </a:ext>
            </a:extLst>
          </p:cNvPr>
          <p:cNvSpPr txBox="1"/>
          <p:nvPr/>
        </p:nvSpPr>
        <p:spPr>
          <a:xfrm>
            <a:off x="6569806" y="3521238"/>
            <a:ext cx="349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rovnovážný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diagram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Al-Cu</a:t>
            </a:r>
          </a:p>
        </p:txBody>
      </p:sp>
    </p:spTree>
    <p:extLst>
      <p:ext uri="{BB962C8B-B14F-4D97-AF65-F5344CB8AC3E}">
        <p14:creationId xmlns:p14="http://schemas.microsoft.com/office/powerpoint/2010/main" val="292862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Al-Mg (hydronalium)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15600" cy="46140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hořčík tvoří s hliníkem slitiny s maximální rozpustností 17,4 % Mg při eutektické teplotě 450°C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s poklesem teploty se rozpustnost rychle snižuje (při teplotě 300°C je asi 5,3 %, při 200°C 2,9 %)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vlivem přísadových prvků se rozpustnost Mg dále snižuje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eutektikum je tvořeno fázemi α (Al) a </a:t>
                </a:r>
                <a14:m>
                  <m:oMath xmlns:m="http://schemas.openxmlformats.org/officeDocument/2006/math">
                    <m:r>
                      <a:rPr lang="cs-CZ" alt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alt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alt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altLang="cs-CZ" b="0" dirty="0">
                    <a:solidFill>
                      <a:schemeClr val="tx1"/>
                    </a:solidFill>
                  </a:rPr>
                  <a:t>označované jako fáze </a:t>
                </a:r>
                <a:r>
                  <a:rPr lang="el-GR" altLang="cs-CZ" b="0" dirty="0">
                    <a:solidFill>
                      <a:schemeClr val="tx1"/>
                    </a:solidFill>
                  </a:rPr>
                  <a:t>β</a:t>
                </a:r>
                <a:r>
                  <a:rPr lang="cs-CZ" altLang="cs-CZ" b="0" dirty="0">
                    <a:solidFill>
                      <a:schemeClr val="tx1"/>
                    </a:solidFill>
                  </a:rPr>
                  <a:t>, eutektická koncentrace je 34,5 % Mg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pokud je ve slitině obsažen křemík v množství cca 1 %, váže se hořčík především do sloučeniny </a:t>
                </a:r>
                <a14:m>
                  <m:oMath xmlns:m="http://schemas.openxmlformats.org/officeDocument/2006/math">
                    <m:r>
                      <a:rPr lang="cs-CZ" altLang="cs-CZ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alt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altLang="cs-CZ" dirty="0">
                    <a:solidFill>
                      <a:schemeClr val="tx1"/>
                    </a:solidFill>
                  </a:rPr>
                  <a:t>, ta se vylučuje jako intermetalická fáze, která umožňuje provádět vytvrzování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vytvrzování umožňuje rovněž měď a zinek, obvykle se však odlitky používají ve stavu tepelně nezpracovaném</a:t>
                </a:r>
              </a:p>
              <a:p>
                <a:pPr>
                  <a:buClr>
                    <a:srgbClr val="98141B"/>
                  </a:buClr>
                  <a:buFont typeface="Wingdings" panose="05000000000000000000" pitchFamily="2" charset="2"/>
                  <a:buChar char="ü"/>
                </a:pPr>
                <a:r>
                  <a:rPr lang="cs-CZ" altLang="cs-CZ" dirty="0">
                    <a:solidFill>
                      <a:schemeClr val="tx1"/>
                    </a:solidFill>
                  </a:rPr>
                  <a:t>podle obsahu hořčíku se slévárenské slitiny Al-Mg dělí na typy se 3, 5 a 9 % Mg, čím vyšší je obsah hořčíku, tím širší je dvoufázové pásmo tuhnutí a tím horší jsou slévárenské vlastnosti</a:t>
                </a:r>
                <a:endParaRPr lang="cs-CZ" altLang="cs-CZ" b="0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rgbClr val="983033"/>
                  </a:buClr>
                  <a:buFont typeface="Wingdings" panose="05000000000000000000" pitchFamily="2" charset="2"/>
                  <a:buChar char="ü"/>
                </a:pPr>
                <a:endParaRPr lang="cs-CZ" sz="2000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rgbClr val="983033"/>
                  </a:buClr>
                  <a:buFont typeface="Wingdings" panose="05000000000000000000" pitchFamily="2" charset="2"/>
                  <a:buChar char="ü"/>
                </a:pPr>
                <a:endParaRPr lang="cs-CZ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15600" cy="4614050"/>
              </a:xfrm>
              <a:blipFill>
                <a:blip r:embed="rId3"/>
                <a:stretch>
                  <a:fillRect l="-1391" t="-14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76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Al-Mg (hydronalium)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325333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052544-4D4B-47E9-97E7-1B29E4D1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62" y="1825625"/>
            <a:ext cx="3390614" cy="434544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034EC2E-9904-4E4A-BA55-E63DF50119A4}"/>
              </a:ext>
            </a:extLst>
          </p:cNvPr>
          <p:cNvSpPr txBox="1"/>
          <p:nvPr/>
        </p:nvSpPr>
        <p:spPr>
          <a:xfrm>
            <a:off x="5741581" y="3521238"/>
            <a:ext cx="35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rovnovážný diagram Al-Mg</a:t>
            </a:r>
          </a:p>
        </p:txBody>
      </p:sp>
    </p:spTree>
    <p:extLst>
      <p:ext uri="{BB962C8B-B14F-4D97-AF65-F5344CB8AC3E}">
        <p14:creationId xmlns:p14="http://schemas.microsoft.com/office/powerpoint/2010/main" val="51825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hořčíku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402666"/>
          </a:xfrm>
        </p:spPr>
        <p:txBody>
          <a:bodyPr>
            <a:normAutofit lnSpcReduction="10000"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/>
              </a:rPr>
              <a:t>převážná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část hořčíkových slitin se zpracovává odléváním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hlavním přísadovým prvkem je téměř výhradně hliník, slitiny Mg-Al s nízkou hmotností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čím je ve slitině vyšší obsah hliníku, tím lepší je zabíhavost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ze slitin hořčíku je nejznámější tzv. elektron, obsahující též zinek a mangan, který se přidává do každé hořčíkové slitiny , aby se zvětšila odolnost proti korozi a zmenšila vznítivost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technicky zajímavé, ale výrobně mimořádně složité jsou superlehké slitiny Mg-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/>
              </a:rPr>
              <a:t>nejčastěji používanou slitinou pro tlakové lití je slitina s 9 % Al a 1 % Zn, označovaná jako AZ91, má vynikající zabíhavost a umožňuje odlévat tenkostěnné, tvarově velmi komplikované odlitky, má vysokou pevnost, ale pouze střední tažnost a houževnost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/>
              </a:rPr>
              <a:t>pro vyšší tažnost a houževnatost se snižuje obsah hliníku a zinek je nahrazen manganem – tyto materiály se používají pro odlitky s vysokými požadavky na bezpečnost, např. volanty aut, armatury řízení a díly sedadel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mědi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782078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využívají se jejich specifické mechanické, frikční, fyzikální, antikorozní a jiné vlastnosti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podle hlavního přísadového prvku se dělí do dvou základních skupin – bronzy a mosazi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bronzy se podle hlavního přísadového prvku nebo skupiny přísadových prvků dělí do jednotlivých materiálových skupin, kdy nejvýznamnější skupiny jsou bronzy: cínové, cíno-olověné, hliníkové a olověné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z dalších typů slitin se v menším rozsahu vyrábí slitiny Cu-Ni, Cu-Cr, Cu-Mn, Cu-Si, Cu-Be a další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z hlediska slévárenského je důležitá šířka pásma tuhnutí mezi teplotami likvidu a solidu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3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mědi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782078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</a:pPr>
            <a:r>
              <a:rPr lang="cs-CZ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Podle tohoto kritéria je možno slitiny rozdělit zhruba do 3 skupin: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slitiny s úzkým intervalem tuhnutí do asi 50 K. Mezi tyto slitiny patří žluté mosazi, manganový, hliníkový a niklový bronz (slitiny CuZnNiSnPb) a chromová měď,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slitiny s intervalem tuhnutí 50-110 K – do této skupiny patří zejména křemíková mosaz, křemíkový bronz a slitiny Cu-Ni,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slitiny s intervalem tuhnutí nad 110 K (až do asi 170 K) – cínový a cíno-olověný bronz, červený bronz a olověný bronz.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endParaRPr lang="cs-CZ" sz="20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šířka intervalu tuhnutí má rozhodující význam pro schopnost dosazování kovu do tuhnoucího odlitku a pro makro- a mikrosegregaci přísadových prvků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zinku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782078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hlavní přísadový prvek je hliník, vysoká pevnost v tahu a houževnost, dobrá tvářitelnost, schopnost tlumit vibrace, odolnost proti korozi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rovnovážný diagram systému Zn-Al je typem diagramu s primární fází s omezenou rozpustností přísadového prvku a se vznikem eutektika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eutektikum je tvořeno fází Zn-</a:t>
            </a:r>
            <a:r>
              <a:rPr lang="cs-CZ" altLang="cs-CZ" sz="2000" dirty="0" err="1">
                <a:solidFill>
                  <a:schemeClr val="tx1"/>
                </a:solidFill>
              </a:rPr>
              <a:t>ZnAl</a:t>
            </a:r>
            <a:r>
              <a:rPr lang="cs-CZ" altLang="cs-CZ" sz="2000" dirty="0">
                <a:solidFill>
                  <a:schemeClr val="tx1"/>
                </a:solidFill>
              </a:rPr>
              <a:t>, eutektická teplota systému Zn-Al je rovna 382°C při koncentraci 5,5 % Al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obsah hliníku v normovaných slitinách se pohybuje v rozmezí 4-27 % Al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slitiny zinku se odlévají všemi běžnými slévárenskými metodami, výrazně však převažuje metoda tlakového lití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doporučuje se odlévat na strojích se studenou komorou,  v nichž je teplota forem nižší, aby nedocházelo k nalepování odlitků nebo reakci kovu s formou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3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Slévárenské slitiny zinku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15600" cy="4782078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1D113B-3118-4024-A3C0-76E52C2A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79" y="1845734"/>
            <a:ext cx="5932503" cy="41804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0E57D46-4810-41EF-9186-D14DD1342DE2}"/>
              </a:ext>
            </a:extLst>
          </p:cNvPr>
          <p:cNvSpPr txBox="1"/>
          <p:nvPr/>
        </p:nvSpPr>
        <p:spPr>
          <a:xfrm>
            <a:off x="7480351" y="3557327"/>
            <a:ext cx="3322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rovnovážný diagram Zn-Al</a:t>
            </a:r>
          </a:p>
        </p:txBody>
      </p:sp>
    </p:spTree>
    <p:extLst>
      <p:ext uri="{BB962C8B-B14F-4D97-AF65-F5344CB8AC3E}">
        <p14:creationId xmlns:p14="http://schemas.microsoft.com/office/powerpoint/2010/main" val="324970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Odlévání do </a:t>
            </a:r>
            <a:r>
              <a:rPr lang="cs-CZ">
                <a:solidFill>
                  <a:schemeClr val="tx1"/>
                </a:solidFill>
              </a:rPr>
              <a:t>netrvalých forem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9">
            <a:extLst>
              <a:ext uri="{FF2B5EF4-FFF2-40B4-BE49-F238E27FC236}">
                <a16:creationId xmlns:a16="http://schemas.microsoft.com/office/drawing/2014/main" id="{1FB169D2-9BF6-4154-B16E-D907F335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7395873" cy="4429846"/>
          </a:xfrm>
        </p:spPr>
        <p:txBody>
          <a:bodyPr>
            <a:no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tyto netrvalé (jednorázové) formy se při vyjmutí odlitku formy zničí</a:t>
            </a:r>
          </a:p>
          <a:p>
            <a:pPr marL="0" indent="0">
              <a:buClr>
                <a:srgbClr val="98141B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Lití do pískových forem: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flexibilní metoda, která je vhodná pro všechny hmotností kategorie odlitků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používá se především pro kusovou a malosériovou výrobu menších odlitků </a:t>
            </a:r>
          </a:p>
          <a:p>
            <a:pPr marL="0" indent="0">
              <a:buClr>
                <a:srgbClr val="98141B"/>
              </a:buClr>
              <a:buNone/>
            </a:pPr>
            <a:r>
              <a:rPr lang="cs-CZ" b="1" dirty="0">
                <a:solidFill>
                  <a:schemeClr val="tx1"/>
                </a:solidFill>
              </a:rPr>
              <a:t>V-proces: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metoda, která se ve světě uplatňuje ve stále větší míře pro výrobu tvarově složitých odlitků s vnitřními dutinami, které by bylo nutno vyrobit komplikovanými jádry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typické je použití v automobilovém průmyslu pro výrobu hlav válců, výfukového potrubí nebo složitých skříňovitých odlitků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CD6F7C-EA1B-4F9C-A72C-4A965581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44" y="1846263"/>
            <a:ext cx="3352751" cy="251582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DDF3D8C-E91D-470A-B336-780709037D49}"/>
              </a:ext>
            </a:extLst>
          </p:cNvPr>
          <p:cNvSpPr txBox="1"/>
          <p:nvPr/>
        </p:nvSpPr>
        <p:spPr>
          <a:xfrm>
            <a:off x="8496831" y="4362087"/>
            <a:ext cx="3062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lití do netrvalé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pískové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formy</a:t>
            </a:r>
          </a:p>
        </p:txBody>
      </p:sp>
    </p:spTree>
    <p:extLst>
      <p:ext uri="{BB962C8B-B14F-4D97-AF65-F5344CB8AC3E}">
        <p14:creationId xmlns:p14="http://schemas.microsoft.com/office/powerpoint/2010/main" val="214153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základní typy slitin neželezných kovů, slitiny hliníku, slitiny hořčíku, slitiny mědi, slitiny zinku, odlévání neželezných kovů, lití do netrvalých forem, lití do kovových forem, vady slitin neželezných kovů 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40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Cílem kapitoly je shrnout základní informace z problematiky slévárenství neželezných slitin. </a:t>
            </a: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Odlévání do </a:t>
            </a:r>
            <a:r>
              <a:rPr lang="cs-CZ">
                <a:solidFill>
                  <a:schemeClr val="tx1"/>
                </a:solidFill>
              </a:rPr>
              <a:t>netrvalých forem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53128450-2712-48F9-AFF1-0189479A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7396162" cy="4429125"/>
          </a:xfrm>
        </p:spPr>
        <p:txBody>
          <a:bodyPr>
            <a:normAutofit/>
          </a:bodyPr>
          <a:lstStyle/>
          <a:p>
            <a:pPr marL="0" indent="0">
              <a:buClr>
                <a:srgbClr val="98141B"/>
              </a:buClr>
              <a:buNone/>
            </a:pPr>
            <a:r>
              <a:rPr lang="cs-CZ" sz="2200" b="1" dirty="0">
                <a:solidFill>
                  <a:schemeClr val="tx1"/>
                </a:solidFill>
              </a:rPr>
              <a:t>Lití do skořepinových forem: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formy, vyrobené metodou z vytavitelného modelu, je velmi vhodnou technologií pro menší, tvarově komplikované odlitky z hliníkových slitin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pro výrobu forem se obvykle používá křemenná keramika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vzhledem k malému mechanickému a tepelnému namáhání se odléhá do samonosných skořepin, které mají menší počet obalů, než je obvyklé při lití slitin železa nebo niklu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formy bývají pře litím předehřáty a na 200 až 300 °C 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odlitky mají vysokou přesnost, řadu rozměrů a je možno předlévát „nahotovo“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EC8B83E-C512-4269-A60D-3D04D8B1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529" y="1942736"/>
            <a:ext cx="3079963" cy="184490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EC6D239-8360-4A6E-AD6B-05FD10FE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29" y="4213345"/>
            <a:ext cx="3079963" cy="18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1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Odlévání do kovových forem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9" name="Zástupný obsah 9">
            <a:extLst>
              <a:ext uri="{FF2B5EF4-FFF2-40B4-BE49-F238E27FC236}">
                <a16:creationId xmlns:a16="http://schemas.microsoft.com/office/drawing/2014/main" id="{E2FC725D-E58E-4A29-AF97-1E1F3550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63947"/>
            <a:ext cx="4888201" cy="3238968"/>
          </a:xfrm>
        </p:spPr>
        <p:txBody>
          <a:bodyPr>
            <a:normAutofit/>
          </a:bodyPr>
          <a:lstStyle/>
          <a:p>
            <a:pPr marL="0" indent="0">
              <a:buClr>
                <a:srgbClr val="98141B"/>
              </a:buClr>
              <a:buNone/>
            </a:pPr>
            <a:endParaRPr lang="cs-CZ" sz="24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do trvalých kovových forem se odlévají především odlitky menších až středních rozměrů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účelnost použití kovových forem je limitována především náklady na jejich zhotovení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280CC55-9CB2-42BE-9188-FC831B4CB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298" y="2455751"/>
            <a:ext cx="5412488" cy="32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22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Gravitační lití do kovových forem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9">
            <a:extLst>
              <a:ext uri="{FF2B5EF4-FFF2-40B4-BE49-F238E27FC236}">
                <a16:creationId xmlns:a16="http://schemas.microsoft.com/office/drawing/2014/main" id="{08A09E6B-97E2-4C1B-B138-8F2F0693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25626"/>
            <a:ext cx="10115550" cy="4381500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jednoduchá technologie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formy bývají obvykle zhotoveny odléváním z litiny s lupínkovým nebo kuličkovým grafitem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dělící rovina, upínací výstupky a vyhazovací otvory jsou obrobeny, funkční plocha dutiny formy zůstává často v litem stavu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jsou ovšem možné i jiné technologie výroby a jiné druhy materiálů kovových forem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povrch forem se periodicky ošetřuje nátěry, které zamezují lepení odlitků ke kokile a rozpouštění železa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nálitky mohou být ošetřeny tepelně-izolačními nátěry nebo je také možné do nálitků zakládat izolační nebo exotermické vložky</a:t>
            </a:r>
          </a:p>
        </p:txBody>
      </p:sp>
    </p:spTree>
    <p:extLst>
      <p:ext uri="{BB962C8B-B14F-4D97-AF65-F5344CB8AC3E}">
        <p14:creationId xmlns:p14="http://schemas.microsoft.com/office/powerpoint/2010/main" val="399634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Tlakové lití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16C573-F90A-463E-BF16-91EBC3AEB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nejdůležitější technologií výroby hliníkových odlitků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principem výroby je vstřikování roztavené slitiny do dutiny kovové pod vysokým tlakem až 250MPa, za těchto podmínek je možné vyrábět tvarově velmi komplikované odlitky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tvar odlitku musí respektovat možnosti rozebrání formy a vytažení volných částí a jader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maximální velkost odlitků, které se na konkrétním stroji dají vyrobit, je limitována maximální hmotností kovu a uzavírací silou stroje, je to hodnota síly, kterou jsou svírány obě poloviny formy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podle konstrukce se tlakové stroje dělí na dva základní typy: se </a:t>
            </a:r>
            <a:r>
              <a:rPr lang="cs-CZ" sz="2000" b="1" dirty="0">
                <a:solidFill>
                  <a:schemeClr val="tx1"/>
                </a:solidFill>
              </a:rPr>
              <a:t>studenou</a:t>
            </a:r>
            <a:r>
              <a:rPr lang="cs-CZ" sz="2000" dirty="0">
                <a:solidFill>
                  <a:schemeClr val="tx1"/>
                </a:solidFill>
              </a:rPr>
              <a:t> a s </a:t>
            </a:r>
            <a:r>
              <a:rPr lang="cs-CZ" sz="2000" b="1" dirty="0">
                <a:solidFill>
                  <a:schemeClr val="tx1"/>
                </a:solidFill>
              </a:rPr>
              <a:t>teplou komorou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podle směru pohybu plnicího pístu mohou být stroje se svislou nebo vodorovnou komorou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59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Tlakové lití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37265" cy="402336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slitiny hliníku se v současné době odlévají téměř výhradně na strojích se studenou horizontální komorou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tlakově lité odlitky nejsou, co se týče vnitřní homogenity, příliš kvalitními výrobky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při rozstřikování kovu ve formě dochází k jeho oxidaci a reakci s mazadlem a důsledkem je vznik velkého množství vměstků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4BC8D8A-EBFD-4FA1-BCB1-BDB096356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80" y="1877288"/>
            <a:ext cx="4712403" cy="43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Nízkotlaké lití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stroj pro tuto technologii je tvořen tlakotěsnou udržovací pecí, nad kterou je upnuta dělená kovová forma, obvykle s vodorovnou dělící rovinou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tavenina v kelímku pece je se spodním dílem formy propojena stoupací trubicí ze žáruvzdorného materiálu tak, že trubice spodním okrajem zasahuje pod hladinu kovu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odlévání se provádí zvýšením tlaku nad hladinou kovu, čímž je kov z kelímku vtlačován stoupací trubicí vzhůru do formy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ústí stoupací trubice je ponořeno pod vrstvu oxidů a nečistot na hladině pece, proto vstupuje do formy čistý kov bez vměstků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využití tekutého kovu je při nízkotlakém lití mimořádně vysoké a dosahuje přes 90 %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kvalita odlitků, vyrobených touto metodou, je velmi vysoká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nízkotlakým litím je možno vyrábět různorodé hmotnostní kategorie odlitků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při lití silnostěnných odlitků s dlouhou dobou tuhnutí se však velmi prodlužuje délka výrobního cyklu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81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Odlévání do kovových forem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9" name="Zástupný obsah 5">
            <a:extLst>
              <a:ext uri="{FF2B5EF4-FFF2-40B4-BE49-F238E27FC236}">
                <a16:creationId xmlns:a16="http://schemas.microsoft.com/office/drawing/2014/main" id="{65277178-F2F0-4187-A343-0E5B0F0FF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652443"/>
            <a:ext cx="10515600" cy="4485089"/>
          </a:xfrm>
        </p:spPr>
      </p:pic>
    </p:spTree>
    <p:extLst>
      <p:ext uri="{BB962C8B-B14F-4D97-AF65-F5344CB8AC3E}">
        <p14:creationId xmlns:p14="http://schemas.microsoft.com/office/powerpoint/2010/main" val="201669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Kontrola odlitků a opravy vad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chemeClr val="tx1"/>
                </a:solidFill>
              </a:rPr>
              <a:t>po ztuhnutí a uvolnění odlitků  forem následuje dokončovací operace a kontrola odlitků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chemeClr val="tx1"/>
                </a:solidFill>
              </a:rPr>
              <a:t>během dokončovacích operací se provádí průběžná kontrola odlitků, jejímž cílem je zachycení odlitků se zjevnými vadami a jejich vyřazení z výroby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dirty="0">
                <a:solidFill>
                  <a:schemeClr val="tx1"/>
                </a:solidFill>
              </a:rPr>
              <a:t>další testování se provádí podle požadavků zákazníka, přičemž se provádí zejména:</a:t>
            </a:r>
          </a:p>
          <a:p>
            <a:pPr lvl="8">
              <a:spcBef>
                <a:spcPts val="1000"/>
              </a:spcBef>
              <a:buClr>
                <a:srgbClr val="98141B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rozměrová kontrola</a:t>
            </a:r>
          </a:p>
          <a:p>
            <a:pPr lvl="8">
              <a:spcBef>
                <a:spcPts val="1000"/>
              </a:spcBef>
              <a:buClr>
                <a:srgbClr val="98141B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zkoušky struktury</a:t>
            </a:r>
          </a:p>
          <a:p>
            <a:pPr lvl="8">
              <a:spcBef>
                <a:spcPts val="1000"/>
              </a:spcBef>
              <a:buClr>
                <a:srgbClr val="98141B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zkoušky mechanických a fyzikálních vlastností</a:t>
            </a:r>
          </a:p>
          <a:p>
            <a:pPr lvl="8">
              <a:spcBef>
                <a:spcPts val="1000"/>
              </a:spcBef>
              <a:buClr>
                <a:srgbClr val="98141B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nedestruktivní kontrola odlitků prozařováním a ultrazvukem</a:t>
            </a:r>
          </a:p>
          <a:p>
            <a:pPr lvl="8">
              <a:spcBef>
                <a:spcPts val="1000"/>
              </a:spcBef>
              <a:buClr>
                <a:srgbClr val="98141B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penetrační zkoušky nebo zkoušky těsnosti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913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Impregnace odlitků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v případě, kdy se vyžaduje těsnost odlitků vůči průniku tlakových médii, provádí se zkoušky těsnosti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těsnost se kontroluje téměř výhradně pomocí přetlaku plynů, neboť stěna odlitků je pro plyny podstatně propustnější než pro kapaliny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dutina odlitků se uzavře vhodnými zátkami, odlitky se ponoří do vody a natlakují vzduchem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průnik plynu je indikován vznikem bublin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05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Izostatické lisování za tepla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220393" cy="40233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HIP (hot isostatic pressing) se používá k odstranění dutin a zvýšení mechanických a únavových vlastností odlitků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výsledkem je zvýšení vnitřní homogenity a hustoty slitiny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odlitky jsou umístěny v tlakové komoře izostatického lisu, ohřáty na teplotu blízkou teplotě solidu příslušné slitiny a tlak v komoře lisu je zvýšen na hodnoty kolem 100 MPa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A4C6D-D44E-4154-9499-1423CF135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74" y="1825625"/>
            <a:ext cx="4847263" cy="43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Jako v předchozí kapitole, i zde je nutné podotknout, že cílem tohoto předmětu není se zabývat rozsáhlou problematikou podstaty slévárenských technologií. K tomu je určen náš předmět „Základy slévárenských technologií“, z jehož opory byl sestaven pouze výtah. Neželezné kovy jsou všechny kovy a slitiny, u nichž je základním prvkem jiný kov než železo. Největší využití mají tyto neželezné kovy: hliník, měď, hořčík, zinek, olovo, titan, nikl a jejich slitiny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Opravy zavařováním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Přednáška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973F5A-70C9-447E-A588-2E104FDA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220393" cy="402336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zavařováním se odstraňují lokální vady typu dutin, prasklin nebo defekty tvaru (např. podříznutí při odstraňování nálitků nebo místní podbroušení apod.)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141B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chemeClr val="tx1"/>
                </a:solidFill>
              </a:rPr>
              <a:t>podmínkou použití této metody je přípustnost svařování pro daný odlitek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7ECAFA-7000-4D8C-A526-1254584D9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36" y="1766888"/>
            <a:ext cx="5481757" cy="44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1. Charakterizujte základní typ hliníkových slitin. </a:t>
            </a:r>
          </a:p>
          <a:p>
            <a:r>
              <a:rPr lang="cs-CZ" dirty="0">
                <a:solidFill>
                  <a:srgbClr val="0C0C0C"/>
                </a:solidFill>
              </a:rPr>
              <a:t>2. Charakterizujte slévárenské slitiny typu Al-Si. </a:t>
            </a:r>
          </a:p>
          <a:p>
            <a:r>
              <a:rPr lang="cs-CZ" dirty="0">
                <a:solidFill>
                  <a:srgbClr val="0C0C0C"/>
                </a:solidFill>
              </a:rPr>
              <a:t>3.  Uveďte a popište slévárenské slitiny typu Al-Cu. </a:t>
            </a:r>
          </a:p>
          <a:p>
            <a:r>
              <a:rPr lang="cs-CZ" dirty="0">
                <a:solidFill>
                  <a:srgbClr val="0C0C0C"/>
                </a:solidFill>
              </a:rPr>
              <a:t>4. Definujte slévárenské slitiny typu Al-Mg.</a:t>
            </a:r>
          </a:p>
          <a:p>
            <a:r>
              <a:rPr lang="cs-CZ" dirty="0">
                <a:solidFill>
                  <a:srgbClr val="0C0C0C"/>
                </a:solidFill>
              </a:rPr>
              <a:t>5. Uveďte aplikace ve strojírenské praxi následujících slitin typu Al-Si, Al-Cu a Al-Mg. </a:t>
            </a:r>
          </a:p>
          <a:p>
            <a:r>
              <a:rPr lang="cs-CZ" dirty="0">
                <a:solidFill>
                  <a:srgbClr val="0C0C0C"/>
                </a:solidFill>
              </a:rPr>
              <a:t>6. Charakterizujte slévárenské slitiny hořčíku. </a:t>
            </a:r>
          </a:p>
          <a:p>
            <a:r>
              <a:rPr lang="cs-CZ" dirty="0">
                <a:solidFill>
                  <a:srgbClr val="0C0C0C"/>
                </a:solidFill>
              </a:rPr>
              <a:t>7. Uveďte základní typy slévárenských slitin mědi. </a:t>
            </a:r>
          </a:p>
          <a:p>
            <a:r>
              <a:rPr lang="cs-CZ" dirty="0">
                <a:solidFill>
                  <a:srgbClr val="0C0C0C"/>
                </a:solidFill>
              </a:rPr>
              <a:t>8. Definujte slévárenské slitiny zinku. </a:t>
            </a:r>
          </a:p>
          <a:p>
            <a:r>
              <a:rPr lang="cs-CZ" dirty="0">
                <a:solidFill>
                  <a:srgbClr val="0C0C0C"/>
                </a:solidFill>
              </a:rPr>
              <a:t>9. Vyjmenujte technologie odlévání hliníkových slitin do netrvalých forem. </a:t>
            </a: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10. Popište princip technologie lití do pískových forem. </a:t>
            </a:r>
          </a:p>
          <a:p>
            <a:r>
              <a:rPr lang="cs-CZ" dirty="0">
                <a:solidFill>
                  <a:srgbClr val="0C0C0C"/>
                </a:solidFill>
              </a:rPr>
              <a:t>11. Uveďte a popište technologii lití do skořepinových forem. </a:t>
            </a:r>
          </a:p>
          <a:p>
            <a:r>
              <a:rPr lang="cs-CZ" dirty="0">
                <a:solidFill>
                  <a:srgbClr val="0C0C0C"/>
                </a:solidFill>
              </a:rPr>
              <a:t>12. Definujte technologie odlévání do kovových forem. </a:t>
            </a:r>
          </a:p>
          <a:p>
            <a:r>
              <a:rPr lang="cs-CZ" dirty="0">
                <a:solidFill>
                  <a:srgbClr val="0C0C0C"/>
                </a:solidFill>
              </a:rPr>
              <a:t>13. Uveďte princip technologie tlakového lití. </a:t>
            </a:r>
          </a:p>
          <a:p>
            <a:r>
              <a:rPr lang="cs-CZ" dirty="0">
                <a:solidFill>
                  <a:srgbClr val="0C0C0C"/>
                </a:solidFill>
              </a:rPr>
              <a:t>14. Charakterizujte a popište technologii nízkotlakého lití. </a:t>
            </a:r>
          </a:p>
          <a:p>
            <a:r>
              <a:rPr lang="cs-CZ" dirty="0">
                <a:solidFill>
                  <a:srgbClr val="0C0C0C"/>
                </a:solidFill>
              </a:rPr>
              <a:t>15. Charakterizujte zkoušky jakosti odlitků nejčastěji požadované zákazníky. </a:t>
            </a:r>
          </a:p>
          <a:p>
            <a:r>
              <a:rPr lang="cs-CZ" dirty="0">
                <a:solidFill>
                  <a:srgbClr val="0C0C0C"/>
                </a:solidFill>
              </a:rPr>
              <a:t>16. Definujte princip a účel impregnace odlitků. </a:t>
            </a:r>
          </a:p>
          <a:p>
            <a:r>
              <a:rPr lang="cs-CZ" dirty="0">
                <a:solidFill>
                  <a:srgbClr val="0C0C0C"/>
                </a:solidFill>
              </a:rPr>
              <a:t>17. Uveďte, k čemu je používána technologie o názvu izostatické lisování za tepla. </a:t>
            </a:r>
          </a:p>
          <a:p>
            <a:r>
              <a:rPr lang="cs-CZ" dirty="0">
                <a:solidFill>
                  <a:srgbClr val="0C0C0C"/>
                </a:solidFill>
              </a:rPr>
              <a:t>18. Definujte princip oprav zavařováním. </a:t>
            </a:r>
          </a:p>
        </p:txBody>
      </p:sp>
    </p:spTree>
    <p:extLst>
      <p:ext uri="{BB962C8B-B14F-4D97-AF65-F5344CB8AC3E}">
        <p14:creationId xmlns:p14="http://schemas.microsoft.com/office/powerpoint/2010/main" val="755668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Použitá literatura a zdroje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/>
                </a:solidFill>
              </a:rPr>
              <a:t>[online]. [cit. 2021-02-03]. Dostupné z</a:t>
            </a:r>
            <a:r>
              <a:rPr lang="it-IT" sz="2000" dirty="0"/>
              <a:t>: </a:t>
            </a:r>
            <a:r>
              <a:rPr lang="it-IT" sz="2000" dirty="0">
                <a:hlinkClick r:id="rId3"/>
              </a:rPr>
              <a:t>https://docplayer.cz/12533621-Vyroba-odlitku-ze-slitin-hliniku.html</a:t>
            </a:r>
            <a:endParaRPr lang="cs-CZ" sz="20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/>
                </a:solidFill>
              </a:rPr>
              <a:t>[online]. [cit. 2021-02-08]. Dostupné z:</a:t>
            </a:r>
            <a:r>
              <a:rPr lang="it-IT" sz="2000" dirty="0"/>
              <a:t> </a:t>
            </a:r>
            <a:r>
              <a:rPr lang="it-IT" sz="2000" dirty="0">
                <a:hlinkClick r:id="rId4"/>
              </a:rPr>
              <a:t>http://fyzika.upol.cz/cs/system/files/download/vujtek/granty/lapsanska_prehled_metod_svarovani.pdf</a:t>
            </a:r>
            <a:endParaRPr lang="cs-CZ" sz="20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endParaRPr lang="cs-CZ" sz="2000" dirty="0"/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/>
                </a:solidFill>
              </a:rPr>
              <a:t>[online]. [cit. 2021-02-08]. Dostupné z: </a:t>
            </a:r>
            <a:r>
              <a:rPr lang="it-IT" sz="2000" dirty="0">
                <a:hlinkClick r:id="rId5"/>
              </a:rPr>
              <a:t>https://www.mpif.org/IntrotoPM/Processes/IsostaticPressing.aspx</a:t>
            </a:r>
            <a:endParaRPr lang="cs-CZ" sz="2000" dirty="0"/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Slitiny hliníku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nejrozšířenější a nejpoužívanější slitiny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jejich podíl představuje téměř 90 % hmotnosti všech vyráběných odlitků z neželezných slitin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významnou skupinu tvoří odlitky hořčíkových slitin – nízká hmotnost a dobré mechanické vlastnosti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dalšími významnými materiálovými skupinami jsou slitiny mědi a slitiny zinky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</a:rPr>
              <a:t>důležitou skupinu tvoří také slitiny niklu, které se vyznačují výbornými mechanickými vlastnostmi z vysokých teplot a odolností proti korozi – použití zejména v leteckém a automobilovém průmyslu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Z velkého počtu vyvinutých a odzkoušených slitin se v běžné slévárenské praxi používají základní typy: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	✓ Al-Si (tzv. siluminy),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	✓ Al-Cu (tzv. duralaluminiumy) </a:t>
            </a: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	✓ Al-Mg (tzv. hydronalium)</a:t>
            </a:r>
          </a:p>
        </p:txBody>
      </p:sp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Al-Si (tzv. siluminy)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obsahují 5 až 20 % Si a další přísady , z nichž nejčastější je Mn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obsah křemíku je vyšší než je jeho max. rozpustnost v tuhém roztoku Al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dobře slévatelný, odolává různým korozním vlivům, špatně obrobitelný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zlepšení mechanických vlastností siluminu se dosáhne menší přísadou hořčíku, která umožní vytvrzování slitiny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chemeClr val="tx1"/>
                </a:solidFill>
              </a:rPr>
              <a:t> vytvrzovatelný</a:t>
            </a:r>
            <a:r>
              <a:rPr lang="cs-CZ" altLang="cs-CZ" sz="2000" dirty="0">
                <a:solidFill>
                  <a:schemeClr val="tx1"/>
                </a:solidFill>
              </a:rPr>
              <a:t> silumin se používá na skříně leteckých motorů, na součásti v automobilovém a leteckém průmyslu, zejména na složité a tenkostěnné odlitky</a:t>
            </a:r>
          </a:p>
          <a:p>
            <a:pPr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odle rovnovážného diagramu tvoří pak hliník s křemíkem</a:t>
            </a:r>
            <a:r>
              <a:rPr lang="cs-CZ" sz="2000" spc="15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eutektický systém s omezenou rozpustností Si v Al</a:t>
            </a:r>
            <a:endParaRPr lang="cs-CZ" altLang="cs-CZ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8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Al-Si (tzv. siluminy)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Slitiny Al</a:t>
            </a:r>
            <a:r>
              <a:rPr lang="cs-CZ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 lze rozdělit na: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podeutektické </a:t>
            </a:r>
            <a:r>
              <a:rPr lang="cs-CZ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do 10 % (nejpočetnější skupina),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eutektické </a:t>
            </a:r>
            <a:r>
              <a:rPr lang="cs-CZ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v oblasti eutektického složení,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135"/>
              </a:lnSpc>
              <a:buClr>
                <a:srgbClr val="98141B"/>
              </a:buClr>
              <a:buFont typeface="Wingdings" panose="05000000000000000000" pitchFamily="2" charset="2"/>
              <a:buChar char=""/>
            </a:pPr>
            <a:r>
              <a:rPr lang="cs-CZ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nadeutektické </a:t>
            </a:r>
            <a:r>
              <a:rPr lang="cs-CZ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 obsahem Si nad eutektickým složením, hranice není přesně defino­vána, charakteristický je výskyt fáze (3 ve struktuře).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Al-Si (tzv. siluminy)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642F9B2-0E05-4361-B67E-0805F477A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272" y="1825625"/>
            <a:ext cx="4883728" cy="433761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B3014BE-37BF-40EC-A02E-8F2968169FAF}"/>
              </a:ext>
            </a:extLst>
          </p:cNvPr>
          <p:cNvSpPr txBox="1"/>
          <p:nvPr/>
        </p:nvSpPr>
        <p:spPr>
          <a:xfrm>
            <a:off x="7155077" y="3219929"/>
            <a:ext cx="3887392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rovnovážný diagram Al-Si a typické strukturní složení dle obsahu Si</a:t>
            </a:r>
          </a:p>
        </p:txBody>
      </p:sp>
    </p:spTree>
    <p:extLst>
      <p:ext uri="{BB962C8B-B14F-4D97-AF65-F5344CB8AC3E}">
        <p14:creationId xmlns:p14="http://schemas.microsoft.com/office/powerpoint/2010/main" val="378513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Slévárenské slitiny typu Al-Si (tzv. siluminy)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140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nejsou legovány dalšími prvky, označují se jako binární nebo jednoduché siluminy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binární siluminy Al-Si se však používají zřídka, osvědčily se hlavně jako pájky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odlévání tvarových odlitků se používají tzv. speciální siluminy s dalšími přísadovými prvky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CEB40-6EB3-4C5C-9CDB-A301560B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59" y="3089374"/>
            <a:ext cx="9528261" cy="281464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1A5297B-DF5A-4BE8-A7C8-B29B8DD6E441}"/>
              </a:ext>
            </a:extLst>
          </p:cNvPr>
          <p:cNvSpPr txBox="1"/>
          <p:nvPr/>
        </p:nvSpPr>
        <p:spPr>
          <a:xfrm>
            <a:off x="1998221" y="5901916"/>
            <a:ext cx="825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ukázka struktury nemodifikovaného (a) a modifikovaného (b) siluminu AlSi12</a:t>
            </a:r>
          </a:p>
        </p:txBody>
      </p:sp>
    </p:spTree>
    <p:extLst>
      <p:ext uri="{BB962C8B-B14F-4D97-AF65-F5344CB8AC3E}">
        <p14:creationId xmlns:p14="http://schemas.microsoft.com/office/powerpoint/2010/main" val="400779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Speciální siluminy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2 Shrnutí problematiky  slévárenských technologií neželezných kovů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6409306" cy="40233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největší vliv na zlepšení pevnostních charakteristik siluminů mají přísady mědi a hořčíku, které umožňují takto vznikající speciální siluminy Al-Si-Cu a Al-Si-Mg vytvrzovat a dosáhnout vysokou pevnost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přísadami ještě dalších prvků (Mn, Ti, Zn, Ni) vznikají siluminy o čtyřech i více složkách, které mají zlepšené některé další vlastnosti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slévárenské vlastnosti všech speciálních siluminů jsou však horší než u siluminů binárních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141B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chemeClr val="tx1"/>
                </a:solidFill>
              </a:rPr>
              <a:t>v automobilovém průmyslu se používají např. siluminy s přísadou niklu a mědi, příp. železa</a:t>
            </a:r>
          </a:p>
          <a:p>
            <a:pPr lvl="1">
              <a:buClr>
                <a:srgbClr val="983033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FFC3FC-B95F-4656-A9FC-395F56841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22" y="1845733"/>
            <a:ext cx="4108408" cy="35130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5CB33B5-7DDD-4535-AC6D-BE5F3FBEA27D}"/>
              </a:ext>
            </a:extLst>
          </p:cNvPr>
          <p:cNvSpPr txBox="1"/>
          <p:nvPr/>
        </p:nvSpPr>
        <p:spPr>
          <a:xfrm>
            <a:off x="7148654" y="5469487"/>
            <a:ext cx="545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pevnost vybraných slitin hliníku pro odlitky</a:t>
            </a:r>
          </a:p>
        </p:txBody>
      </p:sp>
    </p:spTree>
    <p:extLst>
      <p:ext uri="{BB962C8B-B14F-4D97-AF65-F5344CB8AC3E}">
        <p14:creationId xmlns:p14="http://schemas.microsoft.com/office/powerpoint/2010/main" val="17751148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11262</TotalTime>
  <Words>2834</Words>
  <Application>Microsoft Office PowerPoint</Application>
  <PresentationFormat>Širokoúhlá obrazovka</PresentationFormat>
  <Paragraphs>256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Retrospektiva</vt:lpstr>
      <vt:lpstr>Shrnutí problematiky slévárenských technologií neželezných kovů</vt:lpstr>
      <vt:lpstr>Klíčová slova</vt:lpstr>
      <vt:lpstr>Úvod do kapitoly</vt:lpstr>
      <vt:lpstr>Slitiny hliníku </vt:lpstr>
      <vt:lpstr>Slévárenské slitiny typu Al-Si (tzv. siluminy)</vt:lpstr>
      <vt:lpstr>Slévárenské slitiny typu Al-Si (tzv. siluminy)</vt:lpstr>
      <vt:lpstr>Slévárenské slitiny typu Al-Si (tzv. siluminy)</vt:lpstr>
      <vt:lpstr>Slévárenské slitiny typu Al-Si (tzv. siluminy)</vt:lpstr>
      <vt:lpstr>Speciální siluminy</vt:lpstr>
      <vt:lpstr>Slévárenské slitiny Al-Cu (duraly)</vt:lpstr>
      <vt:lpstr>Slévárenské slitiny Al-Cu (duraly)</vt:lpstr>
      <vt:lpstr>Slévárenské slitiny typu Al-Mg (hydronalium)</vt:lpstr>
      <vt:lpstr>Slévárenské slitiny typu Al-Mg (hydronalium)</vt:lpstr>
      <vt:lpstr>Slévárenské slitiny hořčíku</vt:lpstr>
      <vt:lpstr>Slévárenské slitiny mědi</vt:lpstr>
      <vt:lpstr>Slévárenské slitiny mědi</vt:lpstr>
      <vt:lpstr>Slévárenské slitiny zinku</vt:lpstr>
      <vt:lpstr>Slévárenské slitiny zinku</vt:lpstr>
      <vt:lpstr>Odlévání do netrvalých forem </vt:lpstr>
      <vt:lpstr>Odlévání do netrvalých forem </vt:lpstr>
      <vt:lpstr>Odlévání do kovových forem </vt:lpstr>
      <vt:lpstr>Gravitační lití do kovových forem</vt:lpstr>
      <vt:lpstr>Tlakové lití</vt:lpstr>
      <vt:lpstr>Tlakové lití</vt:lpstr>
      <vt:lpstr>Nízkotlaké lití</vt:lpstr>
      <vt:lpstr>Odlévání do kovových forem </vt:lpstr>
      <vt:lpstr>Kontrola odlitků a opravy vad</vt:lpstr>
      <vt:lpstr>Impregnace odlitků</vt:lpstr>
      <vt:lpstr>Izostatické lisování za tepla </vt:lpstr>
      <vt:lpstr>Opravy zavařováním</vt:lpstr>
      <vt:lpstr>Kontrolní otázky</vt:lpstr>
      <vt:lpstr>Kontrolní otázky</vt:lpstr>
      <vt:lpstr>Použitá 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512</cp:revision>
  <dcterms:created xsi:type="dcterms:W3CDTF">2020-07-13T07:37:48Z</dcterms:created>
  <dcterms:modified xsi:type="dcterms:W3CDTF">2021-03-05T10:56:36Z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