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9"/>
  </p:notesMasterIdLst>
  <p:sldIdLst>
    <p:sldId id="256" r:id="rId5"/>
    <p:sldId id="490" r:id="rId6"/>
    <p:sldId id="491" r:id="rId7"/>
    <p:sldId id="492" r:id="rId8"/>
    <p:sldId id="493" r:id="rId9"/>
    <p:sldId id="494" r:id="rId10"/>
    <p:sldId id="258" r:id="rId11"/>
    <p:sldId id="495" r:id="rId12"/>
    <p:sldId id="496" r:id="rId13"/>
    <p:sldId id="497" r:id="rId14"/>
    <p:sldId id="264" r:id="rId15"/>
    <p:sldId id="455" r:id="rId16"/>
    <p:sldId id="456" r:id="rId17"/>
    <p:sldId id="469" r:id="rId18"/>
    <p:sldId id="457" r:id="rId19"/>
    <p:sldId id="458" r:id="rId20"/>
    <p:sldId id="468" r:id="rId21"/>
    <p:sldId id="459" r:id="rId22"/>
    <p:sldId id="460" r:id="rId23"/>
    <p:sldId id="461" r:id="rId24"/>
    <p:sldId id="462" r:id="rId25"/>
    <p:sldId id="466" r:id="rId26"/>
    <p:sldId id="463" r:id="rId27"/>
    <p:sldId id="464" r:id="rId28"/>
    <p:sldId id="465" r:id="rId29"/>
    <p:sldId id="470" r:id="rId30"/>
    <p:sldId id="471" r:id="rId31"/>
    <p:sldId id="472" r:id="rId32"/>
    <p:sldId id="474" r:id="rId33"/>
    <p:sldId id="475" r:id="rId34"/>
    <p:sldId id="476" r:id="rId35"/>
    <p:sldId id="477" r:id="rId36"/>
    <p:sldId id="478" r:id="rId37"/>
    <p:sldId id="479" r:id="rId38"/>
    <p:sldId id="480" r:id="rId39"/>
    <p:sldId id="481" r:id="rId40"/>
    <p:sldId id="483" r:id="rId41"/>
    <p:sldId id="484" r:id="rId42"/>
    <p:sldId id="489" r:id="rId43"/>
    <p:sldId id="485" r:id="rId44"/>
    <p:sldId id="487" r:id="rId45"/>
    <p:sldId id="488" r:id="rId46"/>
    <p:sldId id="498" r:id="rId47"/>
    <p:sldId id="499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  <a:srgbClr val="983033"/>
    <a:srgbClr val="343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B50A2-266A-493F-BB0E-F0AB9AAB1F59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8185-0C71-4C9A-B37D-F84DDEAB7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43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9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3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7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36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4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85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69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4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06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3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assheng.com.tw/en/product/Worm-Gear-Shaft-with-Inner-Threaded-Stainless-Steel/Shaft-SHT-14.html" TargetMode="External"/><Relationship Id="rId3" Type="http://schemas.openxmlformats.org/officeDocument/2006/relationships/hyperlink" Target="https://www.keramickepece.cz/cs/kulove-mlyny/1232-kulovy-mlyn-km-01-r-s-regulaci-otacek.html" TargetMode="External"/><Relationship Id="rId7" Type="http://schemas.openxmlformats.org/officeDocument/2006/relationships/hyperlink" Target="https://www.enaradinastroje.cz/3-celistove-sklicidlo-litina-format-din-6350-100-m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player.cz/108478857-Atlas-fotografii-vad-odlitku-photo-atlas-of-casting-defects.html" TargetMode="External"/><Relationship Id="rId5" Type="http://schemas.openxmlformats.org/officeDocument/2006/relationships/hyperlink" Target="https://www.vutbr.cz/www_base/zav_prace_soubor_verejne.php?file_id=149312" TargetMode="External"/><Relationship Id="rId4" Type="http://schemas.openxmlformats.org/officeDocument/2006/relationships/hyperlink" Target="https://dk.upce.cz/bitstream/handle/10195/42402/;jsessionid=AB5D0CA850DE6F3EBE27543FB64233C6?sequence=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Základy 3D simulace lití kovů a slitin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99535" y="4418628"/>
            <a:ext cx="9144000" cy="1655762"/>
          </a:xfrm>
        </p:spPr>
        <p:txBody>
          <a:bodyPr/>
          <a:lstStyle/>
          <a:p>
            <a:pPr algn="ctr"/>
            <a:r>
              <a:rPr lang="cs-CZ" b="1" cap="none" dirty="0">
                <a:solidFill>
                  <a:srgbClr val="983033"/>
                </a:solidFill>
              </a:rPr>
              <a:t>Doc. Ing. Karel GRYC, Ph.D.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0" y="376238"/>
            <a:ext cx="39052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3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8" y="831850"/>
            <a:ext cx="10256522" cy="8445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Rozdělení materiálů do skupin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10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5EAEEB48-3206-4D3C-B546-E927CF078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6637" y="2056101"/>
            <a:ext cx="9919052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Rozdělení materiálů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11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Typické znaky jednotlivých skupin materiálů a jejich využití: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1"/>
                </a:solidFill>
              </a:rPr>
              <a:t>oceli</a:t>
            </a:r>
            <a:r>
              <a:rPr lang="cs-CZ" sz="2000" dirty="0">
                <a:solidFill>
                  <a:schemeClr val="tx1"/>
                </a:solidFill>
              </a:rPr>
              <a:t>: </a:t>
            </a:r>
            <a:r>
              <a:rPr lang="cs-CZ" sz="2000" i="1" dirty="0">
                <a:solidFill>
                  <a:schemeClr val="tx1"/>
                </a:solidFill>
              </a:rPr>
              <a:t>jsou slitiny železa s velkou pevností. Vyrábějí se z nich především části strojů, které musejí zachycovat a přenášet síly: hřídele, čepy, ozubená kola, profily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1"/>
                </a:solidFill>
              </a:rPr>
              <a:t>litiny</a:t>
            </a:r>
            <a:r>
              <a:rPr lang="cs-CZ" sz="2000" dirty="0">
                <a:solidFill>
                  <a:schemeClr val="tx1"/>
                </a:solidFill>
              </a:rPr>
              <a:t>: </a:t>
            </a:r>
            <a:r>
              <a:rPr lang="cs-CZ" sz="2000" i="1" dirty="0">
                <a:solidFill>
                  <a:schemeClr val="tx1"/>
                </a:solidFill>
              </a:rPr>
              <a:t>jsou dobře odlévatelné materiály. Některé navíc tlumí chvění. Odlévají se z nich části strojů, jejichž složitý tvar se nejlépe vyrobí litím, např. tělesa strojů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02355DC-F308-48E7-B188-E7005BB6DF46}"/>
              </a:ext>
            </a:extLst>
          </p:cNvPr>
          <p:cNvSpPr txBox="1"/>
          <p:nvPr/>
        </p:nvSpPr>
        <p:spPr>
          <a:xfrm>
            <a:off x="3766088" y="4882407"/>
            <a:ext cx="1813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hřídel z oceli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311E8CE-A7AA-4285-A950-458EF833F188}"/>
              </a:ext>
            </a:extLst>
          </p:cNvPr>
          <p:cNvSpPr txBox="1"/>
          <p:nvPr/>
        </p:nvSpPr>
        <p:spPr>
          <a:xfrm>
            <a:off x="8959414" y="4911825"/>
            <a:ext cx="245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těleso z litiny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3826F0B-B1B5-45D3-9988-F66B9DA9B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83" y="3791983"/>
            <a:ext cx="2232157" cy="223215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94467F1-7A57-4548-B13E-F0BEE69EBB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40" y="3636642"/>
            <a:ext cx="3322040" cy="24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6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Charakteristika ocelí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ocel je slitina železa s uhlíkem do 2,14 % a doprovodnými prvky (Mn, Si, P, S, Cu), které se dostaly do oceli při výrobě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kromě doprovodných prvků obsahují některé oceli úmyslně přidané prvky, jako Cr, W, Mo, V, Ni aj.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pro své mechanické a technologické vlastnosti je ocel nejdůležitějším technickým materiálem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v současné době je vyráběno asi 2500 druhů ocelí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v normách (ČSN, DIN atd.) jsou oceli rozděleny do skupin jednak podle chemického složení, jednak podle struktury a mechanických a fyzikálních vlastností </a:t>
            </a:r>
          </a:p>
          <a:p>
            <a:pPr lvl="1">
              <a:buClr>
                <a:srgbClr val="983033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nelegované oceli</a:t>
            </a:r>
            <a:r>
              <a:rPr lang="cs-CZ" sz="2000" dirty="0">
                <a:solidFill>
                  <a:schemeClr val="tx1"/>
                </a:solidFill>
              </a:rPr>
              <a:t>: zvané také uhlíkové oceli. Maximální hmotnostní podíl legujících prvků je kolem 2 %</a:t>
            </a:r>
          </a:p>
          <a:p>
            <a:pPr lvl="1">
              <a:buClr>
                <a:srgbClr val="983033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nízkolegované oceli</a:t>
            </a:r>
            <a:r>
              <a:rPr lang="cs-CZ" sz="2000" dirty="0">
                <a:solidFill>
                  <a:schemeClr val="tx1"/>
                </a:solidFill>
              </a:rPr>
              <a:t>: obsah legujících prvků pro odečtení obsahu uhlíku je nižší než 5 % </a:t>
            </a:r>
          </a:p>
          <a:p>
            <a:pPr lvl="1">
              <a:buClr>
                <a:srgbClr val="983033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vysoce legované oceli</a:t>
            </a:r>
            <a:r>
              <a:rPr lang="cs-CZ" sz="2000" dirty="0">
                <a:solidFill>
                  <a:schemeClr val="tx1"/>
                </a:solidFill>
              </a:rPr>
              <a:t>: obsah legujících prvků je vyšší než 5%</a:t>
            </a:r>
          </a:p>
        </p:txBody>
      </p:sp>
    </p:spTree>
    <p:extLst>
      <p:ext uri="{BB962C8B-B14F-4D97-AF65-F5344CB8AC3E}">
        <p14:creationId xmlns:p14="http://schemas.microsoft.com/office/powerpoint/2010/main" val="96370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Charakteristika litin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litina je slitina železa s uhlíkem nad 2,14 % a dalších prvků Si, Mn, P, S a prvky z okujích přísad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uhlík je v litinách vyloučen ve formě grafitu (grafitické litiny), nebo cementitu (Fe3C)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většina odlitků se odlévá z tzv. grafických litin, které mají dobré slévárenské vlastnosti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litiny, které mají ve struktuře vyloučen cementit, se používají tam, kde odlitek má mít vysokou tvrdost, nebo odolnosti proti otěru</a:t>
            </a:r>
          </a:p>
          <a:p>
            <a:pPr lvl="1">
              <a:buClr>
                <a:srgbClr val="983033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tvárná litina</a:t>
            </a:r>
            <a:r>
              <a:rPr lang="cs-CZ" sz="2000" dirty="0">
                <a:solidFill>
                  <a:schemeClr val="tx1"/>
                </a:solidFill>
              </a:rPr>
              <a:t>: litina s kuličkovým grafitem</a:t>
            </a:r>
          </a:p>
          <a:p>
            <a:pPr lvl="1">
              <a:buClr>
                <a:srgbClr val="983033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šedá litina</a:t>
            </a:r>
            <a:r>
              <a:rPr lang="cs-CZ" sz="2000" dirty="0">
                <a:solidFill>
                  <a:schemeClr val="tx1"/>
                </a:solidFill>
              </a:rPr>
              <a:t>: litina s lupínkovým grafitem</a:t>
            </a:r>
          </a:p>
          <a:p>
            <a:pPr lvl="1">
              <a:buClr>
                <a:srgbClr val="983033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bílá litina</a:t>
            </a:r>
            <a:r>
              <a:rPr lang="cs-CZ" sz="2000" dirty="0">
                <a:solidFill>
                  <a:schemeClr val="tx1"/>
                </a:solidFill>
              </a:rPr>
              <a:t>: v podstatě odlité surové železo</a:t>
            </a:r>
          </a:p>
          <a:p>
            <a:pPr lvl="1">
              <a:buClr>
                <a:srgbClr val="983033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temperovaná litina</a:t>
            </a:r>
            <a:r>
              <a:rPr lang="cs-CZ" sz="2000" dirty="0">
                <a:solidFill>
                  <a:schemeClr val="tx1"/>
                </a:solidFill>
              </a:rPr>
              <a:t>: litina s vločkovým grafitem</a:t>
            </a:r>
          </a:p>
          <a:p>
            <a:pPr lvl="1">
              <a:buClr>
                <a:srgbClr val="983033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vermikulární litina</a:t>
            </a:r>
            <a:r>
              <a:rPr lang="cs-CZ" sz="2000" dirty="0">
                <a:solidFill>
                  <a:schemeClr val="tx1"/>
                </a:solidFill>
              </a:rPr>
              <a:t>: litina s červíkovitým grafitem</a:t>
            </a:r>
          </a:p>
        </p:txBody>
      </p:sp>
    </p:spTree>
    <p:extLst>
      <p:ext uri="{BB962C8B-B14F-4D97-AF65-F5344CB8AC3E}">
        <p14:creationId xmlns:p14="http://schemas.microsoft.com/office/powerpoint/2010/main" val="104508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Charakteristika litin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u legovaných nebo speciálních litin to mohou být prvky: nikl, měď, molybden, cín, titan, chrom atd. 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poslední skupinu tvoří prvky, jež mohou do litiny přejít z výchozích surovin při druhování a jejich přítomnost je většinou nežádoucí (Pb, Bi, Sb, As, B, Al, V, Zr atd.)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většina prvků přítomných v litině může být klasifikována podle jejich vlivu na mikrostrukturu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Rozlišujeme prvky: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 ✓ primární: C, Si, Mn, P a S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 ✓ legující: Cu, Ni a Mo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 ✓ karbidotvorné a perlitotvorné: As, B, Cr, Sn a V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 ✓ nežádoucí: As, Bi, Pb, Sb atd.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 ✓ plyny: H, N</a:t>
            </a:r>
          </a:p>
        </p:txBody>
      </p:sp>
    </p:spTree>
    <p:extLst>
      <p:ext uri="{BB962C8B-B14F-4D97-AF65-F5344CB8AC3E}">
        <p14:creationId xmlns:p14="http://schemas.microsoft.com/office/powerpoint/2010/main" val="177511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Charakteristika litin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AD56356A-A3B8-4D0A-911C-E0E97092D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72" y="1825625"/>
            <a:ext cx="7376160" cy="3743847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1F53404-9C55-41C3-B064-786C15E7F0A5}"/>
              </a:ext>
            </a:extLst>
          </p:cNvPr>
          <p:cNvSpPr txBox="1"/>
          <p:nvPr/>
        </p:nvSpPr>
        <p:spPr>
          <a:xfrm>
            <a:off x="2417618" y="5721201"/>
            <a:ext cx="748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metastabilní soustava Fe-Fe3C rozdělení oblasti na oceli a litiny dle obsahu C</a:t>
            </a:r>
          </a:p>
        </p:txBody>
      </p:sp>
    </p:spTree>
    <p:extLst>
      <p:ext uri="{BB962C8B-B14F-4D97-AF65-F5344CB8AC3E}">
        <p14:creationId xmlns:p14="http://schemas.microsoft.com/office/powerpoint/2010/main" val="189615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Základní rozdělení litin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16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115203" cy="4023360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 litiny s lupínkovým grafitem LLG (šedá litina) EN-GJL- 150 až 350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 litiny s kuličkovým (zrnitým) grafitem EN-GJS- 350-22 až 900-2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 litiny s červíkovitým (vermikulárním, kompaktním) grafitem LČG, EN-GJV-300 až 500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  temperované litiny s bílým lomem TLB, EN-GJMW-350-4 až 550-4 a černým lomem TLČ,  EN-GJMB-300-6 až 800-1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 bílá litina je litina bez volně vyloučeného grafitu s volným cementitem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 legované litiny pro speciální určení. </a:t>
            </a:r>
          </a:p>
        </p:txBody>
      </p:sp>
    </p:spTree>
    <p:extLst>
      <p:ext uri="{BB962C8B-B14F-4D97-AF65-F5344CB8AC3E}">
        <p14:creationId xmlns:p14="http://schemas.microsoft.com/office/powerpoint/2010/main" val="4002135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Základní rozdělení litin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C23AAD4-E54B-4066-968A-88B819964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02" y="1930153"/>
            <a:ext cx="5874596" cy="4022725"/>
          </a:xfrm>
        </p:spPr>
      </p:pic>
    </p:spTree>
    <p:extLst>
      <p:ext uri="{BB962C8B-B14F-4D97-AF65-F5344CB8AC3E}">
        <p14:creationId xmlns:p14="http://schemas.microsoft.com/office/powerpoint/2010/main" val="2928624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různých druhů slitin železa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18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1028" name="Obrázek 9">
            <a:extLst>
              <a:ext uri="{FF2B5EF4-FFF2-40B4-BE49-F238E27FC236}">
                <a16:creationId xmlns:a16="http://schemas.microsoft.com/office/drawing/2014/main" id="{4EE6FF4A-038B-4899-97ED-B91588872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72" y="2060066"/>
            <a:ext cx="9810751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220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Litina s lupínkovým grafitem (šedé litiny)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6675120" cy="4378897"/>
          </a:xfrm>
        </p:spPr>
        <p:txBody>
          <a:bodyPr>
            <a:normAutofit fontScale="92500" lnSpcReduction="10000"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velká část uhlíku je obsažná ve struktuře jako mikroskopicky jemný, lupínkový grafit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chemeClr val="tx1"/>
                </a:solidFill>
              </a:rPr>
              <a:t>vlastnosti: 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černý, měkký grafit ve světlé feriticko-</a:t>
            </a:r>
            <a:r>
              <a:rPr lang="cs-CZ" sz="2200" dirty="0" err="1">
                <a:solidFill>
                  <a:schemeClr val="tx1"/>
                </a:solidFill>
              </a:rPr>
              <a:t>perlitické</a:t>
            </a:r>
            <a:r>
              <a:rPr lang="cs-CZ" sz="2200" dirty="0">
                <a:solidFill>
                  <a:schemeClr val="tx1"/>
                </a:solidFill>
              </a:rPr>
              <a:t> základní struktuře s šedou plochou lomu litiny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dobré kluzké vlastnosti, snadná obrobitelnost a schopnost tlumit vibrace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vysoký obsah uhlíku způsobuje dobrou slévatelnost, proto  mohou být odlévány i složitě tvarované součásti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pro své dobré vlastnosti je nejpoužívanějším materiálem pro výrobu odlitků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kvůli lupínkovému grafitu má omezenou pevnost a její houževnatost  je velmi malá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použití např. rámy a sáně obráběcích strojů, tělesa převodovek a klikové skříně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63E892E-659A-4548-8272-5FDC6C321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8440" y="2502331"/>
            <a:ext cx="3907875" cy="23715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0B760CA-4AC3-4D2F-8DB3-016C3AC4C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272" y="4958335"/>
            <a:ext cx="279221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6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Anotace předmětu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56521" cy="4023360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Student je v průběhu semestru hodnocen na základě splnění dílčích požadavků pro udělení zápočtu, mezi které patří průběžné testy (30 %), průběh práce na projektu (30 %), finální prezentace výsledků projektu (40 %) a účast na seminářích. Písemné testy jsou složeny z otázek, které budou zaměřeny na probrané učivo v rámci seminářů. Absence v maximálním rozsahu 30 % musí být omluvena a omluva musí být vyučujícím akceptována (o důvodnosti omluvy rozhoduje vyučující)</a:t>
            </a:r>
          </a:p>
        </p:txBody>
      </p:sp>
    </p:spTree>
    <p:extLst>
      <p:ext uri="{BB962C8B-B14F-4D97-AF65-F5344CB8AC3E}">
        <p14:creationId xmlns:p14="http://schemas.microsoft.com/office/powerpoint/2010/main" val="1450902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Litina s vermikulárním (červíkovitým) grafitem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20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6675120" cy="4494106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modifikace litiny s lupínkovým  grafitem 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pevnost je při zhruba stejné tepelné vodivosti vyšší 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hodí se zejména pro tepelně namáhané součásti, jako jsou bloky a hlavy válců spalovacích motorů a součásti brzd automobilů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Výhody litiny s vermikulárním grafitem při konstrukci motorů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(oproti konvenčním motorům): </a:t>
            </a:r>
          </a:p>
          <a:p>
            <a:pPr lvl="1">
              <a:buClr>
                <a:srgbClr val="983033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 snížení tloušťky stěn při běžných provozních podmínkách</a:t>
            </a:r>
          </a:p>
          <a:p>
            <a:pPr lvl="1">
              <a:buClr>
                <a:srgbClr val="983033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 zvýšení provozních zatížení při stejné konstrukci motoru</a:t>
            </a:r>
          </a:p>
          <a:p>
            <a:pPr lvl="1">
              <a:buClr>
                <a:srgbClr val="983033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 vylepšené NVH (zkratka z anglického noise, vibration and harshness-zvuk, vibrace, zápach) </a:t>
            </a:r>
          </a:p>
          <a:p>
            <a:pPr lvl="1">
              <a:buClr>
                <a:srgbClr val="983033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kratší hloubky závitů, a tedy kratší šrouby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3C7EFD6-BB0B-42EF-9CE3-7F071642E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400" y="1860415"/>
            <a:ext cx="2648320" cy="325800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B7D5785-2EB8-4415-BA8F-2903257B41E3}"/>
              </a:ext>
            </a:extLst>
          </p:cNvPr>
          <p:cNvSpPr txBox="1"/>
          <p:nvPr/>
        </p:nvSpPr>
        <p:spPr>
          <a:xfrm>
            <a:off x="8564163" y="5288147"/>
            <a:ext cx="264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ukázka motoru z litiny s vermikulárním grafitem (BMW M8)</a:t>
            </a:r>
          </a:p>
        </p:txBody>
      </p:sp>
    </p:spTree>
    <p:extLst>
      <p:ext uri="{BB962C8B-B14F-4D97-AF65-F5344CB8AC3E}">
        <p14:creationId xmlns:p14="http://schemas.microsoft.com/office/powerpoint/2010/main" val="73170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Litina s kuličkovým grafitem (tvárná litina)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21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6675120" cy="4494106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grafit je v základní struktuře podobné oceli uložen ve tvaru kuliček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kuličkovým tvarem vyvolává grafit pouze malý vrubový účinek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vysoká pevnost a dobrá tažnost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svými vlastnostmi se nejvíce ze všech druhů litin blíží oceli 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žíhání lze zvýšit tažnost, zušlechtěním pevnost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součásti z litiny kuličkovým grafitem mohou být také povrchově kaleny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litina s kuličkovým grafitem se používá pro odlitky, které musejí mít vysokou pevnost a tažnost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1"/>
                </a:solidFill>
              </a:rPr>
              <a:t>Použití</a:t>
            </a:r>
            <a:r>
              <a:rPr lang="cs-CZ" sz="2000" dirty="0">
                <a:solidFill>
                  <a:schemeClr val="tx1"/>
                </a:solidFill>
              </a:rPr>
              <a:t>: ozubená kola, klikové hřídele, skříně řízení, skříně zadní nápravy, skříně čerpadel a turbín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B7D5785-2EB8-4415-BA8F-2903257B41E3}"/>
              </a:ext>
            </a:extLst>
          </p:cNvPr>
          <p:cNvSpPr txBox="1"/>
          <p:nvPr/>
        </p:nvSpPr>
        <p:spPr>
          <a:xfrm>
            <a:off x="8354584" y="5385733"/>
            <a:ext cx="2740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držák kola pro zadní nápravu osobního automobilu s prostorově uloženými rameny z litiny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EBCBDFA-7DDE-40AD-A322-2AABDF035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585" y="1810633"/>
            <a:ext cx="2740136" cy="35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81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Temperovaná litina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6738037" cy="4494106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je vytvořena tepelným zpracováním (tzv. temperací)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svým složením je podobná šedé litině, je však o něco tvrdší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vhodný konstrukční materiál pro odlitky menší hmotnosti (asi do 100 kg), například pro automobily, hospodářské stroje atd.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b="0" i="0" dirty="0">
              <a:solidFill>
                <a:schemeClr val="tx1"/>
              </a:solidFill>
              <a:effectLst/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</a:rPr>
              <a:t>Rozdělení temperované litiny podle druhu lomu:</a:t>
            </a:r>
          </a:p>
          <a:p>
            <a:pPr lvl="1">
              <a:buClr>
                <a:srgbClr val="983033"/>
              </a:buClr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chemeClr val="tx1"/>
                </a:solidFill>
                <a:effectLst/>
              </a:rPr>
              <a:t>s bílým lomem </a:t>
            </a:r>
            <a:r>
              <a:rPr lang="cs-CZ" sz="2000" b="0" i="0" dirty="0">
                <a:solidFill>
                  <a:schemeClr val="tx1"/>
                </a:solidFill>
                <a:effectLst/>
              </a:rPr>
              <a:t>(korozivzdorná – závitové spojky vodovodních a plynovodních trubek)</a:t>
            </a:r>
          </a:p>
          <a:p>
            <a:pPr lvl="1">
              <a:buClr>
                <a:srgbClr val="983033"/>
              </a:buClr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chemeClr val="tx1"/>
                </a:solidFill>
                <a:effectLst/>
              </a:rPr>
              <a:t>s černým lomem </a:t>
            </a:r>
            <a:r>
              <a:rPr lang="cs-CZ" sz="2000" b="0" i="0" dirty="0">
                <a:solidFill>
                  <a:schemeClr val="tx1"/>
                </a:solidFill>
                <a:effectLst/>
              </a:rPr>
              <a:t>(na dynamicky namáhané součásti, které nejsou vystaveny otěru)</a:t>
            </a:r>
          </a:p>
          <a:p>
            <a:pPr lvl="1">
              <a:buClr>
                <a:srgbClr val="983033"/>
              </a:buClr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chemeClr val="tx1"/>
                </a:solidFill>
                <a:effectLst/>
              </a:rPr>
              <a:t>s perlitickým lomem </a:t>
            </a:r>
            <a:r>
              <a:rPr lang="cs-CZ" sz="2000" b="0" i="0" dirty="0">
                <a:solidFill>
                  <a:schemeClr val="tx1"/>
                </a:solidFill>
                <a:effectLst/>
              </a:rPr>
              <a:t>(vhodný konstrukční materiál zejména pro středně namáhané odlitky, klikové hřídele, bubny, atd.)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B7D5785-2EB8-4415-BA8F-2903257B41E3}"/>
              </a:ext>
            </a:extLst>
          </p:cNvPr>
          <p:cNvSpPr txBox="1"/>
          <p:nvPr/>
        </p:nvSpPr>
        <p:spPr>
          <a:xfrm>
            <a:off x="8402216" y="4783908"/>
            <a:ext cx="274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struktura temperované litiny s bílým lomem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C6D34CF-6440-470D-B7BB-CC505EC78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216" y="2537200"/>
            <a:ext cx="2810267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90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Temperovaná litina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6675120" cy="4494106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temperovaná litina s bílým lomem obsahuje v povrchové oblasti málo uhlíku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temperovaná litina s černým lomem obsahuje vločkovitý grafit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oba druhy mají vyšší pevnost a houževnatost než litina s lupínkovým grafitem 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zvláštní  vlastností temperované litiny je svařitelnost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1"/>
                </a:solidFill>
              </a:rPr>
              <a:t>Použití</a:t>
            </a:r>
            <a:r>
              <a:rPr lang="cs-CZ" sz="2000" dirty="0">
                <a:solidFill>
                  <a:schemeClr val="tx1"/>
                </a:solidFill>
              </a:rPr>
              <a:t>: především při konstrukci automobilů na ojnice, sloupky řízení a řadicí vidlice, ale také ve strojírenství např. pro páky a v instalační technice pro fitinky a tělesa ventilů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B7D5785-2EB8-4415-BA8F-2903257B41E3}"/>
              </a:ext>
            </a:extLst>
          </p:cNvPr>
          <p:cNvSpPr txBox="1"/>
          <p:nvPr/>
        </p:nvSpPr>
        <p:spPr>
          <a:xfrm>
            <a:off x="8215104" y="3528683"/>
            <a:ext cx="313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rozvaděč vody pro plynový topný kotel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4299F25-08BF-4854-918A-F5226D4FD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216" y="1845734"/>
            <a:ext cx="2838846" cy="16385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E1C155C-BB79-4CEE-BAC0-FC2758D8CD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13" y="4316855"/>
            <a:ext cx="1847726" cy="1847726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F5F59D7-AAAE-4F4A-B899-31BB2F55AA92}"/>
              </a:ext>
            </a:extLst>
          </p:cNvPr>
          <p:cNvSpPr txBox="1"/>
          <p:nvPr/>
        </p:nvSpPr>
        <p:spPr>
          <a:xfrm>
            <a:off x="10142290" y="4832059"/>
            <a:ext cx="1661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fitink z temperované litiny</a:t>
            </a:r>
          </a:p>
        </p:txBody>
      </p:sp>
    </p:spTree>
    <p:extLst>
      <p:ext uri="{BB962C8B-B14F-4D97-AF65-F5344CB8AC3E}">
        <p14:creationId xmlns:p14="http://schemas.microsoft.com/office/powerpoint/2010/main" val="1723600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Bílá litina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7147560" cy="4494106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u této litiny je veškerý uhlík přítomen ve formě cementitu (Fe3C)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název „bílá“ vznikl z charakteristického bílého zbarvení lomové plochy litiny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vznik cementitu v litinách podporuje vyšší ochlazovací rychlost při tuhnutí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bílé litiny jsou velmi tvrdé, křehké a prakticky neobrobitelné, odolné proti opotřebení (odolnost se dále zvyšuje legováním a tepelným zpracováním)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1"/>
                </a:solidFill>
              </a:rPr>
              <a:t>Použit</a:t>
            </a:r>
            <a:r>
              <a:rPr lang="cs-CZ" sz="2000" dirty="0">
                <a:solidFill>
                  <a:schemeClr val="tx1"/>
                </a:solidFill>
              </a:rPr>
              <a:t>í: součástky extrémně namáhané třením, jako jsou čelisti drtičů nebo koule v kulových mlýnech, hlavním využití je však jako výchozí materiál pro výrobu temperované litiny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použití bílých litin je velmi omezené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B7D5785-2EB8-4415-BA8F-2903257B41E3}"/>
              </a:ext>
            </a:extLst>
          </p:cNvPr>
          <p:cNvSpPr txBox="1"/>
          <p:nvPr/>
        </p:nvSpPr>
        <p:spPr>
          <a:xfrm>
            <a:off x="8923764" y="4673233"/>
            <a:ext cx="2740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kulový mlýn k mletí, míchání a homogenizaci surovin a materiálů v laboratořích, výrobě a keramických dílnách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3EE9471-28A7-48A5-9044-2759155BB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47" y="2058932"/>
            <a:ext cx="2740136" cy="27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52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Legované litiny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115203" cy="4494106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litiny je možno legovat, aby se dosáhlo zvláštních vlastností, jako žáropevnost, odolnost proti korozi, rozměrová stálost, odolnosti proti teplotním šokům, kyselinám a louhům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C0C0C"/>
                </a:solidFill>
              </a:rPr>
              <a:t>smyslem legování je zejména</a:t>
            </a:r>
            <a:r>
              <a:rPr lang="cs-CZ" sz="2000" dirty="0">
                <a:solidFill>
                  <a:srgbClr val="0C0C0C"/>
                </a:solidFill>
              </a:rPr>
              <a:t>: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rgbClr val="0C0C0C"/>
                </a:solidFill>
              </a:rPr>
              <a:t> - zajistit v celém průřezu odlitků perlitickou strukturu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rgbClr val="0C0C0C"/>
                </a:solidFill>
              </a:rPr>
              <a:t> - zvýšení mechanických vlastností, tj. odolnosti proti otěru, tvrdosti, pevnosti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rgbClr val="0C0C0C"/>
                </a:solidFill>
              </a:rPr>
              <a:t> - zdokonalení vlastností při zvýšených teplotách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rgbClr val="0C0C0C"/>
                </a:solidFill>
              </a:rPr>
              <a:t> - zejména stabilizace mechanických vlastností za vyšších teplot, zvýšení stability struktury,    zvýšení odolnosti proti oxidaci a odolnosti proti tepelné únavě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rgbClr val="0C0C0C"/>
                </a:solidFill>
              </a:rPr>
              <a:t> - zlepšení odolnosti vůči korozi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C0C0C"/>
                </a:solidFill>
              </a:rPr>
              <a:t>leguje se hlavně chromem, vanadem, mědí, molybdenem, niklem a cínem, méně často se rovněž leguje hliníkem, antimonem, titanem příp. jinými prvky</a:t>
            </a:r>
          </a:p>
        </p:txBody>
      </p:sp>
    </p:spTree>
    <p:extLst>
      <p:ext uri="{BB962C8B-B14F-4D97-AF65-F5344CB8AC3E}">
        <p14:creationId xmlns:p14="http://schemas.microsoft.com/office/powerpoint/2010/main" val="2774216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Suroviny pro tavení litin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26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i="1" dirty="0">
                <a:solidFill>
                  <a:schemeClr val="tx1"/>
                </a:solidFill>
              </a:rPr>
              <a:t>surové železo, ocelový odpad, vratný materiál, legury, nauhličovadla, očkovadla, modifikátory a struskotvorné přísady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  </a:t>
            </a:r>
            <a:r>
              <a:rPr lang="cs-CZ" sz="2000" b="1" dirty="0">
                <a:solidFill>
                  <a:schemeClr val="tx1"/>
                </a:solidFill>
              </a:rPr>
              <a:t>Surová železa</a:t>
            </a:r>
            <a:r>
              <a:rPr lang="cs-CZ" sz="2000" dirty="0">
                <a:solidFill>
                  <a:schemeClr val="tx1"/>
                </a:solidFill>
              </a:rPr>
              <a:t>: představují základní materiál kovové vsázky pro všechny typy litin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  </a:t>
            </a:r>
            <a:r>
              <a:rPr lang="cs-CZ" sz="2000" b="1" dirty="0">
                <a:solidFill>
                  <a:schemeClr val="tx1"/>
                </a:solidFill>
              </a:rPr>
              <a:t>Ocelový odpad</a:t>
            </a:r>
            <a:r>
              <a:rPr lang="cs-CZ" sz="2000" dirty="0">
                <a:solidFill>
                  <a:schemeClr val="tx1"/>
                </a:solidFill>
              </a:rPr>
              <a:t>: používá se na snížení obsahů C a Si a také jako náhrada surového železa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  </a:t>
            </a:r>
            <a:r>
              <a:rPr lang="cs-CZ" sz="2000" b="1" dirty="0">
                <a:solidFill>
                  <a:schemeClr val="tx1"/>
                </a:solidFill>
              </a:rPr>
              <a:t>Vratný materiál</a:t>
            </a:r>
            <a:r>
              <a:rPr lang="cs-CZ" sz="2000" dirty="0">
                <a:solidFill>
                  <a:schemeClr val="tx1"/>
                </a:solidFill>
              </a:rPr>
              <a:t>: je vlastní technologický odpad slévárny, zvyšuje obsah síry a viskozitu strusky, jeho podíl ve vsázce by neměl převyšovat 60 %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Zlomková litina</a:t>
            </a:r>
            <a:r>
              <a:rPr lang="cs-CZ" sz="2000" dirty="0">
                <a:solidFill>
                  <a:schemeClr val="tx1"/>
                </a:solidFill>
              </a:rPr>
              <a:t>: je smíšený spotřebitelský odpad, pro jeho použití je nutné oddělení případně se vyskytujících neželezných složek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Legury</a:t>
            </a:r>
            <a:r>
              <a:rPr lang="cs-CZ" sz="2000" dirty="0">
                <a:solidFill>
                  <a:schemeClr val="tx1"/>
                </a:solidFill>
              </a:rPr>
              <a:t>: při výrobě LLG a legovaných litin se nejčastěji zvyšují obsahy těchto prvků – Si, Mn, Cr, Cu, P, Ni, V, W, Mo, Al. Jako mikrolegury se používají Sn, Sb, Ti, B, Ca, Mg</a:t>
            </a:r>
          </a:p>
        </p:txBody>
      </p:sp>
    </p:spTree>
    <p:extLst>
      <p:ext uri="{BB962C8B-B14F-4D97-AF65-F5344CB8AC3E}">
        <p14:creationId xmlns:p14="http://schemas.microsoft.com/office/powerpoint/2010/main" val="2624390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Slévárenství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slévárenství umožňuje nejrychlejší a často i nejekonomičtější způsob, jak dodat kovům a slitinám určitý, často velmi složitý tvar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je to způsob výroby kovových součástí, při kterém roztavený kov vlijeme do formy, v dutinách tavenina ztuhne a vytvoří odlitek 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je to způsob výroby kovových součástí, při kterém roztavený kov vlijeme do formy, v dutinách tavenina ztuhne a vytvoří surový odlitek 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po odstranění vtokové a nálitková soustavy obdržíme hrubý odlitek a po jeho obrobení dle konstrukčního výkresu čistý odlitek</a:t>
            </a:r>
          </a:p>
        </p:txBody>
      </p:sp>
    </p:spTree>
    <p:extLst>
      <p:ext uri="{BB962C8B-B14F-4D97-AF65-F5344CB8AC3E}">
        <p14:creationId xmlns:p14="http://schemas.microsoft.com/office/powerpoint/2010/main" val="2141535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Výroba  modelového zařízení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28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6259484" cy="4023360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modelovým zařízením rozumíme zařízení ke zhotovení dutiny formy, která je ohraničena jednak stěnami vlastní formy, jednak stěnami vložených jader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patří sem modely, modelové desky, šablony a jaderníky, zhotovené podle postupového výkresu odlitku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tvar modelového zařízení je určen tvarem a rozměry budoucího odlitku, způsobem výroby forem a jader, druhem materiálu odlitku a formy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F1E2A8E-4B23-4BBE-BEE2-8E962BAC4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637" y="1825625"/>
            <a:ext cx="2245810" cy="239128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F300283-86F6-4E2A-A8DC-C50991F091BA}"/>
              </a:ext>
            </a:extLst>
          </p:cNvPr>
          <p:cNvSpPr txBox="1"/>
          <p:nvPr/>
        </p:nvSpPr>
        <p:spPr>
          <a:xfrm>
            <a:off x="10054816" y="2232596"/>
            <a:ext cx="1555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jednorázová písková forma s jádry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1576538-B1C5-4164-9306-71F03AA9F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73" y="4351647"/>
            <a:ext cx="3031091" cy="18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35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Materiály pro výrobu modelů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56520" cy="4023360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každý materiál má své přednosti a nedostatky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při volbě je nutno uvážit, pro jaký odlitek je modelové zařízení určeno, pro jaký způsob formování, požadovanou životnost, danou sériovostí výroby, přesnost, cenu atd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b="1" dirty="0">
                <a:solidFill>
                  <a:schemeClr val="tx1"/>
                </a:solidFill>
              </a:rPr>
              <a:t> dřevěné modely</a:t>
            </a:r>
            <a:r>
              <a:rPr lang="cs-CZ" sz="2000" dirty="0">
                <a:solidFill>
                  <a:schemeClr val="tx1"/>
                </a:solidFill>
              </a:rPr>
              <a:t>: jsou nejvíce používány v kusové a malosériové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z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kovových materiálů </a:t>
            </a:r>
            <a:r>
              <a:rPr lang="cs-CZ" sz="2000" dirty="0">
                <a:solidFill>
                  <a:schemeClr val="tx1"/>
                </a:solidFill>
              </a:rPr>
              <a:t>se používá k výrobě modelových zařízení nebo jejich částí litina s lupínkovým grafitem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z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plastů</a:t>
            </a:r>
            <a:r>
              <a:rPr lang="cs-CZ" sz="2000" dirty="0">
                <a:solidFill>
                  <a:schemeClr val="tx1"/>
                </a:solidFill>
              </a:rPr>
              <a:t> se v modelářství používají epoxydové, polyesterové a polyamidové pryskyřice s vhodnými plnivy</a:t>
            </a:r>
          </a:p>
        </p:txBody>
      </p:sp>
    </p:spTree>
    <p:extLst>
      <p:ext uri="{BB962C8B-B14F-4D97-AF65-F5344CB8AC3E}">
        <p14:creationId xmlns:p14="http://schemas.microsoft.com/office/powerpoint/2010/main" val="285426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Cíl předmětu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56521" cy="4023360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Předmět rozšiřuje znalosti z oblasti způsobu odlévání kovů a jejich slitin o možnosti využití soudobých nástrojů 3D simulací pro zvýšení kvality výsledných odlitků. Jednotlivé fáze numerických simulací v atraktivním profesionálním softwaru skládající se z pre-processingu, processingu a post-processingu budou implementovány do řešení konkrétních úloh z oblasti slévárenství. Celý proces vlastní 3D simulace lití kovů a slitin bude plně využit pro doporučení optimálního způsobu nastavení procesu odlévání.</a:t>
            </a:r>
          </a:p>
        </p:txBody>
      </p:sp>
    </p:spTree>
    <p:extLst>
      <p:ext uri="{BB962C8B-B14F-4D97-AF65-F5344CB8AC3E}">
        <p14:creationId xmlns:p14="http://schemas.microsoft.com/office/powerpoint/2010/main" val="2748867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Slévárenská forma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30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56520" cy="4023360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forma je výrobní produkt, který slouží k odlévání odlitku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podle možného množství odlitků vyrobených v jedné formě můžeme formy rozdělit do tří základních skupin: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  <a:p>
            <a:pPr marL="1517120" lvl="8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✓ </a:t>
            </a:r>
            <a:r>
              <a:rPr lang="cs-CZ" sz="2000" b="1" dirty="0">
                <a:solidFill>
                  <a:schemeClr val="tx1"/>
                </a:solidFill>
              </a:rPr>
              <a:t>formy netrvalé</a:t>
            </a:r>
            <a:r>
              <a:rPr lang="cs-CZ" sz="2000" dirty="0">
                <a:solidFill>
                  <a:schemeClr val="tx1"/>
                </a:solidFill>
              </a:rPr>
              <a:t>: formy na jedno použití</a:t>
            </a:r>
          </a:p>
          <a:p>
            <a:pPr marL="1517120" lvl="8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 ✓ </a:t>
            </a:r>
            <a:r>
              <a:rPr lang="cs-CZ" sz="2000" b="1" dirty="0">
                <a:solidFill>
                  <a:schemeClr val="tx1"/>
                </a:solidFill>
              </a:rPr>
              <a:t>formy polotrvalé</a:t>
            </a:r>
            <a:r>
              <a:rPr lang="cs-CZ" sz="2000" dirty="0">
                <a:solidFill>
                  <a:schemeClr val="tx1"/>
                </a:solidFill>
              </a:rPr>
              <a:t>: jedna forma se dá použít pro odlití až 102 kusů odlitků</a:t>
            </a:r>
          </a:p>
          <a:p>
            <a:pPr marL="1517120" lvl="8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  ✓ </a:t>
            </a:r>
            <a:r>
              <a:rPr lang="cs-CZ" sz="2000" b="1" dirty="0">
                <a:solidFill>
                  <a:schemeClr val="tx1"/>
                </a:solidFill>
              </a:rPr>
              <a:t>formy trvalé</a:t>
            </a:r>
            <a:r>
              <a:rPr lang="cs-CZ" sz="2000" dirty="0">
                <a:solidFill>
                  <a:schemeClr val="tx1"/>
                </a:solidFill>
              </a:rPr>
              <a:t>: lze odlít řádově 103 až 104 kusů odlitků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67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Slévárenská forma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31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AAF0679-08F4-4EC8-9D38-E173D0912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90" y="1825625"/>
            <a:ext cx="6903545" cy="4478193"/>
          </a:xfrm>
        </p:spPr>
      </p:pic>
    </p:spTree>
    <p:extLst>
      <p:ext uri="{BB962C8B-B14F-4D97-AF65-F5344CB8AC3E}">
        <p14:creationId xmlns:p14="http://schemas.microsoft.com/office/powerpoint/2010/main" val="1523773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Přehled postupů při formování a lití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A991FA75-FACA-4C87-8CA7-543F6AF7A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2009076"/>
            <a:ext cx="4195195" cy="3676483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67DB06F-BDED-4356-B717-665B7AD6B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682" y="2009076"/>
            <a:ext cx="6379740" cy="33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61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Formovací směsi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5CC7D27-D0EA-42FB-9997-1ADB5E895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C0C0C"/>
                </a:solidFill>
              </a:rPr>
              <a:t>přirozené nebo upravené sypké částice neplastických hornin, většinou křemene, obsahující až 50 % zemitého pojiva, vhodné pří nebo po úpravě k výrobě slévárenských forem a jader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C0C0C"/>
                </a:solidFill>
              </a:rPr>
              <a:t>musí se vyznačovat: dobrou tvárností, plastičností (schopnost přijímat tvar), vazností za syrova a případně pevností po vytvrzení, prodyšností, chemickou stálostí  žáruvzdorností, rozpadavostí a nízkou cenou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C0C0C"/>
                </a:solidFill>
              </a:rPr>
              <a:t>uvedené vlastnosti jsou závislé na stavu a množství základních složek směsí, tj. </a:t>
            </a:r>
            <a:r>
              <a:rPr lang="cs-CZ" b="1" dirty="0">
                <a:solidFill>
                  <a:srgbClr val="0C0C0C"/>
                </a:solidFill>
              </a:rPr>
              <a:t>ostřiv</a:t>
            </a:r>
            <a:r>
              <a:rPr lang="cs-CZ" dirty="0">
                <a:solidFill>
                  <a:srgbClr val="0C0C0C"/>
                </a:solidFill>
              </a:rPr>
              <a:t> a </a:t>
            </a:r>
            <a:r>
              <a:rPr lang="cs-CZ" b="1" dirty="0">
                <a:solidFill>
                  <a:srgbClr val="0C0C0C"/>
                </a:solidFill>
              </a:rPr>
              <a:t>pojiv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cs-CZ" b="1" dirty="0">
              <a:solidFill>
                <a:srgbClr val="0C0C0C"/>
              </a:solidFill>
            </a:endParaRP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C0C0C"/>
                </a:solidFill>
              </a:rPr>
              <a:t>ostřivem</a:t>
            </a:r>
            <a:r>
              <a:rPr lang="cs-CZ" dirty="0">
                <a:solidFill>
                  <a:srgbClr val="0C0C0C"/>
                </a:solidFill>
              </a:rPr>
              <a:t>: se nazývá podíl zrnitého žáruvzdorného materiálu se zrny většími než 0,02 mm </a:t>
            </a:r>
          </a:p>
          <a:p>
            <a:pPr marL="201168" lvl="1" indent="0">
              <a:buClr>
                <a:schemeClr val="tx2"/>
              </a:buClr>
              <a:buNone/>
            </a:pPr>
            <a:r>
              <a:rPr lang="cs-CZ" dirty="0">
                <a:solidFill>
                  <a:srgbClr val="0C0C0C"/>
                </a:solidFill>
              </a:rPr>
              <a:t>   (činí 50 až 98 % hmotnosti formovací směsi)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rgbClr val="0C0C0C"/>
              </a:solidFill>
            </a:endParaRP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C0C0C"/>
                </a:solidFill>
              </a:rPr>
              <a:t> pojiva</a:t>
            </a:r>
            <a:r>
              <a:rPr lang="cs-CZ" dirty="0">
                <a:solidFill>
                  <a:srgbClr val="0C0C0C"/>
                </a:solidFill>
              </a:rPr>
              <a:t>: tvoří ve formovacích a jádrových směsích vazbu mezi jednotlivými zrny ostřiva a tím ovlivňují především pevnostní charakteristiku směsí</a:t>
            </a:r>
          </a:p>
        </p:txBody>
      </p:sp>
    </p:spTree>
    <p:extLst>
      <p:ext uri="{BB962C8B-B14F-4D97-AF65-F5344CB8AC3E}">
        <p14:creationId xmlns:p14="http://schemas.microsoft.com/office/powerpoint/2010/main" val="4053408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Vtoková soustava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5CC7D27-D0EA-42FB-9997-1ADB5E895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844" y="1877284"/>
            <a:ext cx="7257011" cy="4416521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C0C0C"/>
                </a:solidFill>
              </a:rPr>
              <a:t>Systém kanálů a dutin vytvořených ve formě za účelem dopravy roztaveného kovu do všech částí dutiny formy tvořící budoucí odlitek 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cs-CZ" dirty="0">
                <a:solidFill>
                  <a:srgbClr val="0C0C0C"/>
                </a:solidFill>
              </a:rPr>
              <a:t>   </a:t>
            </a:r>
            <a:r>
              <a:rPr lang="cs-CZ" i="1" u="sng" dirty="0">
                <a:solidFill>
                  <a:srgbClr val="0C0C0C"/>
                </a:solidFill>
              </a:rPr>
              <a:t>Základní části vtokové soustavy: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C0C0C"/>
                </a:solidFill>
              </a:rPr>
              <a:t>Licí jamka: </a:t>
            </a:r>
            <a:r>
              <a:rPr lang="cs-CZ" sz="2000" dirty="0">
                <a:solidFill>
                  <a:srgbClr val="0C0C0C"/>
                </a:solidFill>
              </a:rPr>
              <a:t>do vtokové jamky se nalévá z pánve roztavený kov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C0C0C"/>
                </a:solidFill>
              </a:rPr>
              <a:t>Licí (vtokový) kůl: </a:t>
            </a:r>
            <a:r>
              <a:rPr lang="cs-CZ" sz="2000" dirty="0">
                <a:solidFill>
                  <a:srgbClr val="0C0C0C"/>
                </a:solidFill>
              </a:rPr>
              <a:t>vtokový kůl bývá většinou kruhového průřezu. U lehkých kovů se někdy také používá několika úzkých obdélníkových kanálů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C0C0C"/>
                </a:solidFill>
              </a:rPr>
              <a:t>Odlučovač strusky: </a:t>
            </a:r>
            <a:r>
              <a:rPr lang="cs-CZ" sz="2000" dirty="0">
                <a:solidFill>
                  <a:srgbClr val="0C0C0C"/>
                </a:solidFill>
              </a:rPr>
              <a:t>bývá nejčastěji lichoběžníkového průřezu a slouží k rozvedení tekutého kovu od licího kanálku do jednotlivých zářezů, dále slouží k zachycení nečistot 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C0C0C"/>
                </a:solidFill>
              </a:rPr>
              <a:t>Zářezy: </a:t>
            </a:r>
            <a:r>
              <a:rPr lang="cs-CZ" sz="2000" dirty="0">
                <a:solidFill>
                  <a:srgbClr val="0C0C0C"/>
                </a:solidFill>
              </a:rPr>
              <a:t>spojují odlučovač strusky s formou. U větších nebo tenkostěnných odlitků se volí větší počet zářezů, aby se dosáhlo lepšího plnění a dobrého zaběhnutí kovu do všech částí dutiny formy</a:t>
            </a:r>
            <a:endParaRPr lang="cs-CZ" sz="2000" b="1" dirty="0">
              <a:solidFill>
                <a:srgbClr val="0C0C0C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D3CFDB2-BDC4-41FE-BFCE-04A96E769582}"/>
              </a:ext>
            </a:extLst>
          </p:cNvPr>
          <p:cNvSpPr txBox="1"/>
          <p:nvPr/>
        </p:nvSpPr>
        <p:spPr>
          <a:xfrm>
            <a:off x="8963891" y="5370475"/>
            <a:ext cx="2604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vtoková soustava pro odlitek z litiny s lupínkovým grafitem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05C2257-7A6B-445A-A52A-A89A24D1D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765" y="1983341"/>
            <a:ext cx="2523033" cy="32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48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Vady odlitků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5CC7D27-D0EA-42FB-9997-1ADB5E895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56520" cy="4471939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C0C0C"/>
                </a:solidFill>
              </a:rPr>
              <a:t>představují konečný důsledek nedokonalých a zastaralých technologií, nekázně i nedodržování příslušných výrobních postupů ve slévárně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cs-CZ" dirty="0">
              <a:solidFill>
                <a:srgbClr val="0C0C0C"/>
              </a:solidFill>
            </a:endParaRPr>
          </a:p>
          <a:p>
            <a:pPr>
              <a:buClr>
                <a:srgbClr val="0C0C0C"/>
              </a:buClr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rgbClr val="0C0C0C"/>
                </a:solidFill>
              </a:rPr>
              <a:t>odchylky tvaru, rozměru a hmotnosti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F3CE476-2927-4A12-9943-3A4F44A9A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11" y="3553691"/>
            <a:ext cx="2055322" cy="261296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B62382D-2794-4150-A678-54E4EDDB4F36}"/>
              </a:ext>
            </a:extLst>
          </p:cNvPr>
          <p:cNvSpPr txBox="1"/>
          <p:nvPr/>
        </p:nvSpPr>
        <p:spPr>
          <a:xfrm>
            <a:off x="3532909" y="4253345"/>
            <a:ext cx="205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předsazení odlitku v dělící rovině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56A384A-6028-419A-BA7A-55DDCA02F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91" y="3242279"/>
            <a:ext cx="2486600" cy="292438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A7B2AE8-3595-404A-85FE-C92A04B1161D}"/>
              </a:ext>
            </a:extLst>
          </p:cNvPr>
          <p:cNvSpPr txBox="1"/>
          <p:nvPr/>
        </p:nvSpPr>
        <p:spPr>
          <a:xfrm>
            <a:off x="9638915" y="4261811"/>
            <a:ext cx="201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nestejné tloušťky stěn odlitku</a:t>
            </a:r>
          </a:p>
        </p:txBody>
      </p:sp>
    </p:spTree>
    <p:extLst>
      <p:ext uri="{BB962C8B-B14F-4D97-AF65-F5344CB8AC3E}">
        <p14:creationId xmlns:p14="http://schemas.microsoft.com/office/powerpoint/2010/main" val="2735271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Vady odlitků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36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0432B31-D8EB-49AA-BBC0-3CDAB2221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chemeClr val="tx1"/>
                </a:solidFill>
              </a:rPr>
              <a:t>odchylky vzhledu (povrchové vady)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C14E3F3-36DA-4AA7-8FD3-D5BF7D465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3019096"/>
            <a:ext cx="3308465" cy="273375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4E7E67-F386-4953-A70F-BB9E6BB16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173103"/>
            <a:ext cx="3881185" cy="242574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053A154-C6C8-4693-AE5E-FDB845311C64}"/>
              </a:ext>
            </a:extLst>
          </p:cNvPr>
          <p:cNvSpPr txBox="1"/>
          <p:nvPr/>
        </p:nvSpPr>
        <p:spPr>
          <a:xfrm>
            <a:off x="4405744" y="3726873"/>
            <a:ext cx="155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povrchová připečenina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50A3FA8-CA83-45A4-AD1B-D7BFF0061217}"/>
              </a:ext>
            </a:extLst>
          </p:cNvPr>
          <p:cNvSpPr txBox="1"/>
          <p:nvPr/>
        </p:nvSpPr>
        <p:spPr>
          <a:xfrm>
            <a:off x="10027063" y="3357541"/>
            <a:ext cx="1583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dutiny na hrubém odlitku z oceli vyvolané zálupy ve vršku formy</a:t>
            </a:r>
          </a:p>
        </p:txBody>
      </p:sp>
    </p:spTree>
    <p:extLst>
      <p:ext uri="{BB962C8B-B14F-4D97-AF65-F5344CB8AC3E}">
        <p14:creationId xmlns:p14="http://schemas.microsoft.com/office/powerpoint/2010/main" val="1724194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Vady odlitků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0628B90-EB6F-483F-8F7E-00034E951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chemeClr val="tx1"/>
                </a:solidFill>
              </a:rPr>
              <a:t>odchylky od celistvosti (porušení souvislosti, dutiny, vměstky)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AAF76C9-3F43-48B6-8265-34921BC11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793720"/>
            <a:ext cx="2749971" cy="267228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A47FEDC-2F98-4792-B829-C2B178BCE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49" y="2759349"/>
            <a:ext cx="4153109" cy="267228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116A515-FE2C-4A6A-AD46-1D3094184BE0}"/>
              </a:ext>
            </a:extLst>
          </p:cNvPr>
          <p:cNvSpPr txBox="1"/>
          <p:nvPr/>
        </p:nvSpPr>
        <p:spPr>
          <a:xfrm>
            <a:off x="4045527" y="3534248"/>
            <a:ext cx="116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trhlina za tepla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4B3E51A-7BDE-4256-86F1-714A002A9DE6}"/>
              </a:ext>
            </a:extLst>
          </p:cNvPr>
          <p:cNvSpPr txBox="1"/>
          <p:nvPr/>
        </p:nvSpPr>
        <p:spPr>
          <a:xfrm>
            <a:off x="10330641" y="3429000"/>
            <a:ext cx="968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bubliny ve stěně odlitku</a:t>
            </a:r>
          </a:p>
        </p:txBody>
      </p:sp>
    </p:spTree>
    <p:extLst>
      <p:ext uri="{BB962C8B-B14F-4D97-AF65-F5344CB8AC3E}">
        <p14:creationId xmlns:p14="http://schemas.microsoft.com/office/powerpoint/2010/main" val="547338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Vady odlitků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38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697424E-60EF-4E0F-A620-60C3529C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5734"/>
            <a:ext cx="10910455" cy="402336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rgbClr val="0C0C0C"/>
                </a:solidFill>
              </a:rPr>
              <a:t>odchylky od chemického složení a vlastností odlitku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2770E3D-B4C2-4D86-9457-FD51779F8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92" y="3066728"/>
            <a:ext cx="3273281" cy="251557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867F628-ADC0-4C14-B634-0DF158383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08" y="1984976"/>
            <a:ext cx="1676634" cy="403916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5531033-E5ED-4E81-BA98-FE459CD82942}"/>
              </a:ext>
            </a:extLst>
          </p:cNvPr>
          <p:cNvSpPr txBox="1"/>
          <p:nvPr/>
        </p:nvSpPr>
        <p:spPr>
          <a:xfrm>
            <a:off x="9159890" y="3709523"/>
            <a:ext cx="1943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oxidická plena v tyči pro tahovou zkoušku – uhlíková ocel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C2A103E-50A7-4B37-93AC-8248AAA4168A}"/>
              </a:ext>
            </a:extLst>
          </p:cNvPr>
          <p:cNvSpPr txBox="1"/>
          <p:nvPr/>
        </p:nvSpPr>
        <p:spPr>
          <a:xfrm>
            <a:off x="4354171" y="3709523"/>
            <a:ext cx="2105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oxidická plena pod povrchem ocelového odlitku</a:t>
            </a:r>
          </a:p>
        </p:txBody>
      </p:sp>
    </p:spTree>
    <p:extLst>
      <p:ext uri="{BB962C8B-B14F-4D97-AF65-F5344CB8AC3E}">
        <p14:creationId xmlns:p14="http://schemas.microsoft.com/office/powerpoint/2010/main" val="971996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Vady odlitků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697424E-60EF-4E0F-A620-60C3529C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5734"/>
            <a:ext cx="10910455" cy="402336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rgbClr val="0C0C0C"/>
                </a:solidFill>
              </a:rPr>
              <a:t>odchylky od chemického složení a vlastností odlitku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C2A103E-50A7-4B37-93AC-8248AAA4168A}"/>
              </a:ext>
            </a:extLst>
          </p:cNvPr>
          <p:cNvSpPr txBox="1"/>
          <p:nvPr/>
        </p:nvSpPr>
        <p:spPr>
          <a:xfrm>
            <a:off x="5614935" y="3667821"/>
            <a:ext cx="210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segregace v odlitku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3E2F782-2AB6-4682-A19D-78D6B2988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81378"/>
            <a:ext cx="4544059" cy="369621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A5C94C6-0D4E-44C5-9BD5-1B20ACCD5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02" y="2108397"/>
            <a:ext cx="3019297" cy="40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3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Výstupy z učení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56521" cy="4023360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Student bude znát základní rámec slévárenských technologií se zaměřením na odlitky z ocelí, litiny a neželezných kovů. Student bude umět identifikovat vhodný rozsah využití numerických simulací ve slévárenských technologiích. Student se bude orientovat prostředí komerčního simulačního programu ProCast. Student v prostředí programu ProCast dokáže provádět úpravy/opravy geometrie, generovat 2D a 3D síť, nastavit simulační parametry procesu, spustit výpočet a částečně kvalifikovaně prezentovat získané výsledky.</a:t>
            </a:r>
          </a:p>
        </p:txBody>
      </p:sp>
    </p:spTree>
    <p:extLst>
      <p:ext uri="{BB962C8B-B14F-4D97-AF65-F5344CB8AC3E}">
        <p14:creationId xmlns:p14="http://schemas.microsoft.com/office/powerpoint/2010/main" val="1138291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Kontrolní otázky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40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697424E-60EF-4E0F-A620-60C3529C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10515600" cy="4374957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C0C0C"/>
                </a:solidFill>
              </a:rPr>
              <a:t>1. Definujte rozdělení materiálů do skupin. </a:t>
            </a:r>
          </a:p>
          <a:p>
            <a:r>
              <a:rPr lang="cs-CZ" dirty="0">
                <a:solidFill>
                  <a:srgbClr val="0C0C0C"/>
                </a:solidFill>
              </a:rPr>
              <a:t>2. Uveďte charakteristiku ocelí.</a:t>
            </a:r>
          </a:p>
          <a:p>
            <a:r>
              <a:rPr lang="cs-CZ" dirty="0">
                <a:solidFill>
                  <a:srgbClr val="0C0C0C"/>
                </a:solidFill>
              </a:rPr>
              <a:t>3. Definujte základní rozdělení ocelí. </a:t>
            </a:r>
          </a:p>
          <a:p>
            <a:r>
              <a:rPr lang="cs-CZ" dirty="0">
                <a:solidFill>
                  <a:srgbClr val="0C0C0C"/>
                </a:solidFill>
              </a:rPr>
              <a:t>4. Uveďte charakteristiku litin. </a:t>
            </a:r>
          </a:p>
          <a:p>
            <a:r>
              <a:rPr lang="cs-CZ" dirty="0">
                <a:solidFill>
                  <a:srgbClr val="0C0C0C"/>
                </a:solidFill>
              </a:rPr>
              <a:t>5. Definujte základní rozdělení litin. </a:t>
            </a:r>
          </a:p>
          <a:p>
            <a:r>
              <a:rPr lang="cs-CZ" dirty="0">
                <a:solidFill>
                  <a:srgbClr val="0C0C0C"/>
                </a:solidFill>
              </a:rPr>
              <a:t>6. Uveďte klasifikaci prvků dle jejich vlivu na mikrostrukturu. </a:t>
            </a:r>
          </a:p>
          <a:p>
            <a:r>
              <a:rPr lang="cs-CZ" dirty="0">
                <a:solidFill>
                  <a:srgbClr val="0C0C0C"/>
                </a:solidFill>
              </a:rPr>
              <a:t>7. Charakterizujte vsázkový materiál představující surové železo.</a:t>
            </a:r>
          </a:p>
          <a:p>
            <a:r>
              <a:rPr lang="cs-CZ" dirty="0">
                <a:solidFill>
                  <a:srgbClr val="0C0C0C"/>
                </a:solidFill>
              </a:rPr>
              <a:t>8. Definujte vsázkový materiál ocelový odpad. </a:t>
            </a:r>
          </a:p>
          <a:p>
            <a:r>
              <a:rPr lang="cs-CZ" dirty="0">
                <a:solidFill>
                  <a:srgbClr val="0C0C0C"/>
                </a:solidFill>
              </a:rPr>
              <a:t>9. Uveďte, co je to vratný materiál a k čemu slouží při tavení litin.</a:t>
            </a:r>
          </a:p>
          <a:p>
            <a:r>
              <a:rPr lang="cs-CZ" dirty="0">
                <a:solidFill>
                  <a:srgbClr val="0C0C0C"/>
                </a:solidFill>
              </a:rPr>
              <a:t>10. Charakterizujte pojem zlomková litina. </a:t>
            </a:r>
          </a:p>
        </p:txBody>
      </p:sp>
    </p:spTree>
    <p:extLst>
      <p:ext uri="{BB962C8B-B14F-4D97-AF65-F5344CB8AC3E}">
        <p14:creationId xmlns:p14="http://schemas.microsoft.com/office/powerpoint/2010/main" val="512695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Kontrolní otázky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41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697424E-60EF-4E0F-A620-60C3529C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4"/>
            <a:ext cx="10515600" cy="444423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C0C0C"/>
                </a:solidFill>
              </a:rPr>
              <a:t>11. Popište, k čemu slouží legury při výrobě litin. </a:t>
            </a:r>
          </a:p>
          <a:p>
            <a:r>
              <a:rPr lang="cs-CZ" dirty="0">
                <a:solidFill>
                  <a:srgbClr val="0C0C0C"/>
                </a:solidFill>
              </a:rPr>
              <a:t>12. Vyjmenujte vsázkové materiály při tavení litin. </a:t>
            </a:r>
          </a:p>
          <a:p>
            <a:r>
              <a:rPr lang="cs-CZ" dirty="0">
                <a:solidFill>
                  <a:srgbClr val="0C0C0C"/>
                </a:solidFill>
              </a:rPr>
              <a:t>13. Vysvětlete pojem slévárenství. </a:t>
            </a:r>
          </a:p>
          <a:p>
            <a:r>
              <a:rPr lang="cs-CZ" dirty="0">
                <a:solidFill>
                  <a:srgbClr val="0C0C0C"/>
                </a:solidFill>
              </a:rPr>
              <a:t>14. Popište základní typy odlitku a vysvětlete odlišnosti. </a:t>
            </a:r>
          </a:p>
          <a:p>
            <a:r>
              <a:rPr lang="cs-CZ" dirty="0">
                <a:solidFill>
                  <a:srgbClr val="0C0C0C"/>
                </a:solidFill>
              </a:rPr>
              <a:t>15. Co si představíte pod pojmem výroba modelového zařízení? </a:t>
            </a:r>
          </a:p>
          <a:p>
            <a:r>
              <a:rPr lang="cs-CZ" dirty="0">
                <a:solidFill>
                  <a:srgbClr val="0C0C0C"/>
                </a:solidFill>
              </a:rPr>
              <a:t>16. Definujte materiály pro modely a uveďte jejich přednosti a nedostatky.</a:t>
            </a:r>
          </a:p>
          <a:p>
            <a:r>
              <a:rPr lang="cs-CZ" dirty="0">
                <a:solidFill>
                  <a:srgbClr val="0C0C0C"/>
                </a:solidFill>
              </a:rPr>
              <a:t>17. Charakterizujte pojem slévárenská forma a uveďte základní typy. </a:t>
            </a:r>
          </a:p>
          <a:p>
            <a:r>
              <a:rPr lang="cs-CZ" dirty="0">
                <a:solidFill>
                  <a:srgbClr val="0C0C0C"/>
                </a:solidFill>
              </a:rPr>
              <a:t>18. Definujte složky formovacích směsí a popište jejich vlastnosti. </a:t>
            </a:r>
          </a:p>
          <a:p>
            <a:r>
              <a:rPr lang="cs-CZ" dirty="0">
                <a:solidFill>
                  <a:srgbClr val="0C0C0C"/>
                </a:solidFill>
              </a:rPr>
              <a:t>19. Charakterizujte vtokovou soustavu a popište jednotlivé části. </a:t>
            </a:r>
          </a:p>
          <a:p>
            <a:endParaRPr lang="cs-CZ" dirty="0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543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Kontrolní otázky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42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697424E-60EF-4E0F-A620-60C3529C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4"/>
            <a:ext cx="10515600" cy="444423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C0C0C"/>
                </a:solidFill>
              </a:rPr>
              <a:t>20. K čemu slouží zářez ve vtokové soustavě? </a:t>
            </a:r>
          </a:p>
          <a:p>
            <a:r>
              <a:rPr lang="cs-CZ" dirty="0">
                <a:solidFill>
                  <a:srgbClr val="0C0C0C"/>
                </a:solidFill>
              </a:rPr>
              <a:t>21. Vysvětlete výraz vada odlitku. </a:t>
            </a:r>
          </a:p>
          <a:p>
            <a:r>
              <a:rPr lang="cs-CZ" dirty="0">
                <a:solidFill>
                  <a:srgbClr val="0C0C0C"/>
                </a:solidFill>
              </a:rPr>
              <a:t>22. Definujte jednotlivé druhy vad odlitků.</a:t>
            </a:r>
          </a:p>
          <a:p>
            <a:endParaRPr lang="cs-CZ" dirty="0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9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Použitá literatura a zdroje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43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147DD561-C446-47EC-9427-83FB44501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6999" y="1879315"/>
            <a:ext cx="10358002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79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Použitá literatura a zdroje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44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D1ACBFC6-CDF0-4E13-8E80-FAA898B48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b="0" i="0" dirty="0">
                <a:solidFill>
                  <a:srgbClr val="212529"/>
                </a:solidFill>
                <a:effectLst/>
                <a:latin typeface="Open Sans"/>
                <a:hlinkClick r:id="rId3"/>
              </a:rPr>
              <a:t>https://www.keramickepece.cz/cs/kulove-mlyny/1232-kulovy-mlyn-km-01-r-s-regulaci-otacek.html</a:t>
            </a:r>
            <a:endParaRPr lang="cs-CZ" b="0" i="0" dirty="0">
              <a:solidFill>
                <a:srgbClr val="212529"/>
              </a:solidFill>
              <a:effectLst/>
              <a:latin typeface="Open Sans"/>
            </a:endParaRPr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it-IT" b="0" i="0" dirty="0">
                <a:solidFill>
                  <a:srgbClr val="212529"/>
                </a:solidFill>
                <a:effectLst/>
                <a:latin typeface="Open Sans"/>
              </a:rPr>
              <a:t>[online]. [cit. 2021-03-01]. Dostupné z: </a:t>
            </a:r>
            <a:r>
              <a:rPr lang="it-IT" b="0" i="0" dirty="0">
                <a:solidFill>
                  <a:srgbClr val="212529"/>
                </a:solidFill>
                <a:effectLst/>
                <a:latin typeface="Open Sans"/>
                <a:hlinkClick r:id="rId4"/>
              </a:rPr>
              <a:t>https://dk.upce.cz/bitstream/handle/10195/42402/;jsessionid=AB5D0CA850DE6F3EBE27543FB64233C6?sequence=2</a:t>
            </a:r>
            <a:endParaRPr lang="cs-CZ" b="0" i="0" dirty="0">
              <a:solidFill>
                <a:srgbClr val="212529"/>
              </a:solidFill>
              <a:effectLst/>
              <a:latin typeface="Open Sans"/>
            </a:endParaRPr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it-IT" b="0" i="0" dirty="0">
                <a:solidFill>
                  <a:srgbClr val="212529"/>
                </a:solidFill>
                <a:effectLst/>
                <a:latin typeface="Open Sans"/>
              </a:rPr>
              <a:t>[online]. [cit. 2021-03-02]. Dostupné z: </a:t>
            </a:r>
            <a:r>
              <a:rPr lang="it-IT" b="0" i="0" dirty="0">
                <a:solidFill>
                  <a:srgbClr val="212529"/>
                </a:solidFill>
                <a:effectLst/>
                <a:latin typeface="Open Sans"/>
                <a:hlinkClick r:id="rId5"/>
              </a:rPr>
              <a:t>https://www.vutbr.cz/www_base/zav_prace_soubor_verejne.php?file_id=149312</a:t>
            </a:r>
            <a:endParaRPr lang="cs-CZ" b="0" i="0" dirty="0">
              <a:solidFill>
                <a:srgbClr val="212529"/>
              </a:solidFill>
              <a:effectLst/>
              <a:latin typeface="Open Sans"/>
            </a:endParaRPr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it-IT" b="0" i="0" dirty="0">
                <a:solidFill>
                  <a:srgbClr val="212529"/>
                </a:solidFill>
                <a:effectLst/>
                <a:latin typeface="Open Sans"/>
              </a:rPr>
              <a:t>[online]. [cit. 2021-03-04]. Dostupné z: </a:t>
            </a:r>
            <a:r>
              <a:rPr lang="it-IT" b="0" i="0" dirty="0">
                <a:solidFill>
                  <a:srgbClr val="212529"/>
                </a:solidFill>
                <a:effectLst/>
                <a:latin typeface="Open Sans"/>
                <a:hlinkClick r:id="rId6"/>
              </a:rPr>
              <a:t>https://docplayer.cz/108478857-Atlas-fotografii-vad-odlitku-photo-atlas-of-casting-defects.html</a:t>
            </a:r>
            <a:endParaRPr lang="cs-CZ" dirty="0">
              <a:solidFill>
                <a:srgbClr val="212529"/>
              </a:solidFill>
              <a:latin typeface="Open Sans"/>
            </a:endParaRPr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it-IT" b="0" i="0" dirty="0">
                <a:solidFill>
                  <a:srgbClr val="212529"/>
                </a:solidFill>
                <a:effectLst/>
                <a:latin typeface="Open Sans"/>
              </a:rPr>
              <a:t>[online]. [cit. 2021-03-04]. Dostupné z: </a:t>
            </a:r>
            <a:r>
              <a:rPr lang="it-IT" b="0" i="0" dirty="0">
                <a:solidFill>
                  <a:srgbClr val="212529"/>
                </a:solidFill>
                <a:effectLst/>
                <a:latin typeface="Open Sans"/>
                <a:hlinkClick r:id="rId7"/>
              </a:rPr>
              <a:t>https://www.enaradinastroje.cz/3-celistove-sklicidlo-litina-format-din-6350-100-mm/</a:t>
            </a:r>
            <a:endParaRPr lang="cs-CZ" b="0" i="0" dirty="0">
              <a:solidFill>
                <a:srgbClr val="212529"/>
              </a:solidFill>
              <a:effectLst/>
              <a:latin typeface="Open Sans"/>
            </a:endParaRPr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it-IT" b="0" i="0" dirty="0">
                <a:solidFill>
                  <a:srgbClr val="212529"/>
                </a:solidFill>
                <a:effectLst/>
                <a:latin typeface="Open Sans"/>
              </a:rPr>
              <a:t>[online]. [cit. 2021-03-04]. Dostupné z: </a:t>
            </a:r>
            <a:r>
              <a:rPr lang="it-IT" b="0" i="0" dirty="0">
                <a:solidFill>
                  <a:srgbClr val="212529"/>
                </a:solidFill>
                <a:effectLst/>
                <a:latin typeface="Open Sans"/>
                <a:hlinkClick r:id="rId8"/>
              </a:rPr>
              <a:t>http://www.wassheng.com.tw/en/product/Worm-Gear-Shaft-with-Inner-Threaded-Stainless-Steel/Shaft-SHT-14.html</a:t>
            </a:r>
            <a:endParaRPr lang="cs-CZ" b="0" i="0" dirty="0">
              <a:solidFill>
                <a:srgbClr val="212529"/>
              </a:solidFill>
              <a:effectLst/>
              <a:latin typeface="Open Sans"/>
            </a:endParaRPr>
          </a:p>
          <a:p>
            <a:pPr marL="0" indent="0">
              <a:buClr>
                <a:srgbClr val="983033"/>
              </a:buClr>
              <a:buNone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dirty="0"/>
          </a:p>
          <a:p>
            <a:pPr marL="0" indent="0">
              <a:buClr>
                <a:srgbClr val="983033"/>
              </a:buClr>
              <a:buNone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dirty="0"/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b="1" i="1" dirty="0">
              <a:solidFill>
                <a:schemeClr val="tx1"/>
              </a:solidFill>
            </a:endParaRPr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400" dirty="0">
              <a:solidFill>
                <a:schemeClr val="tx1"/>
              </a:solidFill>
            </a:endParaRPr>
          </a:p>
          <a:p>
            <a:pPr marL="201168" lvl="1" indent="0">
              <a:buClr>
                <a:srgbClr val="983033"/>
              </a:buCl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37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Základní okruhy studia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56521" cy="4499648"/>
          </a:xfrm>
        </p:spPr>
        <p:txBody>
          <a:bodyPr>
            <a:normAutofit fontScale="92500" lnSpcReduction="10000"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1. Shrnutí problematiky slévárenských technologií zaměřené na ocelové a litinové odlitky.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2. Shrnutí problematiky slévárenských technologií zaměřené na odlitky neželezných kovů.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3. Úvod do možností využití metod numerických simulací k lití kovů a slitin. 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4. Výběr konkrétní úlohy, její definování a zahájení tvorby geometrie v CAD prostředí.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5. Dokončení geometrie vybrané úlohy v CAD prostředí. 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6. Generování sítě vybrané úlohy a její vyhlazování.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7. Definice vstupů, výstupů, stěn modelované oblasti a import do simulačního software.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8. Volba typu modelů, specifikace fyzikálních vlastností, definování okrajových podmínek.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9. Vlastní numerické řešení ukončené dosažením konvergence.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10. Vizualizace výstupu 3D simulování vybrané úlohy.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11. Vyhodnocování výstupů, tvorba technologické výstupní sestavy, kvantifikace.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12. Grafická interpretace výsledků numerické simulace.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13. Prezentace výsledků 3D simulace vybrané úlohy z oblasti lití kovů a slitin a finální implementační doporučení. </a:t>
            </a:r>
          </a:p>
        </p:txBody>
      </p:sp>
    </p:spTree>
    <p:extLst>
      <p:ext uri="{BB962C8B-B14F-4D97-AF65-F5344CB8AC3E}">
        <p14:creationId xmlns:p14="http://schemas.microsoft.com/office/powerpoint/2010/main" val="138347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Povinná literatura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6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56521" cy="4023360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➢ NĚMEC, Milan; BEDNÁŘ, Bohumír; BRYKSÍ STUNOVÁ, Barbora. Teorie slévání. 2. vydání. V Praze: České vysoké učení technické, 2016. ISBN 978-80-01-06026-1. 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➢ MACHEK, Václav. Kovové materiály 4: výroba a zpracování ocelí a litin. Praha: České vysoké učení technické, 2015, 143 s. ISBN 978-80-01-05686-8. 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➢ MATUCHA, Jiří; NOVÁ, Iva. Slévárenské formy. vyd. 1. Liberec: Technická univerzita, 2014, 165 s. ISBN 978-80-7494-083-5. 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➢ MICHNA, Štefan; MICHNOVÁ, Lenka. Neželezné kovy. vyd. 1. Děčín: Štefan Michna, Lenka Michnová, 2014, 245 s. ISBN 978-80-260-7132-7. 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➢ MICHNA, Štefan. Technologie a zpracování hliníkových materiálů. vyd. 2., Ústí nad Labem: Štefan Michna, 2015, 150 s. ISBN 978-80-260-7706-0.</a:t>
            </a:r>
          </a:p>
        </p:txBody>
      </p:sp>
    </p:spTree>
    <p:extLst>
      <p:ext uri="{BB962C8B-B14F-4D97-AF65-F5344CB8AC3E}">
        <p14:creationId xmlns:p14="http://schemas.microsoft.com/office/powerpoint/2010/main" val="266427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000" dirty="0">
                <a:solidFill>
                  <a:schemeClr val="tx1"/>
                </a:solidFill>
              </a:rPr>
              <a:t>Shrnutí problematiky slévárenských technologií zaměřených na ocelové a litinové odlitky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cap="none" dirty="0"/>
              <a:t>Seminář č. 1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0" y="376238"/>
            <a:ext cx="39052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8" y="831850"/>
            <a:ext cx="10256522" cy="8445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Klíčová slova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8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673" y="1845734"/>
            <a:ext cx="10370128" cy="4023360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oceli, litiny, charakteristika, základní rozdělení litin, chemické složení litin, vliv prvků na mikrostrukturu, suroviny pro tavení litin, výroba odlitků, typy odlitků, modelové zařízení, druhy modelů, slévárenské formy, formovací směsi, vtoková soustava, vady odlitků 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4000" dirty="0">
              <a:solidFill>
                <a:schemeClr val="tx1"/>
              </a:solidFill>
              <a:latin typeface="+mj-lt"/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4000" dirty="0">
                <a:solidFill>
                  <a:schemeClr val="tx1"/>
                </a:solidFill>
                <a:latin typeface="+mj-lt"/>
              </a:rPr>
              <a:t>Cíle kapitoly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Cílem kapitoly je ve velmi základních rysech shrnout vybranou problematiku slévárenských technologií slitin železa</a:t>
            </a:r>
          </a:p>
        </p:txBody>
      </p:sp>
    </p:spTree>
    <p:extLst>
      <p:ext uri="{BB962C8B-B14F-4D97-AF65-F5344CB8AC3E}">
        <p14:creationId xmlns:p14="http://schemas.microsoft.com/office/powerpoint/2010/main" val="169057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8" y="831850"/>
            <a:ext cx="10256522" cy="8445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Úvod do kapitoly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 Shrnutí problematiky  slévárenských technologií zaměřených na ocelové a litinové odlitky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673" y="1845734"/>
            <a:ext cx="10370128" cy="4023360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Problematika slévárenských technologií je velmi rozsáhlá, proto bude v této kapitole pozornost zaměřena pouze na stručné shrnutí poznatků z oblasti slévárenství slitin železa. Detaily naleznete v povinné literatuře k předmětu, v doporučených literaturách a také ve studijní opoře k předmětu „Základy slévárenských technologií“. Tato kapitola obsahuje pouze výtah z uvedené opory. 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Materiály používané ve strojírenské praxi mají někdy velmi rozdílné vlastnosti a pro určitou součást jsou voleny tak, aby součást mohla dobře a trvale plnit svůj úkol. Správný výběr vhodného materiálu pro součást a správné opracování materiálu je možné pouze při zevrubné znalosti materiálů. Abychom získali přehled o rozmanitosti materiálů, třídíme je do skupin podle složení nebo charakteristických vlastností.</a:t>
            </a:r>
          </a:p>
        </p:txBody>
      </p:sp>
    </p:spTree>
    <p:extLst>
      <p:ext uri="{BB962C8B-B14F-4D97-AF65-F5344CB8AC3E}">
        <p14:creationId xmlns:p14="http://schemas.microsoft.com/office/powerpoint/2010/main" val="8095467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7">
      <a:dk1>
        <a:srgbClr val="0C0C0C"/>
      </a:dk1>
      <a:lt1>
        <a:sysClr val="window" lastClr="FFFFFF"/>
      </a:lt1>
      <a:dk2>
        <a:srgbClr val="983033"/>
      </a:dk2>
      <a:lt2>
        <a:srgbClr val="CCDDEA"/>
      </a:lt2>
      <a:accent1>
        <a:srgbClr val="E48312"/>
      </a:accent1>
      <a:accent2>
        <a:srgbClr val="983033"/>
      </a:accent2>
      <a:accent3>
        <a:srgbClr val="865640"/>
      </a:accent3>
      <a:accent4>
        <a:srgbClr val="983033"/>
      </a:accent4>
      <a:accent5>
        <a:srgbClr val="C2BC80"/>
      </a:accent5>
      <a:accent6>
        <a:srgbClr val="983033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293B7189D2E345B6A5818BD11F69CE" ma:contentTypeVersion="13" ma:contentTypeDescription="Vytvoří nový dokument" ma:contentTypeScope="" ma:versionID="1ec421ab1a4498fe0d60433be41bd957">
  <xsd:schema xmlns:xsd="http://www.w3.org/2001/XMLSchema" xmlns:xs="http://www.w3.org/2001/XMLSchema" xmlns:p="http://schemas.microsoft.com/office/2006/metadata/properties" xmlns:ns3="92e8b739-1662-462e-84b7-6dd21149fd20" xmlns:ns4="fc1905a5-cf85-4e61-9a63-331118843f16" targetNamespace="http://schemas.microsoft.com/office/2006/metadata/properties" ma:root="true" ma:fieldsID="108e30d6dcd8e39fdde145644bc1f199" ns3:_="" ns4:_="">
    <xsd:import namespace="92e8b739-1662-462e-84b7-6dd21149fd20"/>
    <xsd:import namespace="fc1905a5-cf85-4e61-9a63-331118843f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8b739-1662-462e-84b7-6dd21149f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905a5-cf85-4e61-9a63-331118843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4B5E6B-4DFA-4D5F-AAD4-B95D71E7E4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8b739-1662-462e-84b7-6dd21149fd20"/>
    <ds:schemaRef ds:uri="fc1905a5-cf85-4e61-9a63-331118843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A3382E-40D3-48F0-B427-5E1FA1405C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88681-B985-4C4A-82A8-610E8CCB933C}">
  <ds:schemaRefs>
    <ds:schemaRef ds:uri="http://www.w3.org/XML/1998/namespace"/>
    <ds:schemaRef ds:uri="http://purl.org/dc/terms/"/>
    <ds:schemaRef ds:uri="http://purl.org/dc/elements/1.1/"/>
    <ds:schemaRef ds:uri="92e8b739-1662-462e-84b7-6dd21149fd20"/>
    <ds:schemaRef ds:uri="fc1905a5-cf85-4e61-9a63-331118843f16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10917</TotalTime>
  <Words>3865</Words>
  <Application>Microsoft Office PowerPoint</Application>
  <PresentationFormat>Širokoúhlá obrazovka</PresentationFormat>
  <Paragraphs>355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Open Sans</vt:lpstr>
      <vt:lpstr>Wingdings</vt:lpstr>
      <vt:lpstr>Retrospektiva</vt:lpstr>
      <vt:lpstr>  Základy 3D simulace lití kovů a slitin</vt:lpstr>
      <vt:lpstr>Anotace předmětu</vt:lpstr>
      <vt:lpstr>Cíl předmětu</vt:lpstr>
      <vt:lpstr>Výstupy z učení</vt:lpstr>
      <vt:lpstr>Základní okruhy studia</vt:lpstr>
      <vt:lpstr>Povinná literatura</vt:lpstr>
      <vt:lpstr>Shrnutí problematiky slévárenských technologií zaměřených na ocelové a litinové odlitky</vt:lpstr>
      <vt:lpstr>Klíčová slova</vt:lpstr>
      <vt:lpstr>Úvod do kapitoly</vt:lpstr>
      <vt:lpstr>Rozdělení materiálů do skupin</vt:lpstr>
      <vt:lpstr>Rozdělení materiálů</vt:lpstr>
      <vt:lpstr>Charakteristika ocelí</vt:lpstr>
      <vt:lpstr>Charakteristika litin </vt:lpstr>
      <vt:lpstr>Charakteristika litin </vt:lpstr>
      <vt:lpstr>Charakteristika litin </vt:lpstr>
      <vt:lpstr>Základní rozdělení litin</vt:lpstr>
      <vt:lpstr>Základní rozdělení litin</vt:lpstr>
      <vt:lpstr>Struktura různých druhů slitin železa</vt:lpstr>
      <vt:lpstr>Litina s lupínkovým grafitem (šedé litiny)</vt:lpstr>
      <vt:lpstr>Litina s vermikulárním (červíkovitým) grafitem</vt:lpstr>
      <vt:lpstr>Litina s kuličkovým grafitem (tvárná litina)</vt:lpstr>
      <vt:lpstr>Temperovaná litina</vt:lpstr>
      <vt:lpstr>Temperovaná litina</vt:lpstr>
      <vt:lpstr>Bílá litina</vt:lpstr>
      <vt:lpstr>Legované litiny</vt:lpstr>
      <vt:lpstr>Suroviny pro tavení litin </vt:lpstr>
      <vt:lpstr>Slévárenství </vt:lpstr>
      <vt:lpstr>Výroba  modelového zařízení</vt:lpstr>
      <vt:lpstr>Materiály pro výrobu modelů</vt:lpstr>
      <vt:lpstr>Slévárenská forma</vt:lpstr>
      <vt:lpstr>Slévárenská forma</vt:lpstr>
      <vt:lpstr>Přehled postupů při formování a lití</vt:lpstr>
      <vt:lpstr>Formovací směsi</vt:lpstr>
      <vt:lpstr>Vtoková soustava</vt:lpstr>
      <vt:lpstr>Vady odlitků</vt:lpstr>
      <vt:lpstr>Vady odlitků</vt:lpstr>
      <vt:lpstr>Vady odlitků</vt:lpstr>
      <vt:lpstr>Vady odlitků</vt:lpstr>
      <vt:lpstr>Vady odlitků</vt:lpstr>
      <vt:lpstr>Kontrolní otázky</vt:lpstr>
      <vt:lpstr>Kontrolní otázky</vt:lpstr>
      <vt:lpstr>Kontrolní otázky</vt:lpstr>
      <vt:lpstr>Použitá literatura a zdroje</vt:lpstr>
      <vt:lpstr>Použitá literatura a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Nová Jana</dc:creator>
  <cp:lastModifiedBy>Lucie Roučková</cp:lastModifiedBy>
  <cp:revision>495</cp:revision>
  <dcterms:created xsi:type="dcterms:W3CDTF">2020-07-13T07:37:48Z</dcterms:created>
  <dcterms:modified xsi:type="dcterms:W3CDTF">2021-03-05T08:42:37Z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0x010100E5293B7189D2E345B6A5818BD11F69CE</vt:lpwstr>
  </property>
</Properties>
</file>