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3"/>
  </p:notesMasterIdLst>
  <p:sldIdLst>
    <p:sldId id="256" r:id="rId5"/>
    <p:sldId id="258" r:id="rId6"/>
    <p:sldId id="264" r:id="rId7"/>
    <p:sldId id="631" r:id="rId8"/>
    <p:sldId id="684" r:id="rId9"/>
    <p:sldId id="685" r:id="rId10"/>
    <p:sldId id="686" r:id="rId11"/>
    <p:sldId id="687" r:id="rId12"/>
    <p:sldId id="688" r:id="rId13"/>
    <p:sldId id="689" r:id="rId14"/>
    <p:sldId id="690" r:id="rId15"/>
    <p:sldId id="691" r:id="rId16"/>
    <p:sldId id="692" r:id="rId17"/>
    <p:sldId id="693" r:id="rId18"/>
    <p:sldId id="694" r:id="rId19"/>
    <p:sldId id="700" r:id="rId20"/>
    <p:sldId id="696" r:id="rId21"/>
    <p:sldId id="697" r:id="rId22"/>
    <p:sldId id="698" r:id="rId23"/>
    <p:sldId id="699" r:id="rId24"/>
    <p:sldId id="695" r:id="rId25"/>
    <p:sldId id="701" r:id="rId26"/>
    <p:sldId id="702" r:id="rId27"/>
    <p:sldId id="703" r:id="rId28"/>
    <p:sldId id="704" r:id="rId29"/>
    <p:sldId id="705" r:id="rId30"/>
    <p:sldId id="706" r:id="rId31"/>
    <p:sldId id="70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983033"/>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660"/>
  </p:normalViewPr>
  <p:slideViewPr>
    <p:cSldViewPr snapToGrid="0">
      <p:cViewPr varScale="1">
        <p:scale>
          <a:sx n="115" d="100"/>
          <a:sy n="115" d="100"/>
        </p:scale>
        <p:origin x="102"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13.01.2022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13.01.2022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13.01.2022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algn="ctr"/>
            <a:br>
              <a:rPr lang="cs-CZ" dirty="0">
                <a:solidFill>
                  <a:schemeClr val="tx1"/>
                </a:solidFill>
              </a:rPr>
            </a:br>
            <a:br>
              <a:rPr lang="cs-CZ" dirty="0">
                <a:solidFill>
                  <a:schemeClr val="tx1"/>
                </a:solidFill>
              </a:rPr>
            </a:br>
            <a:r>
              <a:rPr lang="cs-CZ" dirty="0">
                <a:solidFill>
                  <a:schemeClr val="tx1"/>
                </a:solidFill>
              </a:rPr>
              <a:t>Progresivní metody modelování</a:t>
            </a:r>
          </a:p>
        </p:txBody>
      </p:sp>
      <p:sp>
        <p:nvSpPr>
          <p:cNvPr id="3" name="Podnadpis 2"/>
          <p:cNvSpPr>
            <a:spLocks noGrp="1"/>
          </p:cNvSpPr>
          <p:nvPr>
            <p:ph type="subTitle" idx="1"/>
          </p:nvPr>
        </p:nvSpPr>
        <p:spPr>
          <a:xfrm>
            <a:off x="1199535" y="4418628"/>
            <a:ext cx="9144000" cy="1655762"/>
          </a:xfrm>
        </p:spPr>
        <p:txBody>
          <a:bodyPr/>
          <a:lstStyle/>
          <a:p>
            <a:pPr algn="ctr"/>
            <a:r>
              <a:rPr lang="cs-CZ" b="1" cap="none" dirty="0">
                <a:solidFill>
                  <a:srgbClr val="983033"/>
                </a:solidFill>
              </a:rPr>
              <a:t>Doc. Ing. Ladislav SOCHA, Ph.D. </a:t>
            </a:r>
            <a:r>
              <a:rPr lang="cs-CZ" b="1" cap="none">
                <a:solidFill>
                  <a:srgbClr val="983033"/>
                </a:solidFill>
              </a:rPr>
              <a:t>a kol.</a:t>
            </a:r>
            <a:endParaRPr lang="cs-CZ" b="1" cap="none" dirty="0">
              <a:solidFill>
                <a:srgbClr val="983033"/>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21793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tuhnutí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Počet zobrazených výsledků záleží na tom, jak si uživatel daný projekt </a:t>
            </a:r>
            <a:r>
              <a:rPr lang="cs-CZ" dirty="0" err="1">
                <a:solidFill>
                  <a:schemeClr val="tx1"/>
                </a:solidFill>
              </a:rPr>
              <a:t>zadefinoval</a:t>
            </a:r>
            <a:r>
              <a:rPr lang="cs-CZ" dirty="0">
                <a:solidFill>
                  <a:schemeClr val="tx1"/>
                </a:solidFill>
              </a:rPr>
              <a:t>. Neboli jaké výsledky a kritéria předem určil v </a:t>
            </a:r>
            <a:r>
              <a:rPr lang="cs-CZ" b="1" i="1" dirty="0" err="1">
                <a:solidFill>
                  <a:schemeClr val="tx1"/>
                </a:solidFill>
              </a:rPr>
              <a:t>Definition</a:t>
            </a:r>
            <a:r>
              <a:rPr lang="cs-CZ" b="1" i="1" dirty="0">
                <a:solidFill>
                  <a:schemeClr val="tx1"/>
                </a:solidFill>
              </a:rPr>
              <a:t> </a:t>
            </a:r>
            <a:r>
              <a:rPr lang="cs-CZ" b="1" i="1" dirty="0" err="1">
                <a:solidFill>
                  <a:schemeClr val="tx1"/>
                </a:solidFill>
              </a:rPr>
              <a:t>Perspective</a:t>
            </a:r>
            <a:r>
              <a:rPr lang="cs-CZ" dirty="0">
                <a:solidFill>
                  <a:schemeClr val="tx1"/>
                </a:solidFill>
              </a:rPr>
              <a:t>, že chce spočítat a zobrazit. Výsledky tuhnutí jsou </a:t>
            </a:r>
            <a:r>
              <a:rPr lang="cs-CZ" b="1" dirty="0">
                <a:solidFill>
                  <a:schemeClr val="tx1"/>
                </a:solidFill>
              </a:rPr>
              <a:t>„</a:t>
            </a:r>
            <a:r>
              <a:rPr lang="cs-CZ" b="1" dirty="0" err="1">
                <a:solidFill>
                  <a:schemeClr val="tx1"/>
                </a:solidFill>
              </a:rPr>
              <a:t>Temperature</a:t>
            </a:r>
            <a:r>
              <a:rPr lang="cs-CZ" b="1" dirty="0">
                <a:solidFill>
                  <a:schemeClr val="tx1"/>
                </a:solidFill>
              </a:rPr>
              <a:t>“ </a:t>
            </a:r>
            <a:r>
              <a:rPr lang="cs-CZ" dirty="0">
                <a:solidFill>
                  <a:schemeClr val="tx1"/>
                </a:solidFill>
              </a:rPr>
              <a:t>(teplotní pole</a:t>
            </a:r>
            <a:r>
              <a:rPr lang="cs-CZ" b="1" dirty="0">
                <a:solidFill>
                  <a:schemeClr val="tx1"/>
                </a:solidFill>
              </a:rPr>
              <a:t>), „</a:t>
            </a:r>
            <a:r>
              <a:rPr lang="cs-CZ" b="1" dirty="0" err="1">
                <a:solidFill>
                  <a:schemeClr val="tx1"/>
                </a:solidFill>
              </a:rPr>
              <a:t>Fraction</a:t>
            </a:r>
            <a:r>
              <a:rPr lang="cs-CZ" b="1" dirty="0">
                <a:solidFill>
                  <a:schemeClr val="tx1"/>
                </a:solidFill>
              </a:rPr>
              <a:t> </a:t>
            </a:r>
            <a:r>
              <a:rPr lang="cs-CZ" b="1" dirty="0" err="1">
                <a:solidFill>
                  <a:schemeClr val="tx1"/>
                </a:solidFill>
              </a:rPr>
              <a:t>Liquid</a:t>
            </a:r>
            <a:r>
              <a:rPr lang="cs-CZ" b="1" dirty="0">
                <a:solidFill>
                  <a:schemeClr val="tx1"/>
                </a:solidFill>
              </a:rPr>
              <a:t>“ </a:t>
            </a:r>
            <a:r>
              <a:rPr lang="cs-CZ" dirty="0">
                <a:solidFill>
                  <a:schemeClr val="tx1"/>
                </a:solidFill>
              </a:rPr>
              <a:t>(podíl tekuté fáze) a </a:t>
            </a:r>
            <a:r>
              <a:rPr lang="cs-CZ" b="1" dirty="0">
                <a:solidFill>
                  <a:schemeClr val="tx1"/>
                </a:solidFill>
              </a:rPr>
              <a:t>„</a:t>
            </a:r>
            <a:r>
              <a:rPr lang="cs-CZ" b="1" dirty="0" err="1">
                <a:solidFill>
                  <a:schemeClr val="tx1"/>
                </a:solidFill>
              </a:rPr>
              <a:t>Fraction</a:t>
            </a:r>
            <a:r>
              <a:rPr lang="cs-CZ" b="1" dirty="0">
                <a:solidFill>
                  <a:schemeClr val="tx1"/>
                </a:solidFill>
              </a:rPr>
              <a:t> Solid“ </a:t>
            </a:r>
            <a:r>
              <a:rPr lang="cs-CZ" dirty="0">
                <a:solidFill>
                  <a:schemeClr val="tx1"/>
                </a:solidFill>
              </a:rPr>
              <a:t>(podíl tuhé fáze).</a:t>
            </a:r>
          </a:p>
          <a:p>
            <a:pPr lvl="1" algn="just">
              <a:buClr>
                <a:srgbClr val="983033"/>
              </a:buClr>
              <a:buFont typeface="Wingdings" panose="05000000000000000000" pitchFamily="2" charset="2"/>
              <a:buChar char="ü"/>
            </a:pPr>
            <a:r>
              <a:rPr lang="cs-CZ" dirty="0">
                <a:solidFill>
                  <a:schemeClr val="tx1"/>
                </a:solidFill>
              </a:rPr>
              <a:t>Jednotlivá kritéria pro simulaci tuhnutí se nachází ve složce </a:t>
            </a:r>
            <a:r>
              <a:rPr lang="cs-CZ" b="1" dirty="0">
                <a:solidFill>
                  <a:schemeClr val="tx1"/>
                </a:solidFill>
              </a:rPr>
              <a:t>„General </a:t>
            </a:r>
            <a:r>
              <a:rPr lang="cs-CZ" b="1" dirty="0" err="1">
                <a:solidFill>
                  <a:schemeClr val="tx1"/>
                </a:solidFill>
              </a:rPr>
              <a:t>Criteria</a:t>
            </a:r>
            <a:r>
              <a:rPr lang="cs-CZ" b="1" dirty="0">
                <a:solidFill>
                  <a:schemeClr val="tx1"/>
                </a:solidFill>
              </a:rPr>
              <a:t>“. </a:t>
            </a:r>
            <a:r>
              <a:rPr lang="cs-CZ" dirty="0">
                <a:solidFill>
                  <a:schemeClr val="tx1"/>
                </a:solidFill>
              </a:rPr>
              <a:t>Tato skupina obsahuje různé výsledky. V následujícím textu jsou zmíněny pouze některé z nich: „</a:t>
            </a:r>
            <a:r>
              <a:rPr lang="cs-CZ" dirty="0" err="1">
                <a:solidFill>
                  <a:schemeClr val="tx1"/>
                </a:solidFill>
              </a:rPr>
              <a:t>Soundness</a:t>
            </a:r>
            <a:r>
              <a:rPr lang="cs-CZ" dirty="0">
                <a:solidFill>
                  <a:schemeClr val="tx1"/>
                </a:solidFill>
              </a:rPr>
              <a:t>“ (vnitřní zdravost odlitku), </a:t>
            </a:r>
            <a:r>
              <a:rPr lang="cs-CZ" b="1" dirty="0">
                <a:solidFill>
                  <a:schemeClr val="tx1"/>
                </a:solidFill>
              </a:rPr>
              <a:t>„</a:t>
            </a:r>
            <a:r>
              <a:rPr lang="cs-CZ" b="1" dirty="0" err="1">
                <a:solidFill>
                  <a:schemeClr val="tx1"/>
                </a:solidFill>
              </a:rPr>
              <a:t>Niyama</a:t>
            </a:r>
            <a:r>
              <a:rPr lang="cs-CZ" b="1" dirty="0">
                <a:solidFill>
                  <a:schemeClr val="tx1"/>
                </a:solidFill>
              </a:rPr>
              <a:t> </a:t>
            </a:r>
            <a:r>
              <a:rPr lang="cs-CZ" b="1" dirty="0" err="1">
                <a:solidFill>
                  <a:schemeClr val="tx1"/>
                </a:solidFill>
              </a:rPr>
              <a:t>Criterion</a:t>
            </a:r>
            <a:r>
              <a:rPr lang="cs-CZ" b="1" dirty="0">
                <a:solidFill>
                  <a:schemeClr val="tx1"/>
                </a:solidFill>
              </a:rPr>
              <a:t>“ </a:t>
            </a:r>
            <a:r>
              <a:rPr lang="cs-CZ" dirty="0">
                <a:solidFill>
                  <a:schemeClr val="tx1"/>
                </a:solidFill>
              </a:rPr>
              <a:t>(</a:t>
            </a:r>
            <a:r>
              <a:rPr lang="cs-CZ" dirty="0" err="1">
                <a:solidFill>
                  <a:schemeClr val="tx1"/>
                </a:solidFill>
              </a:rPr>
              <a:t>Niyamovo</a:t>
            </a:r>
            <a:r>
              <a:rPr lang="cs-CZ" dirty="0">
                <a:solidFill>
                  <a:schemeClr val="tx1"/>
                </a:solidFill>
              </a:rPr>
              <a:t> kritérium pro staženiny v teplotních osách odlitku), </a:t>
            </a:r>
            <a:r>
              <a:rPr lang="cs-CZ" b="1" dirty="0">
                <a:solidFill>
                  <a:schemeClr val="tx1"/>
                </a:solidFill>
              </a:rPr>
              <a:t>„</a:t>
            </a:r>
            <a:r>
              <a:rPr lang="cs-CZ" b="1" dirty="0" err="1">
                <a:solidFill>
                  <a:schemeClr val="tx1"/>
                </a:solidFill>
              </a:rPr>
              <a:t>Feedmod</a:t>
            </a:r>
            <a:r>
              <a:rPr lang="cs-CZ" b="1" dirty="0">
                <a:solidFill>
                  <a:schemeClr val="tx1"/>
                </a:solidFill>
              </a:rPr>
              <a:t>“ </a:t>
            </a:r>
            <a:r>
              <a:rPr lang="cs-CZ" dirty="0">
                <a:solidFill>
                  <a:schemeClr val="tx1"/>
                </a:solidFill>
              </a:rPr>
              <a:t>(teplotní modul), </a:t>
            </a:r>
            <a:r>
              <a:rPr lang="cs-CZ" b="1" dirty="0">
                <a:solidFill>
                  <a:schemeClr val="tx1"/>
                </a:solidFill>
              </a:rPr>
              <a:t>„</a:t>
            </a:r>
            <a:r>
              <a:rPr lang="cs-CZ" b="1" dirty="0" err="1">
                <a:solidFill>
                  <a:schemeClr val="tx1"/>
                </a:solidFill>
              </a:rPr>
              <a:t>Solidification</a:t>
            </a:r>
            <a:r>
              <a:rPr lang="cs-CZ" b="1" dirty="0">
                <a:solidFill>
                  <a:schemeClr val="tx1"/>
                </a:solidFill>
              </a:rPr>
              <a:t> Time“ </a:t>
            </a:r>
            <a:r>
              <a:rPr lang="cs-CZ" dirty="0">
                <a:solidFill>
                  <a:schemeClr val="tx1"/>
                </a:solidFill>
              </a:rPr>
              <a:t>(doba tuhnutí), </a:t>
            </a:r>
            <a:r>
              <a:rPr lang="cs-CZ" b="1" dirty="0">
                <a:solidFill>
                  <a:schemeClr val="tx1"/>
                </a:solidFill>
              </a:rPr>
              <a:t>„Hot Spot“ </a:t>
            </a:r>
            <a:r>
              <a:rPr lang="cs-CZ" dirty="0">
                <a:solidFill>
                  <a:schemeClr val="tx1"/>
                </a:solidFill>
              </a:rPr>
              <a:t>(teplotní uzly) a </a:t>
            </a:r>
            <a:r>
              <a:rPr lang="cs-CZ" b="1" dirty="0">
                <a:solidFill>
                  <a:schemeClr val="tx1"/>
                </a:solidFill>
              </a:rPr>
              <a:t>„Gradient“ </a:t>
            </a:r>
            <a:r>
              <a:rPr lang="cs-CZ" dirty="0">
                <a:solidFill>
                  <a:schemeClr val="tx1"/>
                </a:solidFill>
              </a:rPr>
              <a:t>(teplotní gradient).</a:t>
            </a:r>
          </a:p>
          <a:p>
            <a:pPr lvl="1" algn="just">
              <a:buClr>
                <a:srgbClr val="983033"/>
              </a:buClr>
              <a:buFont typeface="Wingdings" panose="05000000000000000000" pitchFamily="2" charset="2"/>
              <a:buChar char="ü"/>
            </a:pPr>
            <a:r>
              <a:rPr lang="cs-CZ" dirty="0">
                <a:solidFill>
                  <a:schemeClr val="tx1"/>
                </a:solidFill>
              </a:rPr>
              <a:t>Mezi další výsledky patří například </a:t>
            </a:r>
            <a:r>
              <a:rPr lang="cs-CZ" b="1" dirty="0">
                <a:solidFill>
                  <a:schemeClr val="tx1"/>
                </a:solidFill>
              </a:rPr>
              <a:t>„Gradient Time“ </a:t>
            </a:r>
            <a:r>
              <a:rPr lang="cs-CZ" dirty="0">
                <a:solidFill>
                  <a:schemeClr val="tx1"/>
                </a:solidFill>
              </a:rPr>
              <a:t>(teplotní gradient v čase), </a:t>
            </a:r>
            <a:r>
              <a:rPr lang="cs-CZ" b="1" dirty="0">
                <a:solidFill>
                  <a:schemeClr val="tx1"/>
                </a:solidFill>
              </a:rPr>
              <a:t>„</a:t>
            </a:r>
            <a:r>
              <a:rPr lang="cs-CZ" b="1" dirty="0" err="1">
                <a:solidFill>
                  <a:schemeClr val="tx1"/>
                </a:solidFill>
              </a:rPr>
              <a:t>FSTime</a:t>
            </a:r>
            <a:r>
              <a:rPr lang="cs-CZ" b="1" dirty="0">
                <a:solidFill>
                  <a:schemeClr val="tx1"/>
                </a:solidFill>
              </a:rPr>
              <a:t>“ </a:t>
            </a:r>
            <a:r>
              <a:rPr lang="cs-CZ" dirty="0">
                <a:solidFill>
                  <a:schemeClr val="tx1"/>
                </a:solidFill>
              </a:rPr>
              <a:t>(kritická hodnota tuhnutí), </a:t>
            </a:r>
            <a:r>
              <a:rPr lang="cs-CZ" b="1" dirty="0">
                <a:solidFill>
                  <a:schemeClr val="tx1"/>
                </a:solidFill>
              </a:rPr>
              <a:t>„Hot Spot </a:t>
            </a:r>
            <a:r>
              <a:rPr lang="cs-CZ" b="1" dirty="0" err="1">
                <a:solidFill>
                  <a:schemeClr val="tx1"/>
                </a:solidFill>
              </a:rPr>
              <a:t>FSTime</a:t>
            </a:r>
            <a:r>
              <a:rPr lang="cs-CZ" b="1" dirty="0">
                <a:solidFill>
                  <a:schemeClr val="tx1"/>
                </a:solidFill>
              </a:rPr>
              <a:t>“ </a:t>
            </a:r>
            <a:r>
              <a:rPr lang="cs-CZ" dirty="0">
                <a:solidFill>
                  <a:schemeClr val="tx1"/>
                </a:solidFill>
              </a:rPr>
              <a:t>(teplotní uzly + kritická hodnota tuhnutí) a </a:t>
            </a:r>
            <a:r>
              <a:rPr lang="cs-CZ" b="1" dirty="0">
                <a:solidFill>
                  <a:schemeClr val="tx1"/>
                </a:solidFill>
              </a:rPr>
              <a:t>„Porosity“(</a:t>
            </a:r>
            <a:r>
              <a:rPr lang="cs-CZ" dirty="0" err="1">
                <a:solidFill>
                  <a:schemeClr val="tx1"/>
                </a:solidFill>
              </a:rPr>
              <a:t>porezita</a:t>
            </a:r>
            <a:r>
              <a:rPr lang="cs-CZ" dirty="0">
                <a:solidFill>
                  <a:schemeClr val="tx1"/>
                </a:solidFill>
              </a:rPr>
              <a:t>). Výsledky obsahují také </a:t>
            </a:r>
            <a:r>
              <a:rPr lang="cs-CZ" b="1" dirty="0">
                <a:solidFill>
                  <a:schemeClr val="tx1"/>
                </a:solidFill>
              </a:rPr>
              <a:t>„</a:t>
            </a:r>
            <a:r>
              <a:rPr lang="cs-CZ" b="1" dirty="0" err="1">
                <a:solidFill>
                  <a:schemeClr val="tx1"/>
                </a:solidFill>
              </a:rPr>
              <a:t>Curves</a:t>
            </a:r>
            <a:r>
              <a:rPr lang="cs-CZ" b="1" dirty="0">
                <a:solidFill>
                  <a:schemeClr val="tx1"/>
                </a:solidFill>
              </a:rPr>
              <a:t>“ </a:t>
            </a:r>
            <a:r>
              <a:rPr lang="cs-CZ" dirty="0">
                <a:solidFill>
                  <a:schemeClr val="tx1"/>
                </a:solidFill>
              </a:rPr>
              <a:t>(Křivky).</a:t>
            </a:r>
          </a:p>
          <a:p>
            <a:pPr marL="201168" lvl="1" indent="0" algn="just">
              <a:buClr>
                <a:srgbClr val="983033"/>
              </a:buClr>
              <a:buNone/>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367979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tuhnutí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7C0DFFDC-5821-4680-B730-EB30863F9AB5}"/>
              </a:ext>
            </a:extLst>
          </p:cNvPr>
          <p:cNvPicPr>
            <a:picLocks noGrp="1" noChangeAspect="1"/>
          </p:cNvPicPr>
          <p:nvPr>
            <p:ph idx="1"/>
          </p:nvPr>
        </p:nvPicPr>
        <p:blipFill>
          <a:blip r:embed="rId3"/>
          <a:stretch>
            <a:fillRect/>
          </a:stretch>
        </p:blipFill>
        <p:spPr>
          <a:xfrm>
            <a:off x="3168295" y="1825625"/>
            <a:ext cx="5855409" cy="3923650"/>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
        <p:nvSpPr>
          <p:cNvPr id="8" name="TextovéPole 7">
            <a:extLst>
              <a:ext uri="{FF2B5EF4-FFF2-40B4-BE49-F238E27FC236}">
                <a16:creationId xmlns:a16="http://schemas.microsoft.com/office/drawing/2014/main" id="{5C0BC084-08F9-4114-9718-DCF00023A538}"/>
              </a:ext>
            </a:extLst>
          </p:cNvPr>
          <p:cNvSpPr txBox="1"/>
          <p:nvPr/>
        </p:nvSpPr>
        <p:spPr>
          <a:xfrm>
            <a:off x="3168295" y="5727843"/>
            <a:ext cx="5832764" cy="646331"/>
          </a:xfrm>
          <a:prstGeom prst="rect">
            <a:avLst/>
          </a:prstGeom>
          <a:noFill/>
        </p:spPr>
        <p:txBody>
          <a:bodyPr wrap="square" rtlCol="0">
            <a:spAutoFit/>
          </a:bodyPr>
          <a:lstStyle/>
          <a:p>
            <a:pPr algn="ctr"/>
            <a:r>
              <a:rPr lang="cs-CZ" sz="1800" i="1" dirty="0">
                <a:effectLst/>
                <a:latin typeface="Times New Roman" panose="02020603050405020304" pitchFamily="18" charset="0"/>
                <a:ea typeface="Calibri" panose="020F0502020204030204" pitchFamily="34" charset="0"/>
              </a:rPr>
              <a:t>Seznam výsledků tuhnutí: Lití do pískové formy (zleva) lití do trvalých forem (zprava)</a:t>
            </a:r>
            <a:endParaRPr lang="cs-CZ" i="1" dirty="0"/>
          </a:p>
        </p:txBody>
      </p:sp>
    </p:spTree>
    <p:extLst>
      <p:ext uri="{BB962C8B-B14F-4D97-AF65-F5344CB8AC3E}">
        <p14:creationId xmlns:p14="http://schemas.microsoft.com/office/powerpoint/2010/main" val="95448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tuhnutí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následujícím textu, jsou jednotlivá kritéria stručně popsána:</a:t>
            </a:r>
          </a:p>
          <a:p>
            <a:pPr lvl="2"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Temperature</a:t>
            </a:r>
            <a:r>
              <a:rPr lang="cs-CZ" sz="1800" b="1" dirty="0">
                <a:solidFill>
                  <a:schemeClr val="tx1"/>
                </a:solidFill>
              </a:rPr>
              <a:t>“ (teplotní pole): </a:t>
            </a:r>
            <a:r>
              <a:rPr lang="cs-CZ" sz="1800" dirty="0">
                <a:solidFill>
                  <a:schemeClr val="tx1"/>
                </a:solidFill>
              </a:rPr>
              <a:t>Teplota tuhnutí ukazuje rozložení teplotních polí ve zvolených skupinách materiálů během tuhnutí v určitém čase. Teploty jsou uvedeny v ° C v barevné škále. </a:t>
            </a:r>
          </a:p>
          <a:p>
            <a:pPr lvl="2"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Fraction</a:t>
            </a:r>
            <a:r>
              <a:rPr lang="cs-CZ" sz="1800" b="1" dirty="0">
                <a:solidFill>
                  <a:schemeClr val="tx1"/>
                </a:solidFill>
              </a:rPr>
              <a:t> </a:t>
            </a:r>
            <a:r>
              <a:rPr lang="cs-CZ" sz="1800" b="1" dirty="0" err="1">
                <a:solidFill>
                  <a:schemeClr val="tx1"/>
                </a:solidFill>
              </a:rPr>
              <a:t>Liquid</a:t>
            </a:r>
            <a:r>
              <a:rPr lang="cs-CZ" sz="1800" b="1" dirty="0">
                <a:solidFill>
                  <a:schemeClr val="tx1"/>
                </a:solidFill>
              </a:rPr>
              <a:t>“ (tekutá fáze): </a:t>
            </a:r>
            <a:r>
              <a:rPr lang="cs-CZ" sz="1800" dirty="0">
                <a:solidFill>
                  <a:schemeClr val="tx1"/>
                </a:solidFill>
              </a:rPr>
              <a:t>Tento výsledek ukazuje místní podíl tekuté taveniny v určitém časovém okamžiku během tuhnutí. Podíl je uveden v % v barevné škále.</a:t>
            </a:r>
          </a:p>
          <a:p>
            <a:pPr lvl="2"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Fraction</a:t>
            </a:r>
            <a:r>
              <a:rPr lang="cs-CZ" sz="1800" b="1" dirty="0">
                <a:solidFill>
                  <a:schemeClr val="tx1"/>
                </a:solidFill>
              </a:rPr>
              <a:t> Solid“ (tuhá fáze): </a:t>
            </a:r>
            <a:r>
              <a:rPr lang="cs-CZ" sz="1800" dirty="0">
                <a:solidFill>
                  <a:schemeClr val="tx1"/>
                </a:solidFill>
              </a:rPr>
              <a:t>Tento výsledek ukazuje místní podíl tuhé fáze v určitém časovém okamžiku během tuhnutí. Podíl je uveden v % v barevné škále.</a:t>
            </a:r>
          </a:p>
          <a:p>
            <a:pPr lvl="2" algn="just">
              <a:buClr>
                <a:srgbClr val="983033"/>
              </a:buClr>
              <a:buFont typeface="Wingdings" panose="05000000000000000000" pitchFamily="2" charset="2"/>
              <a:buChar char="Ø"/>
            </a:pPr>
            <a:r>
              <a:rPr lang="cs-CZ" sz="1800" b="1" dirty="0">
                <a:solidFill>
                  <a:schemeClr val="tx1"/>
                </a:solidFill>
              </a:rPr>
              <a:t>„Gradient Time“ (teplotní gradient v čase): </a:t>
            </a:r>
            <a:r>
              <a:rPr lang="cs-CZ" sz="1800" dirty="0">
                <a:solidFill>
                  <a:schemeClr val="tx1"/>
                </a:solidFill>
              </a:rPr>
              <a:t>Jednotlivé výsledky ukazují lokální teplotní gradienty v odlitku v určitém čase. Jednotka této veličiny v pracovním prostoru je ° C/mm.</a:t>
            </a:r>
          </a:p>
          <a:p>
            <a:pPr lvl="2"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FSTime</a:t>
            </a:r>
            <a:r>
              <a:rPr lang="cs-CZ" sz="1800" b="1" dirty="0">
                <a:solidFill>
                  <a:schemeClr val="tx1"/>
                </a:solidFill>
              </a:rPr>
              <a:t>“ (kritická hodnota tuhnutí): </a:t>
            </a:r>
            <a:r>
              <a:rPr lang="cs-CZ" sz="1800" dirty="0">
                <a:solidFill>
                  <a:schemeClr val="tx1"/>
                </a:solidFill>
              </a:rPr>
              <a:t>Toto kritérium indikuje čas, který odlitek potřebuje pro dosažení kritického poměru tuhé fáze, aby bylo objemové dosazování zastaveno. Jinými slovy, v tento daný moment přestává odlitek dosazovat objemově a pokračuje v dosazování pouze mezi dendrity tuhé fáze. Důležitým parametrem pro tuto predikci je dosazovací schopnost dané slitiny, </a:t>
            </a:r>
            <a:r>
              <a:rPr lang="cs-CZ" sz="1800" b="1" dirty="0">
                <a:solidFill>
                  <a:schemeClr val="tx1"/>
                </a:solidFill>
              </a:rPr>
              <a:t>“</a:t>
            </a:r>
            <a:r>
              <a:rPr lang="cs-CZ" sz="1800" b="1" dirty="0" err="1">
                <a:solidFill>
                  <a:schemeClr val="tx1"/>
                </a:solidFill>
              </a:rPr>
              <a:t>Feeding</a:t>
            </a:r>
            <a:r>
              <a:rPr lang="cs-CZ" sz="1800" b="1" dirty="0">
                <a:solidFill>
                  <a:schemeClr val="tx1"/>
                </a:solidFill>
              </a:rPr>
              <a:t> </a:t>
            </a:r>
            <a:r>
              <a:rPr lang="cs-CZ" sz="1800" b="1" dirty="0" err="1">
                <a:solidFill>
                  <a:schemeClr val="tx1"/>
                </a:solidFill>
              </a:rPr>
              <a:t>Effectivity</a:t>
            </a:r>
            <a:r>
              <a:rPr lang="cs-CZ" sz="1800" b="1" dirty="0">
                <a:solidFill>
                  <a:schemeClr val="tx1"/>
                </a:solidFill>
              </a:rPr>
              <a:t>”</a:t>
            </a:r>
            <a:r>
              <a:rPr lang="cs-CZ" sz="1800" dirty="0">
                <a:solidFill>
                  <a:schemeClr val="tx1"/>
                </a:solidFill>
              </a:rPr>
              <a:t>. Tato hodnota v % je závislá na typu slitiny a její morfologii a vyjadřuje schopnost odlitku objemově dosazovat pouze do dosažení určitého % tuhé fáze. Potom odlitek již není schopen dobře dosazovat a v izolovaných “ostrůvcích” zbytkové taveniny se začnou tvořit staženiny.</a:t>
            </a:r>
          </a:p>
          <a:p>
            <a:pPr marL="201168" lvl="1" indent="0" algn="just">
              <a:buClr>
                <a:srgbClr val="983033"/>
              </a:buClr>
              <a:buNone/>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61584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tuhnutí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lnSpcReduction="10000"/>
          </a:bodyPr>
          <a:lstStyle/>
          <a:p>
            <a:pPr lvl="3" algn="just">
              <a:buClr>
                <a:srgbClr val="983033"/>
              </a:buClr>
              <a:buFont typeface="Wingdings" panose="05000000000000000000" pitchFamily="2" charset="2"/>
              <a:buChar char="Ø"/>
            </a:pPr>
            <a:r>
              <a:rPr lang="cs-CZ" sz="1800" b="1" dirty="0">
                <a:solidFill>
                  <a:schemeClr val="tx1"/>
                </a:solidFill>
              </a:rPr>
              <a:t>„Hot Spot </a:t>
            </a:r>
            <a:r>
              <a:rPr lang="cs-CZ" sz="1800" b="1" dirty="0" err="1">
                <a:solidFill>
                  <a:schemeClr val="tx1"/>
                </a:solidFill>
              </a:rPr>
              <a:t>FSTime</a:t>
            </a:r>
            <a:r>
              <a:rPr lang="cs-CZ" sz="1800" b="1" dirty="0">
                <a:solidFill>
                  <a:schemeClr val="tx1"/>
                </a:solidFill>
              </a:rPr>
              <a:t>“ </a:t>
            </a:r>
            <a:r>
              <a:rPr lang="cs-CZ" sz="1800" dirty="0">
                <a:solidFill>
                  <a:schemeClr val="tx1"/>
                </a:solidFill>
              </a:rPr>
              <a:t>(teplotní uzly + kritická hodnota tuhnutí): Na rozdíl od výsledku </a:t>
            </a:r>
            <a:r>
              <a:rPr lang="cs-CZ" sz="1800" b="1" dirty="0">
                <a:solidFill>
                  <a:schemeClr val="tx1"/>
                </a:solidFill>
              </a:rPr>
              <a:t>„Hot Spot“ </a:t>
            </a:r>
            <a:r>
              <a:rPr lang="cs-CZ" sz="1800" dirty="0">
                <a:solidFill>
                  <a:schemeClr val="tx1"/>
                </a:solidFill>
              </a:rPr>
              <a:t>označuje výsledek </a:t>
            </a:r>
            <a:r>
              <a:rPr lang="cs-CZ" sz="1800" b="1" dirty="0">
                <a:solidFill>
                  <a:schemeClr val="tx1"/>
                </a:solidFill>
              </a:rPr>
              <a:t>„Hot Spot </a:t>
            </a:r>
            <a:r>
              <a:rPr lang="cs-CZ" sz="1800" b="1" dirty="0" err="1">
                <a:solidFill>
                  <a:schemeClr val="tx1"/>
                </a:solidFill>
              </a:rPr>
              <a:t>FSTime</a:t>
            </a:r>
            <a:r>
              <a:rPr lang="cs-CZ" sz="1800" b="1" dirty="0">
                <a:solidFill>
                  <a:schemeClr val="tx1"/>
                </a:solidFill>
              </a:rPr>
              <a:t>“ </a:t>
            </a:r>
            <a:r>
              <a:rPr lang="cs-CZ" sz="1800" dirty="0">
                <a:solidFill>
                  <a:schemeClr val="tx1"/>
                </a:solidFill>
              </a:rPr>
              <a:t>teplotní uzly při dosažení kritického podílu tuhé fáze. Jednotky této veličiny jsou sekundy.</a:t>
            </a:r>
          </a:p>
          <a:p>
            <a:pPr lvl="3" algn="just">
              <a:buClr>
                <a:srgbClr val="983033"/>
              </a:buClr>
              <a:buFont typeface="Wingdings" panose="05000000000000000000" pitchFamily="2" charset="2"/>
              <a:buChar char="Ø"/>
            </a:pPr>
            <a:r>
              <a:rPr lang="cs-CZ" sz="1800" b="1" dirty="0">
                <a:solidFill>
                  <a:schemeClr val="tx1"/>
                </a:solidFill>
              </a:rPr>
              <a:t>„Porosity“</a:t>
            </a:r>
            <a:r>
              <a:rPr lang="cs-CZ" sz="1800" dirty="0">
                <a:solidFill>
                  <a:schemeClr val="tx1"/>
                </a:solidFill>
              </a:rPr>
              <a:t> </a:t>
            </a:r>
            <a:r>
              <a:rPr lang="cs-CZ" sz="1800" b="1" dirty="0">
                <a:solidFill>
                  <a:schemeClr val="tx1"/>
                </a:solidFill>
              </a:rPr>
              <a:t>(objemové staženiny):</a:t>
            </a:r>
            <a:r>
              <a:rPr lang="cs-CZ" sz="1800" dirty="0">
                <a:solidFill>
                  <a:schemeClr val="tx1"/>
                </a:solidFill>
              </a:rPr>
              <a:t> Toto kritérium zobrazuje objemové staženiny uvnitř odlitku po ukončení tuhnutí. Na barevné stupnici je toto kritérium v %. 0 % = naprosto zdravý odlitek, 100 % = zcela porézní odlitek (prázdné místo).</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Soundness</a:t>
            </a:r>
            <a:r>
              <a:rPr lang="cs-CZ" sz="1800" b="1" dirty="0">
                <a:solidFill>
                  <a:schemeClr val="tx1"/>
                </a:solidFill>
              </a:rPr>
              <a:t>“ (zdravost odlitku): </a:t>
            </a:r>
            <a:r>
              <a:rPr lang="cs-CZ" sz="1800" dirty="0">
                <a:solidFill>
                  <a:schemeClr val="tx1"/>
                </a:solidFill>
              </a:rPr>
              <a:t>Toto kritérium je obracenou hodnotou Porosity („Porosity“ 10 % = 90 % „</a:t>
            </a:r>
            <a:r>
              <a:rPr lang="cs-CZ" sz="1800" dirty="0" err="1">
                <a:solidFill>
                  <a:schemeClr val="tx1"/>
                </a:solidFill>
              </a:rPr>
              <a:t>Soundness</a:t>
            </a:r>
            <a:r>
              <a:rPr lang="cs-CZ" sz="1800" dirty="0">
                <a:solidFill>
                  <a:schemeClr val="tx1"/>
                </a:solidFill>
              </a:rPr>
              <a:t>“). Tento výsledek označuje množství chybějící taveniny v dané oblasti. 0 % = zcela porézní odlitek, 100 % = naprosto zdravý odlitek.</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Niyama</a:t>
            </a:r>
            <a:r>
              <a:rPr lang="cs-CZ" sz="1800" b="1" dirty="0">
                <a:solidFill>
                  <a:schemeClr val="tx1"/>
                </a:solidFill>
              </a:rPr>
              <a:t> </a:t>
            </a:r>
            <a:r>
              <a:rPr lang="cs-CZ" sz="1800" b="1" dirty="0" err="1">
                <a:solidFill>
                  <a:schemeClr val="tx1"/>
                </a:solidFill>
              </a:rPr>
              <a:t>Criterion</a:t>
            </a:r>
            <a:r>
              <a:rPr lang="cs-CZ" sz="1800" b="1" dirty="0">
                <a:solidFill>
                  <a:schemeClr val="tx1"/>
                </a:solidFill>
              </a:rPr>
              <a:t>“ (jenom pro lití do pískových forem): </a:t>
            </a:r>
            <a:r>
              <a:rPr lang="cs-CZ" sz="1800" dirty="0">
                <a:solidFill>
                  <a:schemeClr val="tx1"/>
                </a:solidFill>
              </a:rPr>
              <a:t>Toto kritérium slouží pro posouzení vzniku a přítomnosti ředin a staženin v teplotních osách </a:t>
            </a:r>
            <a:r>
              <a:rPr lang="cs-CZ" sz="1800" b="1" dirty="0">
                <a:solidFill>
                  <a:schemeClr val="tx1"/>
                </a:solidFill>
              </a:rPr>
              <a:t>ocelových</a:t>
            </a:r>
            <a:r>
              <a:rPr lang="cs-CZ" sz="1800" dirty="0">
                <a:solidFill>
                  <a:schemeClr val="tx1"/>
                </a:solidFill>
              </a:rPr>
              <a:t> odlitků. Je založeno na vztahu mezi teplotním gradientem a rychlostí tuhnutí. Za pomoci tohoto kritéria lze predikovat řediny a staženiny, které vznikají neusměrněným charakterem tuhnutí a nízkým teplotním gradientem v tepelných osách odlitků.</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Feedmod</a:t>
            </a:r>
            <a:r>
              <a:rPr lang="cs-CZ" sz="1800" b="1" dirty="0">
                <a:solidFill>
                  <a:schemeClr val="tx1"/>
                </a:solidFill>
              </a:rPr>
              <a:t>“ (teplotní modul; pouze pro lití do pískových forem): </a:t>
            </a:r>
            <a:r>
              <a:rPr lang="cs-CZ" sz="1800" dirty="0">
                <a:solidFill>
                  <a:schemeClr val="tx1"/>
                </a:solidFill>
              </a:rPr>
              <a:t>Tepelný modul vám pomůže pochopit teplotní podmínky v odlitku a vhodně umístit a dimenzovat nálitky. Zároveň díky tomuto kritériu lze ověřit míru usměrněného tuhnutí v odlitku.</a:t>
            </a:r>
          </a:p>
          <a:p>
            <a:pPr marL="201168" lvl="1" indent="0" algn="just">
              <a:buClr>
                <a:srgbClr val="983033"/>
              </a:buClr>
              <a:buNone/>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126462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tuhnutí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Solidification</a:t>
            </a:r>
            <a:r>
              <a:rPr lang="cs-CZ" sz="1800" b="1" dirty="0">
                <a:solidFill>
                  <a:schemeClr val="tx1"/>
                </a:solidFill>
              </a:rPr>
              <a:t> Time“ (doba tuhnutí): </a:t>
            </a:r>
            <a:r>
              <a:rPr lang="cs-CZ" sz="1800" dirty="0">
                <a:solidFill>
                  <a:schemeClr val="tx1"/>
                </a:solidFill>
              </a:rPr>
              <a:t>Kritérium „</a:t>
            </a:r>
            <a:r>
              <a:rPr lang="cs-CZ" sz="1800" dirty="0" err="1">
                <a:solidFill>
                  <a:schemeClr val="tx1"/>
                </a:solidFill>
              </a:rPr>
              <a:t>Solidification</a:t>
            </a:r>
            <a:r>
              <a:rPr lang="cs-CZ" sz="1800" dirty="0">
                <a:solidFill>
                  <a:schemeClr val="tx1"/>
                </a:solidFill>
              </a:rPr>
              <a:t> Time“ ukazuje čas od začátku procesu plnění do okamžiku, kdy teplota klesne pod teplotu solidu. Toto kritérium se uvádí v sekundách.</a:t>
            </a:r>
          </a:p>
          <a:p>
            <a:pPr lvl="3" algn="just">
              <a:buClr>
                <a:srgbClr val="983033"/>
              </a:buClr>
              <a:buFont typeface="Wingdings" panose="05000000000000000000" pitchFamily="2" charset="2"/>
              <a:buChar char="Ø"/>
            </a:pPr>
            <a:r>
              <a:rPr lang="cs-CZ" sz="1800" b="1" dirty="0">
                <a:solidFill>
                  <a:schemeClr val="tx1"/>
                </a:solidFill>
              </a:rPr>
              <a:t>„Hot </a:t>
            </a:r>
            <a:r>
              <a:rPr lang="cs-CZ" sz="1800" b="1" dirty="0" err="1">
                <a:solidFill>
                  <a:schemeClr val="tx1"/>
                </a:solidFill>
              </a:rPr>
              <a:t>Spots</a:t>
            </a:r>
            <a:r>
              <a:rPr lang="cs-CZ" sz="1800" b="1" dirty="0">
                <a:solidFill>
                  <a:schemeClr val="tx1"/>
                </a:solidFill>
              </a:rPr>
              <a:t>“ (teplotní uzly): </a:t>
            </a:r>
            <a:r>
              <a:rPr lang="cs-CZ" sz="1800" dirty="0">
                <a:solidFill>
                  <a:schemeClr val="tx1"/>
                </a:solidFill>
              </a:rPr>
              <a:t>Toto kritérium predikuje oblasti, jejichž časy tuhnutí jsou značně odlišné od jejich okolí. Jinými slovy s pomocí teplotních uzlů jsou odhaleny oblasti, kde je zbytková tavenina plně obklopena chladnějším materiálem. V těchto místech pak hrozí vznik objemových staženin díky nedostatečnému dosazení tekutým kovem.</a:t>
            </a:r>
          </a:p>
          <a:p>
            <a:pPr lvl="3" algn="just">
              <a:buClr>
                <a:srgbClr val="983033"/>
              </a:buClr>
              <a:buFont typeface="Wingdings" panose="05000000000000000000" pitchFamily="2" charset="2"/>
              <a:buChar char="Ø"/>
            </a:pPr>
            <a:r>
              <a:rPr lang="cs-CZ" sz="1800" b="1" dirty="0">
                <a:solidFill>
                  <a:schemeClr val="tx1"/>
                </a:solidFill>
              </a:rPr>
              <a:t>„Gradient“ (teplotní gradient): </a:t>
            </a:r>
            <a:r>
              <a:rPr lang="cs-CZ" sz="1800" dirty="0">
                <a:solidFill>
                  <a:schemeClr val="tx1"/>
                </a:solidFill>
              </a:rPr>
              <a:t>Výsledek „Gradient“ můžete použít k zobrazení teplotního gradientu naznačující rychlost odvodu tepla. Jednotka měřítka v pracovním prostoru je ° C/mm. Všechny výsledky, které zde nejsou uvedeny, jsou podrobněji vysvětleny v odpovídajících materiálech pro procesní školení a v příručkách.</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Pore</a:t>
            </a:r>
            <a:r>
              <a:rPr lang="cs-CZ" sz="1800" b="1" dirty="0">
                <a:solidFill>
                  <a:schemeClr val="tx1"/>
                </a:solidFill>
              </a:rPr>
              <a:t> Free </a:t>
            </a:r>
            <a:r>
              <a:rPr lang="cs-CZ" sz="1800" b="1" dirty="0" err="1">
                <a:solidFill>
                  <a:schemeClr val="tx1"/>
                </a:solidFill>
              </a:rPr>
              <a:t>Zone</a:t>
            </a:r>
            <a:r>
              <a:rPr lang="cs-CZ" sz="1800" b="1" dirty="0">
                <a:solidFill>
                  <a:schemeClr val="tx1"/>
                </a:solidFill>
              </a:rPr>
              <a:t>“ </a:t>
            </a:r>
            <a:r>
              <a:rPr lang="cs-CZ" sz="1800" dirty="0">
                <a:solidFill>
                  <a:schemeClr val="tx1"/>
                </a:solidFill>
              </a:rPr>
              <a:t>(pouze pro vysokotlaké lití): Díky výsledku „</a:t>
            </a:r>
            <a:r>
              <a:rPr lang="cs-CZ" sz="1800" dirty="0" err="1">
                <a:solidFill>
                  <a:schemeClr val="tx1"/>
                </a:solidFill>
              </a:rPr>
              <a:t>Pore</a:t>
            </a:r>
            <a:r>
              <a:rPr lang="cs-CZ" sz="1800" dirty="0">
                <a:solidFill>
                  <a:schemeClr val="tx1"/>
                </a:solidFill>
              </a:rPr>
              <a:t> Free </a:t>
            </a:r>
            <a:r>
              <a:rPr lang="cs-CZ" sz="1800" dirty="0" err="1">
                <a:solidFill>
                  <a:schemeClr val="tx1"/>
                </a:solidFill>
              </a:rPr>
              <a:t>Zone</a:t>
            </a:r>
            <a:r>
              <a:rPr lang="cs-CZ" sz="1800" dirty="0">
                <a:solidFill>
                  <a:schemeClr val="tx1"/>
                </a:solidFill>
              </a:rPr>
              <a:t>“ poskytuje MAGMASOFT® kritérium, které vám umožní vyhodnotit, zda je zóna bez pórů dostatečně silná v oblastech odlévání, které mají být obrobeny. Tento výsledek je uveden v mm.</a:t>
            </a:r>
          </a:p>
          <a:p>
            <a:pPr marL="566928" lvl="3" indent="0" algn="just">
              <a:buClr>
                <a:srgbClr val="983033"/>
              </a:buClr>
              <a:buNone/>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414368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Obecné funkce vyhodnocení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1" y="1845733"/>
            <a:ext cx="5760720" cy="4614050"/>
          </a:xfrm>
        </p:spPr>
        <p:txBody>
          <a:bodyPr>
            <a:normAutofit/>
          </a:bodyPr>
          <a:lstStyle/>
          <a:p>
            <a:pPr lvl="1" algn="just">
              <a:buClr>
                <a:srgbClr val="983033"/>
              </a:buClr>
              <a:buFont typeface="Wingdings" panose="05000000000000000000" pitchFamily="2" charset="2"/>
              <a:buChar char="ü"/>
            </a:pPr>
            <a:r>
              <a:rPr lang="cs-CZ" b="1" i="1" dirty="0" err="1">
                <a:solidFill>
                  <a:schemeClr val="tx1"/>
                </a:solidFill>
              </a:rPr>
              <a:t>Result</a:t>
            </a:r>
            <a:r>
              <a:rPr lang="cs-CZ" b="1" i="1" dirty="0">
                <a:solidFill>
                  <a:schemeClr val="tx1"/>
                </a:solidFill>
              </a:rPr>
              <a:t> </a:t>
            </a:r>
            <a:r>
              <a:rPr lang="cs-CZ" b="1" i="1" dirty="0" err="1">
                <a:solidFill>
                  <a:schemeClr val="tx1"/>
                </a:solidFill>
              </a:rPr>
              <a:t>Perspective</a:t>
            </a:r>
            <a:r>
              <a:rPr lang="cs-CZ" b="1" i="1" dirty="0">
                <a:solidFill>
                  <a:schemeClr val="tx1"/>
                </a:solidFill>
              </a:rPr>
              <a:t> </a:t>
            </a:r>
            <a:r>
              <a:rPr lang="cs-CZ" dirty="0">
                <a:solidFill>
                  <a:schemeClr val="tx1"/>
                </a:solidFill>
              </a:rPr>
              <a:t>nabízí mnoho možností zobrazení a zpracování odpovídajících výsledků. V následující kapitole jsou vysvětleny některé typické funkce a postupy. Prostřednictvím kontextové nabídky (pravé tlačítko myši v pracovním prostoru) můžete vybrat širokou škálu možností nastavení, která se vztahují k určitým výsledkům.</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pic>
        <p:nvPicPr>
          <p:cNvPr id="5" name="Obrázek 4">
            <a:extLst>
              <a:ext uri="{FF2B5EF4-FFF2-40B4-BE49-F238E27FC236}">
                <a16:creationId xmlns:a16="http://schemas.microsoft.com/office/drawing/2014/main" id="{C0C0784A-6B07-4626-913A-7F9FB4CEB39F}"/>
              </a:ext>
            </a:extLst>
          </p:cNvPr>
          <p:cNvPicPr>
            <a:picLocks noChangeAspect="1"/>
          </p:cNvPicPr>
          <p:nvPr/>
        </p:nvPicPr>
        <p:blipFill>
          <a:blip r:embed="rId3"/>
          <a:stretch>
            <a:fillRect/>
          </a:stretch>
        </p:blipFill>
        <p:spPr>
          <a:xfrm>
            <a:off x="8034209" y="1845733"/>
            <a:ext cx="2924736" cy="4005431"/>
          </a:xfrm>
          <a:prstGeom prst="rect">
            <a:avLst/>
          </a:prstGeom>
        </p:spPr>
      </p:pic>
      <p:sp>
        <p:nvSpPr>
          <p:cNvPr id="8" name="TextovéPole 7">
            <a:extLst>
              <a:ext uri="{FF2B5EF4-FFF2-40B4-BE49-F238E27FC236}">
                <a16:creationId xmlns:a16="http://schemas.microsoft.com/office/drawing/2014/main" id="{F304F3EF-B548-475F-8E09-70F2F42864C3}"/>
              </a:ext>
            </a:extLst>
          </p:cNvPr>
          <p:cNvSpPr txBox="1"/>
          <p:nvPr/>
        </p:nvSpPr>
        <p:spPr>
          <a:xfrm>
            <a:off x="7534101" y="5877500"/>
            <a:ext cx="3678382" cy="369332"/>
          </a:xfrm>
          <a:prstGeom prst="rect">
            <a:avLst/>
          </a:prstGeom>
          <a:noFill/>
        </p:spPr>
        <p:txBody>
          <a:bodyPr wrap="square" rtlCol="0">
            <a:spAutoFit/>
          </a:bodyPr>
          <a:lstStyle/>
          <a:p>
            <a:pPr algn="ctr"/>
            <a:r>
              <a:rPr lang="cs-CZ" i="1" dirty="0"/>
              <a:t>Kontextové menu v pracovním okně</a:t>
            </a:r>
          </a:p>
        </p:txBody>
      </p:sp>
    </p:spTree>
    <p:extLst>
      <p:ext uri="{BB962C8B-B14F-4D97-AF65-F5344CB8AC3E}">
        <p14:creationId xmlns:p14="http://schemas.microsoft.com/office/powerpoint/2010/main" val="167700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tuhnutí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Pro správnou interpretaci jednotlivých výsledků simulace je důležité sladit dohromady nastavení barevné stupnice a funkce rentgenu. Následující návrhy jsou ověřeny praxí a praktickým používáním ve slévárnách, a nejen že usnadní danou analýzu výsledků, ale také zabrání mylné interpretaci a pochopení výsledků.</a:t>
            </a:r>
          </a:p>
          <a:p>
            <a:pPr marL="201168" lvl="1" indent="0" algn="just">
              <a:buClr>
                <a:srgbClr val="983033"/>
              </a:buClr>
              <a:buNone/>
            </a:pPr>
            <a:r>
              <a:rPr lang="cs-CZ" b="1" dirty="0">
                <a:solidFill>
                  <a:schemeClr val="tx1"/>
                </a:solidFill>
              </a:rPr>
              <a:t>Vyhodnocení výsledků plnění</a:t>
            </a:r>
          </a:p>
          <a:p>
            <a:pPr lvl="1" algn="just">
              <a:buClr>
                <a:srgbClr val="983033"/>
              </a:buClr>
              <a:buFont typeface="Wingdings" panose="05000000000000000000" pitchFamily="2" charset="2"/>
              <a:buChar char="ü"/>
            </a:pPr>
            <a:r>
              <a:rPr lang="cs-CZ" dirty="0">
                <a:solidFill>
                  <a:schemeClr val="tx1"/>
                </a:solidFill>
              </a:rPr>
              <a:t>„X-</a:t>
            </a:r>
            <a:r>
              <a:rPr lang="cs-CZ" dirty="0" err="1">
                <a:solidFill>
                  <a:schemeClr val="tx1"/>
                </a:solidFill>
              </a:rPr>
              <a:t>Ray</a:t>
            </a:r>
            <a:r>
              <a:rPr lang="cs-CZ" dirty="0">
                <a:solidFill>
                  <a:schemeClr val="tx1"/>
                </a:solidFill>
              </a:rPr>
              <a:t>“ mód nazvaný „</a:t>
            </a:r>
            <a:r>
              <a:rPr lang="cs-CZ" dirty="0" err="1">
                <a:solidFill>
                  <a:schemeClr val="tx1"/>
                </a:solidFill>
              </a:rPr>
              <a:t>Filled</a:t>
            </a:r>
            <a:r>
              <a:rPr lang="cs-CZ" dirty="0">
                <a:solidFill>
                  <a:schemeClr val="tx1"/>
                </a:solidFill>
              </a:rPr>
              <a:t>“ umožňuje pohled do nezaplněných oblastí dutiny formy. Díky tomu bude volný povrch taveniny viditelný, což vám umožní prozkoumat odlitek pro případné zachycení vzduchových bublin a turbulence. Nebezpečí studených spojů je v místech, kde je dosaženo teploty likvidu a kde se stýkají proudy postupující taveniny. Při doporučeném nastavení jsou tyto oblasti zobrazeny ve světle modré barvě. V následující tabulce jsou uvedena doporučení pro úpravu nastavení „X-</a:t>
            </a:r>
            <a:r>
              <a:rPr lang="cs-CZ" dirty="0" err="1">
                <a:solidFill>
                  <a:schemeClr val="tx1"/>
                </a:solidFill>
              </a:rPr>
              <a:t>Ray</a:t>
            </a:r>
            <a:r>
              <a:rPr lang="cs-CZ" dirty="0">
                <a:solidFill>
                  <a:schemeClr val="tx1"/>
                </a:solidFill>
              </a:rPr>
              <a:t>“ a odpovídající rozsahy stupnic pro různé výsledky:</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227889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Vyhodnocení výsledků plnění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8" name="Zástupný obsah 7">
            <a:extLst>
              <a:ext uri="{FF2B5EF4-FFF2-40B4-BE49-F238E27FC236}">
                <a16:creationId xmlns:a16="http://schemas.microsoft.com/office/drawing/2014/main" id="{BE59F9CE-D018-4971-B288-2B051A160C10}"/>
              </a:ext>
            </a:extLst>
          </p:cNvPr>
          <p:cNvPicPr>
            <a:picLocks noGrp="1" noChangeAspect="1"/>
          </p:cNvPicPr>
          <p:nvPr>
            <p:ph idx="1"/>
          </p:nvPr>
        </p:nvPicPr>
        <p:blipFill>
          <a:blip r:embed="rId3"/>
          <a:stretch>
            <a:fillRect/>
          </a:stretch>
        </p:blipFill>
        <p:spPr>
          <a:xfrm>
            <a:off x="313247" y="1825625"/>
            <a:ext cx="5849166" cy="3620005"/>
          </a:xfr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pic>
        <p:nvPicPr>
          <p:cNvPr id="10" name="Obrázek 9">
            <a:extLst>
              <a:ext uri="{FF2B5EF4-FFF2-40B4-BE49-F238E27FC236}">
                <a16:creationId xmlns:a16="http://schemas.microsoft.com/office/drawing/2014/main" id="{647BFB1C-5A10-49CB-8F7B-1328D36E7B01}"/>
              </a:ext>
            </a:extLst>
          </p:cNvPr>
          <p:cNvPicPr>
            <a:picLocks noChangeAspect="1"/>
          </p:cNvPicPr>
          <p:nvPr/>
        </p:nvPicPr>
        <p:blipFill>
          <a:blip r:embed="rId4"/>
          <a:stretch>
            <a:fillRect/>
          </a:stretch>
        </p:blipFill>
        <p:spPr>
          <a:xfrm>
            <a:off x="6226144" y="1986540"/>
            <a:ext cx="5820587" cy="2884920"/>
          </a:xfrm>
          <a:prstGeom prst="rect">
            <a:avLst/>
          </a:prstGeom>
        </p:spPr>
      </p:pic>
    </p:spTree>
    <p:extLst>
      <p:ext uri="{BB962C8B-B14F-4D97-AF65-F5344CB8AC3E}">
        <p14:creationId xmlns:p14="http://schemas.microsoft.com/office/powerpoint/2010/main" val="222355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Vyhodnocení výsledků fáze tuhnutí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Níže uvedené tabulky uvádějí doporučení pro stanovení měřítka a „X-</a:t>
            </a:r>
            <a:r>
              <a:rPr lang="cs-CZ" dirty="0" err="1">
                <a:solidFill>
                  <a:schemeClr val="tx1"/>
                </a:solidFill>
              </a:rPr>
              <a:t>Ray</a:t>
            </a:r>
            <a:r>
              <a:rPr lang="cs-CZ" dirty="0">
                <a:solidFill>
                  <a:schemeClr val="tx1"/>
                </a:solidFill>
              </a:rPr>
              <a:t>“ pro vyhodnocení výsledků tuhnutí.</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graphicFrame>
        <p:nvGraphicFramePr>
          <p:cNvPr id="8" name="Tabulka 7">
            <a:extLst>
              <a:ext uri="{FF2B5EF4-FFF2-40B4-BE49-F238E27FC236}">
                <a16:creationId xmlns:a16="http://schemas.microsoft.com/office/drawing/2014/main" id="{DBF3ACE7-762C-44C1-9558-1B544A53BD40}"/>
              </a:ext>
            </a:extLst>
          </p:cNvPr>
          <p:cNvGraphicFramePr>
            <a:graphicFrameLocks noGrp="1"/>
          </p:cNvGraphicFramePr>
          <p:nvPr>
            <p:extLst>
              <p:ext uri="{D42A27DB-BD31-4B8C-83A1-F6EECF244321}">
                <p14:modId xmlns:p14="http://schemas.microsoft.com/office/powerpoint/2010/main" val="3442258164"/>
              </p:ext>
            </p:extLst>
          </p:nvPr>
        </p:nvGraphicFramePr>
        <p:xfrm>
          <a:off x="1192530" y="2602501"/>
          <a:ext cx="10515600" cy="1983353"/>
        </p:xfrm>
        <a:graphic>
          <a:graphicData uri="http://schemas.openxmlformats.org/drawingml/2006/table">
            <a:tbl>
              <a:tblPr firstRow="1" firstCol="1" bandRow="1"/>
              <a:tblGrid>
                <a:gridCol w="2731953">
                  <a:extLst>
                    <a:ext uri="{9D8B030D-6E8A-4147-A177-3AD203B41FA5}">
                      <a16:colId xmlns:a16="http://schemas.microsoft.com/office/drawing/2014/main" val="2153469014"/>
                    </a:ext>
                  </a:extLst>
                </a:gridCol>
                <a:gridCol w="5024354">
                  <a:extLst>
                    <a:ext uri="{9D8B030D-6E8A-4147-A177-3AD203B41FA5}">
                      <a16:colId xmlns:a16="http://schemas.microsoft.com/office/drawing/2014/main" val="3529269621"/>
                    </a:ext>
                  </a:extLst>
                </a:gridCol>
                <a:gridCol w="2759293">
                  <a:extLst>
                    <a:ext uri="{9D8B030D-6E8A-4147-A177-3AD203B41FA5}">
                      <a16:colId xmlns:a16="http://schemas.microsoft.com/office/drawing/2014/main" val="1352376422"/>
                    </a:ext>
                  </a:extLst>
                </a:gridCol>
              </a:tblGrid>
              <a:tr h="370291">
                <a:tc>
                  <a:txBody>
                    <a:bodyPr/>
                    <a:lstStyle/>
                    <a:p>
                      <a:pPr algn="l">
                        <a:lnSpc>
                          <a:spcPct val="115000"/>
                        </a:lnSpc>
                        <a:spcAft>
                          <a:spcPts val="6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Kritérium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Stupnice (Scale)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Rentgen (X-Ray)</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0641521"/>
                  </a:ext>
                </a:extLst>
              </a:tr>
              <a:tr h="806531">
                <a:tc>
                  <a:txBody>
                    <a:bodyPr/>
                    <a:lstStyle/>
                    <a:p>
                      <a:pPr algn="l">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Soundness </a:t>
                      </a: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„Continuous“</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User: 80–95 %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Activate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Range: 0-95 %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2223648"/>
                  </a:ext>
                </a:extLst>
              </a:tr>
              <a:tr h="806531">
                <a:tc>
                  <a:txBody>
                    <a:bodyPr/>
                    <a:lstStyle/>
                    <a:p>
                      <a:pPr algn="l">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Porosity </a:t>
                      </a: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„Continuous“</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User: 2,5-20 % nebo 5–20 %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600"/>
                        </a:spcAft>
                      </a:pPr>
                      <a:r>
                        <a:rPr lang="cs-CZ"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Rozsah</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600"/>
                        </a:spcAft>
                      </a:pPr>
                      <a:r>
                        <a:rPr lang="cs-CZ" sz="12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Range</a:t>
                      </a:r>
                      <a:r>
                        <a:rPr lang="cs-CZ"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2,5;5-100 %</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2733351"/>
                  </a:ext>
                </a:extLst>
              </a:tr>
            </a:tbl>
          </a:graphicData>
        </a:graphic>
      </p:graphicFrame>
    </p:spTree>
    <p:extLst>
      <p:ext uri="{BB962C8B-B14F-4D97-AF65-F5344CB8AC3E}">
        <p14:creationId xmlns:p14="http://schemas.microsoft.com/office/powerpoint/2010/main" val="282052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Vyhodnocení výsledků fáze tuhnutí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Následující tabulky platí pro různé slitiny. Nezapomeňte upravit hodnoty podle požadované slitiny.</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graphicFrame>
        <p:nvGraphicFramePr>
          <p:cNvPr id="10" name="Tabulka 9">
            <a:extLst>
              <a:ext uri="{FF2B5EF4-FFF2-40B4-BE49-F238E27FC236}">
                <a16:creationId xmlns:a16="http://schemas.microsoft.com/office/drawing/2014/main" id="{17F300A1-175F-45DB-AFE5-F6C976F033C1}"/>
              </a:ext>
            </a:extLst>
          </p:cNvPr>
          <p:cNvGraphicFramePr>
            <a:graphicFrameLocks noGrp="1"/>
          </p:cNvGraphicFramePr>
          <p:nvPr>
            <p:extLst>
              <p:ext uri="{D42A27DB-BD31-4B8C-83A1-F6EECF244321}">
                <p14:modId xmlns:p14="http://schemas.microsoft.com/office/powerpoint/2010/main" val="1968498269"/>
              </p:ext>
            </p:extLst>
          </p:nvPr>
        </p:nvGraphicFramePr>
        <p:xfrm>
          <a:off x="1154083" y="2596372"/>
          <a:ext cx="10058400" cy="1359027"/>
        </p:xfrm>
        <a:graphic>
          <a:graphicData uri="http://schemas.openxmlformats.org/drawingml/2006/table">
            <a:tbl>
              <a:tblPr firstRow="1" firstCol="1" bandRow="1"/>
              <a:tblGrid>
                <a:gridCol w="2615184">
                  <a:extLst>
                    <a:ext uri="{9D8B030D-6E8A-4147-A177-3AD203B41FA5}">
                      <a16:colId xmlns:a16="http://schemas.microsoft.com/office/drawing/2014/main" val="1914338445"/>
                    </a:ext>
                  </a:extLst>
                </a:gridCol>
                <a:gridCol w="5007072">
                  <a:extLst>
                    <a:ext uri="{9D8B030D-6E8A-4147-A177-3AD203B41FA5}">
                      <a16:colId xmlns:a16="http://schemas.microsoft.com/office/drawing/2014/main" val="493794271"/>
                    </a:ext>
                  </a:extLst>
                </a:gridCol>
                <a:gridCol w="2436144">
                  <a:extLst>
                    <a:ext uri="{9D8B030D-6E8A-4147-A177-3AD203B41FA5}">
                      <a16:colId xmlns:a16="http://schemas.microsoft.com/office/drawing/2014/main" val="3011596000"/>
                    </a:ext>
                  </a:extLst>
                </a:gridCol>
              </a:tblGrid>
              <a:tr h="205740">
                <a:tc>
                  <a:txBody>
                    <a:bodyPr/>
                    <a:lstStyle/>
                    <a:p>
                      <a:pPr algn="just">
                        <a:lnSpc>
                          <a:spcPct val="115000"/>
                        </a:lnSpc>
                        <a:spcAft>
                          <a:spcPts val="6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Kritérium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Stupnice (Scale)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Rentgen (X-Ray)</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9476533"/>
                  </a:ext>
                </a:extLst>
              </a:tr>
              <a:tr h="0">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Fraction Liquid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Použij rozsah 10 % - 90 %,</a:t>
                      </a:r>
                      <a:r>
                        <a:rPr lang="cs-CZ"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kvůli měnícím se místním teplotám</a:t>
                      </a: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cs-CZ" sz="1200" baseline="-25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solidus</a:t>
                      </a: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cs-CZ"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cs-CZ" sz="1200" baseline="-25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liquidus</a:t>
                      </a: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Activate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Range: 10–100 %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4089392"/>
                  </a:ext>
                </a:extLst>
              </a:tr>
              <a:tr h="0">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Fraction Solid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“User defined range” 0–90 %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“Continuous”</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Activate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Range: 0–90 %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4140315"/>
                  </a:ext>
                </a:extLst>
              </a:tr>
              <a:tr h="0">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Hot Spot [s]</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68430"/>
                  </a:ext>
                </a:extLst>
              </a:tr>
            </a:tbl>
          </a:graphicData>
        </a:graphic>
      </p:graphicFrame>
      <p:graphicFrame>
        <p:nvGraphicFramePr>
          <p:cNvPr id="11" name="Tabulka 10">
            <a:extLst>
              <a:ext uri="{FF2B5EF4-FFF2-40B4-BE49-F238E27FC236}">
                <a16:creationId xmlns:a16="http://schemas.microsoft.com/office/drawing/2014/main" id="{863DD121-1650-4BFE-ADE1-1E325E1164F9}"/>
              </a:ext>
            </a:extLst>
          </p:cNvPr>
          <p:cNvGraphicFramePr>
            <a:graphicFrameLocks noGrp="1"/>
          </p:cNvGraphicFramePr>
          <p:nvPr>
            <p:extLst>
              <p:ext uri="{D42A27DB-BD31-4B8C-83A1-F6EECF244321}">
                <p14:modId xmlns:p14="http://schemas.microsoft.com/office/powerpoint/2010/main" val="1538230183"/>
              </p:ext>
            </p:extLst>
          </p:nvPr>
        </p:nvGraphicFramePr>
        <p:xfrm>
          <a:off x="1125681" y="4305459"/>
          <a:ext cx="10058399" cy="1997075"/>
        </p:xfrm>
        <a:graphic>
          <a:graphicData uri="http://schemas.openxmlformats.org/drawingml/2006/table">
            <a:tbl>
              <a:tblPr firstRow="1" firstCol="1" bandRow="1"/>
              <a:tblGrid>
                <a:gridCol w="2613172">
                  <a:extLst>
                    <a:ext uri="{9D8B030D-6E8A-4147-A177-3AD203B41FA5}">
                      <a16:colId xmlns:a16="http://schemas.microsoft.com/office/drawing/2014/main" val="2771562815"/>
                    </a:ext>
                  </a:extLst>
                </a:gridCol>
                <a:gridCol w="5001036">
                  <a:extLst>
                    <a:ext uri="{9D8B030D-6E8A-4147-A177-3AD203B41FA5}">
                      <a16:colId xmlns:a16="http://schemas.microsoft.com/office/drawing/2014/main" val="2242828447"/>
                    </a:ext>
                  </a:extLst>
                </a:gridCol>
                <a:gridCol w="2444191">
                  <a:extLst>
                    <a:ext uri="{9D8B030D-6E8A-4147-A177-3AD203B41FA5}">
                      <a16:colId xmlns:a16="http://schemas.microsoft.com/office/drawing/2014/main" val="2462363535"/>
                    </a:ext>
                  </a:extLst>
                </a:gridCol>
              </a:tblGrid>
              <a:tr h="207010">
                <a:tc>
                  <a:txBody>
                    <a:bodyPr/>
                    <a:lstStyle/>
                    <a:p>
                      <a:pPr algn="just">
                        <a:lnSpc>
                          <a:spcPct val="115000"/>
                        </a:lnSpc>
                        <a:spcAft>
                          <a:spcPts val="6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Kritérium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just">
                        <a:lnSpc>
                          <a:spcPct val="115000"/>
                        </a:lnSpc>
                        <a:spcAft>
                          <a:spcPts val="6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Stupnice (</a:t>
                      </a:r>
                      <a:r>
                        <a:rPr lang="cs-CZ"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Scale</a:t>
                      </a: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Rentgen (X-Ray)</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71548348"/>
                  </a:ext>
                </a:extLst>
              </a:tr>
              <a:tr h="680085">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Temperature [°C]</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solidus – likvidu (continuous)</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Auto</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solidus – liquidus (wide spread)</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Auto</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Range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a:t>
                      </a:r>
                      <a:r>
                        <a:rPr lang="cs-CZ" sz="1200" baseline="-25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sol </a:t>
                      </a: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a:t>
                      </a:r>
                      <a:r>
                        <a:rPr lang="cs-CZ" sz="1200" baseline="-25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casting</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6294681"/>
                  </a:ext>
                </a:extLst>
              </a:tr>
              <a:tr h="347345">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Niyama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Niyama/Gradient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User: Critical value e.g. 0.7 (from the range 0.3–1.3)</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Off</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8266230"/>
                  </a:ext>
                </a:extLst>
              </a:tr>
              <a:tr h="257175">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Hot Spot FSTime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2673485"/>
                  </a:ext>
                </a:extLst>
              </a:tr>
            </a:tbl>
          </a:graphicData>
        </a:graphic>
      </p:graphicFrame>
      <p:sp>
        <p:nvSpPr>
          <p:cNvPr id="12" name="TextovéPole 11">
            <a:extLst>
              <a:ext uri="{FF2B5EF4-FFF2-40B4-BE49-F238E27FC236}">
                <a16:creationId xmlns:a16="http://schemas.microsoft.com/office/drawing/2014/main" id="{B4820AA3-E92C-486F-A562-E298520F4012}"/>
              </a:ext>
            </a:extLst>
          </p:cNvPr>
          <p:cNvSpPr txBox="1"/>
          <p:nvPr/>
        </p:nvSpPr>
        <p:spPr>
          <a:xfrm>
            <a:off x="1097280" y="2267069"/>
            <a:ext cx="2729346" cy="369332"/>
          </a:xfrm>
          <a:prstGeom prst="rect">
            <a:avLst/>
          </a:prstGeom>
          <a:noFill/>
        </p:spPr>
        <p:txBody>
          <a:bodyPr wrap="square" rtlCol="0">
            <a:spAutoFit/>
          </a:bodyPr>
          <a:lstStyle/>
          <a:p>
            <a:r>
              <a:rPr lang="cs-CZ" dirty="0"/>
              <a:t>Při </a:t>
            </a:r>
            <a:r>
              <a:rPr lang="cs-CZ" b="1" dirty="0"/>
              <a:t>slitiny železa </a:t>
            </a:r>
            <a:r>
              <a:rPr lang="cs-CZ" dirty="0"/>
              <a:t>(litiny):</a:t>
            </a:r>
          </a:p>
        </p:txBody>
      </p:sp>
      <p:sp>
        <p:nvSpPr>
          <p:cNvPr id="13" name="TextovéPole 12">
            <a:extLst>
              <a:ext uri="{FF2B5EF4-FFF2-40B4-BE49-F238E27FC236}">
                <a16:creationId xmlns:a16="http://schemas.microsoft.com/office/drawing/2014/main" id="{B11218FD-7137-4A77-956F-096AE31186DA}"/>
              </a:ext>
            </a:extLst>
          </p:cNvPr>
          <p:cNvSpPr txBox="1"/>
          <p:nvPr/>
        </p:nvSpPr>
        <p:spPr>
          <a:xfrm>
            <a:off x="1097278" y="3985070"/>
            <a:ext cx="3064414" cy="369332"/>
          </a:xfrm>
          <a:prstGeom prst="rect">
            <a:avLst/>
          </a:prstGeom>
          <a:noFill/>
        </p:spPr>
        <p:txBody>
          <a:bodyPr wrap="square" rtlCol="0">
            <a:spAutoFit/>
          </a:bodyPr>
          <a:lstStyle/>
          <a:p>
            <a:r>
              <a:rPr lang="cs-CZ" dirty="0"/>
              <a:t>Pro </a:t>
            </a:r>
            <a:r>
              <a:rPr lang="cs-CZ" b="1" dirty="0"/>
              <a:t>oceli:</a:t>
            </a:r>
          </a:p>
        </p:txBody>
      </p:sp>
    </p:spTree>
    <p:extLst>
      <p:ext uri="{BB962C8B-B14F-4D97-AF65-F5344CB8AC3E}">
        <p14:creationId xmlns:p14="http://schemas.microsoft.com/office/powerpoint/2010/main" val="80920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5600" dirty="0">
                <a:solidFill>
                  <a:schemeClr val="tx1"/>
                </a:solidFill>
              </a:rPr>
              <a:t>Hodnocení výsledků</a:t>
            </a:r>
          </a:p>
        </p:txBody>
      </p:sp>
      <p:sp>
        <p:nvSpPr>
          <p:cNvPr id="3" name="Zástupný symbol pro text 2"/>
          <p:cNvSpPr>
            <a:spLocks noGrp="1"/>
          </p:cNvSpPr>
          <p:nvPr>
            <p:ph type="body" idx="1"/>
          </p:nvPr>
        </p:nvSpPr>
        <p:spPr/>
        <p:txBody>
          <a:bodyPr>
            <a:normAutofit/>
          </a:bodyPr>
          <a:lstStyle/>
          <a:p>
            <a:pPr algn="ctr"/>
            <a:r>
              <a:rPr lang="cs-CZ" sz="3200" cap="none" dirty="0"/>
              <a:t>Seminář č. 10</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Vyhodnocení výsledků fáze tuhnutí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graphicFrame>
        <p:nvGraphicFramePr>
          <p:cNvPr id="5" name="Zástupný obsah 4">
            <a:extLst>
              <a:ext uri="{FF2B5EF4-FFF2-40B4-BE49-F238E27FC236}">
                <a16:creationId xmlns:a16="http://schemas.microsoft.com/office/drawing/2014/main" id="{7406F5F8-5F3F-4B61-B190-2262404EFCA4}"/>
              </a:ext>
            </a:extLst>
          </p:cNvPr>
          <p:cNvGraphicFramePr>
            <a:graphicFrameLocks noGrp="1"/>
          </p:cNvGraphicFramePr>
          <p:nvPr>
            <p:ph idx="1"/>
            <p:extLst>
              <p:ext uri="{D42A27DB-BD31-4B8C-83A1-F6EECF244321}">
                <p14:modId xmlns:p14="http://schemas.microsoft.com/office/powerpoint/2010/main" val="791450679"/>
              </p:ext>
            </p:extLst>
          </p:nvPr>
        </p:nvGraphicFramePr>
        <p:xfrm>
          <a:off x="1097280" y="2558414"/>
          <a:ext cx="10256521" cy="2075415"/>
        </p:xfrm>
        <a:graphic>
          <a:graphicData uri="http://schemas.openxmlformats.org/drawingml/2006/table">
            <a:tbl>
              <a:tblPr firstRow="1" firstCol="1" bandRow="1"/>
              <a:tblGrid>
                <a:gridCol w="2646182">
                  <a:extLst>
                    <a:ext uri="{9D8B030D-6E8A-4147-A177-3AD203B41FA5}">
                      <a16:colId xmlns:a16="http://schemas.microsoft.com/office/drawing/2014/main" val="2024896421"/>
                    </a:ext>
                  </a:extLst>
                </a:gridCol>
                <a:gridCol w="5292365">
                  <a:extLst>
                    <a:ext uri="{9D8B030D-6E8A-4147-A177-3AD203B41FA5}">
                      <a16:colId xmlns:a16="http://schemas.microsoft.com/office/drawing/2014/main" val="1782342052"/>
                    </a:ext>
                  </a:extLst>
                </a:gridCol>
                <a:gridCol w="2317974">
                  <a:extLst>
                    <a:ext uri="{9D8B030D-6E8A-4147-A177-3AD203B41FA5}">
                      <a16:colId xmlns:a16="http://schemas.microsoft.com/office/drawing/2014/main" val="2575971175"/>
                    </a:ext>
                  </a:extLst>
                </a:gridCol>
              </a:tblGrid>
              <a:tr h="248263">
                <a:tc>
                  <a:txBody>
                    <a:bodyPr/>
                    <a:lstStyle/>
                    <a:p>
                      <a:pPr algn="just">
                        <a:lnSpc>
                          <a:spcPct val="115000"/>
                        </a:lnSpc>
                        <a:spcAft>
                          <a:spcPts val="6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Kritérium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Stupnice (Scale)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Rentgen (X-Ray)</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26972312"/>
                  </a:ext>
                </a:extLst>
              </a:tr>
              <a:tr h="1596601">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Temperature [°C]</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6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600"/>
                        </a:spcAft>
                      </a:pPr>
                      <a:r>
                        <a:rPr lang="cs-CZ" sz="1200">
                          <a:effectLst/>
                          <a:latin typeface="Times New Roman" panose="02020603050405020304" pitchFamily="18" charset="0"/>
                          <a:ea typeface="Calibri" panose="020F0502020204030204" pitchFamily="34" charset="0"/>
                          <a:cs typeface="Arial" panose="020B0604020202020204" pitchFamily="34" charset="0"/>
                        </a:rPr>
                        <a:t>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Eutektická teplota - liquidus temperature (continuous)</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Eutektická teplota je taková teplota při které je dosaženo hodnoty ‘feeding effectivity’ na křivce ‘Fraction Solid’ (viz MAGMAdata). Tímto je dosaženo správně reprezentace dosazovacích cest.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Rozsah</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a:t>
                      </a:r>
                      <a:r>
                        <a:rPr lang="cs-CZ" sz="1200" baseline="-25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eutectic </a:t>
                      </a:r>
                      <a:r>
                        <a:rPr lang="cs-CZ"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a:t>
                      </a:r>
                      <a:r>
                        <a:rPr lang="fr-FR" sz="1200" baseline="-25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casting</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24216"/>
                  </a:ext>
                </a:extLst>
              </a:tr>
              <a:tr h="230551">
                <a:tc>
                  <a:txBody>
                    <a:bodyPr/>
                    <a:lstStyle/>
                    <a:p>
                      <a:pPr algn="just">
                        <a:lnSpc>
                          <a:spcPct val="115000"/>
                        </a:lnSpc>
                        <a:spcAft>
                          <a:spcPts val="600"/>
                        </a:spcAft>
                      </a:pPr>
                      <a:r>
                        <a:rPr lang="cs-CZ"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Hot Spot FSTime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6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2995987"/>
                  </a:ext>
                </a:extLst>
              </a:tr>
            </a:tbl>
          </a:graphicData>
        </a:graphic>
      </p:graphicFrame>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
        <p:nvSpPr>
          <p:cNvPr id="12" name="TextovéPole 11">
            <a:extLst>
              <a:ext uri="{FF2B5EF4-FFF2-40B4-BE49-F238E27FC236}">
                <a16:creationId xmlns:a16="http://schemas.microsoft.com/office/drawing/2014/main" id="{B4820AA3-E92C-486F-A562-E298520F4012}"/>
              </a:ext>
            </a:extLst>
          </p:cNvPr>
          <p:cNvSpPr txBox="1"/>
          <p:nvPr/>
        </p:nvSpPr>
        <p:spPr>
          <a:xfrm>
            <a:off x="1097280" y="2153536"/>
            <a:ext cx="2729346" cy="369332"/>
          </a:xfrm>
          <a:prstGeom prst="rect">
            <a:avLst/>
          </a:prstGeom>
          <a:noFill/>
        </p:spPr>
        <p:txBody>
          <a:bodyPr wrap="square" rtlCol="0">
            <a:spAutoFit/>
          </a:bodyPr>
          <a:lstStyle/>
          <a:p>
            <a:r>
              <a:rPr lang="cs-CZ" dirty="0"/>
              <a:t>Při </a:t>
            </a:r>
            <a:r>
              <a:rPr lang="cs-CZ" b="1" dirty="0"/>
              <a:t>slitiny hliníku</a:t>
            </a:r>
            <a:r>
              <a:rPr lang="cs-CZ" dirty="0"/>
              <a:t>:</a:t>
            </a:r>
          </a:p>
        </p:txBody>
      </p:sp>
    </p:spTree>
    <p:extLst>
      <p:ext uri="{BB962C8B-B14F-4D97-AF65-F5344CB8AC3E}">
        <p14:creationId xmlns:p14="http://schemas.microsoft.com/office/powerpoint/2010/main" val="151066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Uložení nastavení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1" y="1845733"/>
            <a:ext cx="5677592"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dialogovém okně „</a:t>
            </a:r>
            <a:r>
              <a:rPr lang="cs-CZ" dirty="0" err="1">
                <a:solidFill>
                  <a:schemeClr val="tx1"/>
                </a:solidFill>
              </a:rPr>
              <a:t>Save</a:t>
            </a:r>
            <a:r>
              <a:rPr lang="cs-CZ" dirty="0">
                <a:solidFill>
                  <a:schemeClr val="tx1"/>
                </a:solidFill>
              </a:rPr>
              <a:t> </a:t>
            </a:r>
            <a:r>
              <a:rPr lang="cs-CZ" dirty="0" err="1">
                <a:solidFill>
                  <a:schemeClr val="tx1"/>
                </a:solidFill>
              </a:rPr>
              <a:t>Result</a:t>
            </a:r>
            <a:r>
              <a:rPr lang="cs-CZ" dirty="0">
                <a:solidFill>
                  <a:schemeClr val="tx1"/>
                </a:solidFill>
              </a:rPr>
              <a:t> Settings“ můžete pomocí funkce „Use as </a:t>
            </a:r>
            <a:r>
              <a:rPr lang="cs-CZ" dirty="0" err="1">
                <a:solidFill>
                  <a:schemeClr val="tx1"/>
                </a:solidFill>
              </a:rPr>
              <a:t>result</a:t>
            </a:r>
            <a:r>
              <a:rPr lang="cs-CZ" dirty="0">
                <a:solidFill>
                  <a:schemeClr val="tx1"/>
                </a:solidFill>
              </a:rPr>
              <a:t> type default“ zajistit, aby se dříve uložená nastavení výsledků automaticky použila při otevírání výsledku stejného typu. Tímto způsobem můžete zaručit, že v rámci projektu budou vždy odpovídající výsledky prezentovány se stejným nastavením.</a:t>
            </a:r>
          </a:p>
          <a:p>
            <a:pPr lvl="1" algn="just">
              <a:buClr>
                <a:srgbClr val="983033"/>
              </a:buClr>
              <a:buFont typeface="Wingdings" panose="05000000000000000000" pitchFamily="2" charset="2"/>
              <a:buChar char="ü"/>
            </a:pPr>
            <a:r>
              <a:rPr lang="cs-CZ" dirty="0">
                <a:solidFill>
                  <a:schemeClr val="tx1"/>
                </a:solidFill>
              </a:rPr>
              <a:t>Všechna uložená nastavení zobrazení a výsledků jsou zobrazena na kartě „Post Settings“. Zde můžete upravit a odstranit svá nastavení. Kromě toho můžete také exportovat nastavení (      ). To vám umožní přímo importovat tato nastavení do nového projektu (       ), aniž byste museli předefinovat nastavení. Kromě nastavení zobrazení a export výsledků zahrnuje také vaše uložené definice animací. V novém projektu vám tedy vaše animace budou také k dispozici.</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pic>
        <p:nvPicPr>
          <p:cNvPr id="15" name="Obrázek 14">
            <a:extLst>
              <a:ext uri="{FF2B5EF4-FFF2-40B4-BE49-F238E27FC236}">
                <a16:creationId xmlns:a16="http://schemas.microsoft.com/office/drawing/2014/main" id="{DB44EB3D-93E2-49A0-9D7C-2042DC40FBB6}"/>
              </a:ext>
            </a:extLst>
          </p:cNvPr>
          <p:cNvPicPr>
            <a:picLocks noChangeAspect="1"/>
          </p:cNvPicPr>
          <p:nvPr/>
        </p:nvPicPr>
        <p:blipFill>
          <a:blip r:embed="rId3"/>
          <a:stretch>
            <a:fillRect/>
          </a:stretch>
        </p:blipFill>
        <p:spPr>
          <a:xfrm>
            <a:off x="3875718" y="4408912"/>
            <a:ext cx="342779" cy="304693"/>
          </a:xfrm>
          <a:prstGeom prst="rect">
            <a:avLst/>
          </a:prstGeom>
        </p:spPr>
      </p:pic>
      <p:pic>
        <p:nvPicPr>
          <p:cNvPr id="16" name="Obrázek 15">
            <a:extLst>
              <a:ext uri="{FF2B5EF4-FFF2-40B4-BE49-F238E27FC236}">
                <a16:creationId xmlns:a16="http://schemas.microsoft.com/office/drawing/2014/main" id="{ABA1EA1B-F3B7-4185-AE5D-BFEC6D01DE66}"/>
              </a:ext>
            </a:extLst>
          </p:cNvPr>
          <p:cNvPicPr>
            <a:picLocks noChangeAspect="1"/>
          </p:cNvPicPr>
          <p:nvPr/>
        </p:nvPicPr>
        <p:blipFill>
          <a:blip r:embed="rId4"/>
          <a:stretch>
            <a:fillRect/>
          </a:stretch>
        </p:blipFill>
        <p:spPr>
          <a:xfrm>
            <a:off x="6214031" y="4713605"/>
            <a:ext cx="297605" cy="280099"/>
          </a:xfrm>
          <a:prstGeom prst="rect">
            <a:avLst/>
          </a:prstGeom>
        </p:spPr>
      </p:pic>
      <p:pic>
        <p:nvPicPr>
          <p:cNvPr id="17" name="Obrázek 16">
            <a:extLst>
              <a:ext uri="{FF2B5EF4-FFF2-40B4-BE49-F238E27FC236}">
                <a16:creationId xmlns:a16="http://schemas.microsoft.com/office/drawing/2014/main" id="{77201393-B38E-445E-BB32-E36FA4382C03}"/>
              </a:ext>
            </a:extLst>
          </p:cNvPr>
          <p:cNvPicPr>
            <a:picLocks noChangeAspect="1"/>
          </p:cNvPicPr>
          <p:nvPr/>
        </p:nvPicPr>
        <p:blipFill>
          <a:blip r:embed="rId5"/>
          <a:stretch>
            <a:fillRect/>
          </a:stretch>
        </p:blipFill>
        <p:spPr>
          <a:xfrm>
            <a:off x="7033955" y="2383793"/>
            <a:ext cx="4724018" cy="2489194"/>
          </a:xfrm>
          <a:prstGeom prst="rect">
            <a:avLst/>
          </a:prstGeom>
        </p:spPr>
      </p:pic>
      <p:sp>
        <p:nvSpPr>
          <p:cNvPr id="18" name="TextovéPole 17">
            <a:extLst>
              <a:ext uri="{FF2B5EF4-FFF2-40B4-BE49-F238E27FC236}">
                <a16:creationId xmlns:a16="http://schemas.microsoft.com/office/drawing/2014/main" id="{F8E5EC17-09B9-4D2B-B251-D5281BA9AE1C}"/>
              </a:ext>
            </a:extLst>
          </p:cNvPr>
          <p:cNvSpPr txBox="1"/>
          <p:nvPr/>
        </p:nvSpPr>
        <p:spPr>
          <a:xfrm>
            <a:off x="7816838" y="4993704"/>
            <a:ext cx="3064527" cy="369332"/>
          </a:xfrm>
          <a:prstGeom prst="rect">
            <a:avLst/>
          </a:prstGeom>
          <a:noFill/>
        </p:spPr>
        <p:txBody>
          <a:bodyPr wrap="square" rtlCol="0">
            <a:spAutoFit/>
          </a:bodyPr>
          <a:lstStyle/>
          <a:p>
            <a:pPr algn="ctr"/>
            <a:r>
              <a:rPr lang="cs-CZ" i="1" dirty="0"/>
              <a:t>„Post </a:t>
            </a:r>
            <a:r>
              <a:rPr lang="cs-CZ" i="1" dirty="0" err="1"/>
              <a:t>Setting</a:t>
            </a:r>
            <a:r>
              <a:rPr lang="cs-CZ" i="1" dirty="0"/>
              <a:t>“</a:t>
            </a:r>
          </a:p>
        </p:txBody>
      </p:sp>
    </p:spTree>
    <p:extLst>
      <p:ext uri="{BB962C8B-B14F-4D97-AF65-F5344CB8AC3E}">
        <p14:creationId xmlns:p14="http://schemas.microsoft.com/office/powerpoint/2010/main" val="146918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Vytváření obrázků, animací a videí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81298" y="1768211"/>
            <a:ext cx="10115202"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Nejjednodušší způsob vytvoření obrázku je použití klávesy F7. Pomocí této klávesy se vytvoří jednoduchý snímek pracovního okna se zvoleným nástavním. Objeví se dialogové okno „</a:t>
            </a:r>
            <a:r>
              <a:rPr lang="cs-CZ" dirty="0" err="1">
                <a:solidFill>
                  <a:schemeClr val="tx1"/>
                </a:solidFill>
              </a:rPr>
              <a:t>Create</a:t>
            </a:r>
            <a:r>
              <a:rPr lang="cs-CZ" dirty="0">
                <a:solidFill>
                  <a:schemeClr val="tx1"/>
                </a:solidFill>
              </a:rPr>
              <a:t> Image“. V záložce „General“ můžete změnit umístění a název obrázku. Ve výchozím nastavení jsou všechny obrázky ukládány do odpovídající složky obrázků ve verzi. Tuto složku najdete v projektu v části "...\[</a:t>
            </a:r>
            <a:r>
              <a:rPr lang="cs-CZ" dirty="0" err="1">
                <a:solidFill>
                  <a:schemeClr val="tx1"/>
                </a:solidFill>
              </a:rPr>
              <a:t>project</a:t>
            </a:r>
            <a:r>
              <a:rPr lang="cs-CZ" dirty="0">
                <a:solidFill>
                  <a:schemeClr val="tx1"/>
                </a:solidFill>
              </a:rPr>
              <a:t> </a:t>
            </a:r>
            <a:r>
              <a:rPr lang="cs-CZ" dirty="0" err="1">
                <a:solidFill>
                  <a:schemeClr val="tx1"/>
                </a:solidFill>
              </a:rPr>
              <a:t>name</a:t>
            </a:r>
            <a:r>
              <a:rPr lang="cs-CZ" dirty="0">
                <a:solidFill>
                  <a:schemeClr val="tx1"/>
                </a:solidFill>
              </a:rPr>
              <a:t>]\</a:t>
            </a:r>
            <a:r>
              <a:rPr lang="cs-CZ" dirty="0" err="1">
                <a:solidFill>
                  <a:schemeClr val="tx1"/>
                </a:solidFill>
              </a:rPr>
              <a:t>images</a:t>
            </a:r>
            <a:r>
              <a:rPr lang="cs-CZ" dirty="0">
                <a:solidFill>
                  <a:schemeClr val="tx1"/>
                </a:solidFill>
              </a:rPr>
              <a:t>\v01\</a:t>
            </a:r>
            <a:r>
              <a:rPr lang="cs-CZ" dirty="0" err="1">
                <a:solidFill>
                  <a:schemeClr val="tx1"/>
                </a:solidFill>
              </a:rPr>
              <a:t>result</a:t>
            </a:r>
            <a:r>
              <a:rPr lang="cs-CZ" dirty="0">
                <a:solidFill>
                  <a:schemeClr val="tx1"/>
                </a:solidFill>
              </a:rPr>
              <a:t>" Protože je možné vytvářet obrázky ve všech perspektivách, vytvoří se v složce „</a:t>
            </a:r>
            <a:r>
              <a:rPr lang="cs-CZ" dirty="0" err="1">
                <a:solidFill>
                  <a:schemeClr val="tx1"/>
                </a:solidFill>
              </a:rPr>
              <a:t>Images</a:t>
            </a:r>
            <a:r>
              <a:rPr lang="cs-CZ" dirty="0">
                <a:solidFill>
                  <a:schemeClr val="tx1"/>
                </a:solidFill>
              </a:rPr>
              <a:t>“ také jednotlivé složky pro každou perspektivu.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pic>
        <p:nvPicPr>
          <p:cNvPr id="5" name="Obrázek 4">
            <a:extLst>
              <a:ext uri="{FF2B5EF4-FFF2-40B4-BE49-F238E27FC236}">
                <a16:creationId xmlns:a16="http://schemas.microsoft.com/office/drawing/2014/main" id="{701CE2AF-1E8D-4BC1-A514-F1AB4C99E5EC}"/>
              </a:ext>
            </a:extLst>
          </p:cNvPr>
          <p:cNvPicPr>
            <a:picLocks noChangeAspect="1"/>
          </p:cNvPicPr>
          <p:nvPr/>
        </p:nvPicPr>
        <p:blipFill>
          <a:blip r:embed="rId3"/>
          <a:stretch>
            <a:fillRect/>
          </a:stretch>
        </p:blipFill>
        <p:spPr>
          <a:xfrm>
            <a:off x="622402" y="3384490"/>
            <a:ext cx="3226841" cy="2929537"/>
          </a:xfrm>
          <a:prstGeom prst="rect">
            <a:avLst/>
          </a:prstGeom>
        </p:spPr>
      </p:pic>
      <p:pic>
        <p:nvPicPr>
          <p:cNvPr id="8" name="Obrázek 7">
            <a:extLst>
              <a:ext uri="{FF2B5EF4-FFF2-40B4-BE49-F238E27FC236}">
                <a16:creationId xmlns:a16="http://schemas.microsoft.com/office/drawing/2014/main" id="{BC101A16-DDFD-471E-94F1-48E9953BC441}"/>
              </a:ext>
            </a:extLst>
          </p:cNvPr>
          <p:cNvPicPr>
            <a:picLocks noChangeAspect="1"/>
          </p:cNvPicPr>
          <p:nvPr/>
        </p:nvPicPr>
        <p:blipFill>
          <a:blip r:embed="rId4"/>
          <a:stretch>
            <a:fillRect/>
          </a:stretch>
        </p:blipFill>
        <p:spPr>
          <a:xfrm>
            <a:off x="6138899" y="3384489"/>
            <a:ext cx="3273345" cy="2929537"/>
          </a:xfrm>
          <a:prstGeom prst="rect">
            <a:avLst/>
          </a:prstGeom>
        </p:spPr>
      </p:pic>
      <p:sp>
        <p:nvSpPr>
          <p:cNvPr id="9" name="TextovéPole 8">
            <a:extLst>
              <a:ext uri="{FF2B5EF4-FFF2-40B4-BE49-F238E27FC236}">
                <a16:creationId xmlns:a16="http://schemas.microsoft.com/office/drawing/2014/main" id="{A682345E-9CC0-46D7-83B9-8017146F0E30}"/>
              </a:ext>
            </a:extLst>
          </p:cNvPr>
          <p:cNvSpPr txBox="1"/>
          <p:nvPr/>
        </p:nvSpPr>
        <p:spPr>
          <a:xfrm>
            <a:off x="4140380" y="4387593"/>
            <a:ext cx="1955619" cy="923330"/>
          </a:xfrm>
          <a:prstGeom prst="rect">
            <a:avLst/>
          </a:prstGeom>
          <a:noFill/>
        </p:spPr>
        <p:txBody>
          <a:bodyPr wrap="square" rtlCol="0">
            <a:spAutoFit/>
          </a:bodyPr>
          <a:lstStyle/>
          <a:p>
            <a:pPr algn="ctr"/>
            <a:r>
              <a:rPr lang="cs-CZ" i="1" dirty="0"/>
              <a:t>Dialogové okno pro vytvoření obrázku</a:t>
            </a:r>
          </a:p>
        </p:txBody>
      </p:sp>
      <p:sp>
        <p:nvSpPr>
          <p:cNvPr id="10" name="TextovéPole 9">
            <a:extLst>
              <a:ext uri="{FF2B5EF4-FFF2-40B4-BE49-F238E27FC236}">
                <a16:creationId xmlns:a16="http://schemas.microsoft.com/office/drawing/2014/main" id="{FF020AF1-75C9-42B6-BEA8-2B849EBC8330}"/>
              </a:ext>
            </a:extLst>
          </p:cNvPr>
          <p:cNvSpPr txBox="1"/>
          <p:nvPr/>
        </p:nvSpPr>
        <p:spPr>
          <a:xfrm>
            <a:off x="9531926" y="4387593"/>
            <a:ext cx="2037672" cy="923330"/>
          </a:xfrm>
          <a:prstGeom prst="rect">
            <a:avLst/>
          </a:prstGeom>
          <a:noFill/>
        </p:spPr>
        <p:txBody>
          <a:bodyPr wrap="square" rtlCol="0">
            <a:spAutoFit/>
          </a:bodyPr>
          <a:lstStyle/>
          <a:p>
            <a:pPr algn="ctr"/>
            <a:r>
              <a:rPr lang="cs-CZ" i="1" dirty="0"/>
              <a:t>Dialogové okno pro vytvoření obrázku: Pokročilá nastavení</a:t>
            </a:r>
          </a:p>
        </p:txBody>
      </p:sp>
    </p:spTree>
    <p:extLst>
      <p:ext uri="{BB962C8B-B14F-4D97-AF65-F5344CB8AC3E}">
        <p14:creationId xmlns:p14="http://schemas.microsoft.com/office/powerpoint/2010/main" val="2554226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Vytváření obrázků, animací a videí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81298" y="1768211"/>
            <a:ext cx="10115202"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Pokud přejdete na kartu „</a:t>
            </a:r>
            <a:r>
              <a:rPr lang="cs-CZ" dirty="0" err="1">
                <a:solidFill>
                  <a:schemeClr val="tx1"/>
                </a:solidFill>
              </a:rPr>
              <a:t>Advanced</a:t>
            </a:r>
            <a:r>
              <a:rPr lang="cs-CZ" dirty="0">
                <a:solidFill>
                  <a:schemeClr val="tx1"/>
                </a:solidFill>
              </a:rPr>
              <a:t> </a:t>
            </a:r>
            <a:r>
              <a:rPr lang="cs-CZ" dirty="0" err="1">
                <a:solidFill>
                  <a:schemeClr val="tx1"/>
                </a:solidFill>
              </a:rPr>
              <a:t>options</a:t>
            </a:r>
            <a:r>
              <a:rPr lang="cs-CZ" dirty="0">
                <a:solidFill>
                  <a:schemeClr val="tx1"/>
                </a:solidFill>
              </a:rPr>
              <a:t>“, máte k dispozici další funkce pro vytváření obrázků. Například můžete určit rozlišení obrázku. Doporučujeme však ponechat rozlišení nastaveno na nastavení „</a:t>
            </a:r>
            <a:r>
              <a:rPr lang="cs-CZ" dirty="0" err="1">
                <a:solidFill>
                  <a:schemeClr val="tx1"/>
                </a:solidFill>
              </a:rPr>
              <a:t>Workspace</a:t>
            </a:r>
            <a:r>
              <a:rPr lang="cs-CZ" dirty="0">
                <a:solidFill>
                  <a:schemeClr val="tx1"/>
                </a:solidFill>
              </a:rPr>
              <a:t>“. Tím zajistíte, že budete přesně zobrazovat právě používané pracovní okno. V nastavení obrázku můžete změnit typ obrázkového souboru. Výchozí nastavení je formát PNG. „</a:t>
            </a:r>
            <a:r>
              <a:rPr lang="cs-CZ" dirty="0" err="1">
                <a:solidFill>
                  <a:schemeClr val="tx1"/>
                </a:solidFill>
              </a:rPr>
              <a:t>Movie</a:t>
            </a:r>
            <a:r>
              <a:rPr lang="cs-CZ" dirty="0">
                <a:solidFill>
                  <a:schemeClr val="tx1"/>
                </a:solidFill>
              </a:rPr>
              <a:t> settings“ není při vytváření individuálního obrázku relevantní.</a:t>
            </a:r>
          </a:p>
          <a:p>
            <a:pPr lvl="1" algn="just">
              <a:buClr>
                <a:srgbClr val="983033"/>
              </a:buClr>
              <a:buFont typeface="Wingdings" panose="05000000000000000000" pitchFamily="2" charset="2"/>
              <a:buChar char="ü"/>
            </a:pPr>
            <a:r>
              <a:rPr lang="cs-CZ" dirty="0">
                <a:solidFill>
                  <a:schemeClr val="tx1"/>
                </a:solidFill>
              </a:rPr>
              <a:t>Animace můžete vytvářet dvěma různými způsoby. Jednou z možností je přesunout celou složku výsledků do pracovního okna „</a:t>
            </a:r>
            <a:r>
              <a:rPr lang="cs-CZ" dirty="0" err="1">
                <a:solidFill>
                  <a:schemeClr val="tx1"/>
                </a:solidFill>
              </a:rPr>
              <a:t>Result</a:t>
            </a:r>
            <a:r>
              <a:rPr lang="cs-CZ" dirty="0">
                <a:solidFill>
                  <a:schemeClr val="tx1"/>
                </a:solidFill>
              </a:rPr>
              <a:t> </a:t>
            </a:r>
            <a:r>
              <a:rPr lang="cs-CZ" dirty="0" err="1">
                <a:solidFill>
                  <a:schemeClr val="tx1"/>
                </a:solidFill>
              </a:rPr>
              <a:t>Perspective</a:t>
            </a:r>
            <a:r>
              <a:rPr lang="cs-CZ" dirty="0">
                <a:solidFill>
                  <a:schemeClr val="tx1"/>
                </a:solidFill>
              </a:rPr>
              <a:t>“ pomocí přetažení, čímž automaticky zahájíte animaci. Ujistěte se, že jste předem nastavili stupnici na pevný rozsah (nikoli „Min.-Max.“). Jinak bude použita výchozí hodnota a měřítko se může během animace lišit. Poznámka: Tato animace je pouze dočasná. Pokud zavřete MAGMASOFT® a znovu jej otevřete, tato animace již nebude k dispozici.</a:t>
            </a:r>
          </a:p>
          <a:p>
            <a:pPr lvl="1" algn="just">
              <a:buClr>
                <a:srgbClr val="983033"/>
              </a:buClr>
              <a:buFont typeface="Wingdings" panose="05000000000000000000" pitchFamily="2" charset="2"/>
              <a:buChar char="ü"/>
            </a:pPr>
            <a:r>
              <a:rPr lang="cs-CZ" dirty="0">
                <a:solidFill>
                  <a:schemeClr val="tx1"/>
                </a:solidFill>
              </a:rPr>
              <a:t>Chcete-li animace trvale uložit, musíte je vytvořit pomocí definic animací. Všechny animace jsou k dispozici v jakékoli verzi stejného projektu, i když jste například definovali animaci pouze v novější verzi. Do dialogu „</a:t>
            </a:r>
            <a:r>
              <a:rPr lang="cs-CZ" dirty="0" err="1">
                <a:solidFill>
                  <a:schemeClr val="tx1"/>
                </a:solidFill>
              </a:rPr>
              <a:t>Animation</a:t>
            </a:r>
            <a:r>
              <a:rPr lang="cs-CZ" dirty="0">
                <a:solidFill>
                  <a:schemeClr val="tx1"/>
                </a:solidFill>
              </a:rPr>
              <a:t> </a:t>
            </a:r>
            <a:r>
              <a:rPr lang="cs-CZ" dirty="0" err="1">
                <a:solidFill>
                  <a:schemeClr val="tx1"/>
                </a:solidFill>
              </a:rPr>
              <a:t>Definition</a:t>
            </a:r>
            <a:r>
              <a:rPr lang="cs-CZ" dirty="0">
                <a:solidFill>
                  <a:schemeClr val="tx1"/>
                </a:solidFill>
              </a:rPr>
              <a:t>“ (       ) se dostanete prostřednictvím kontextové nabídky ve stromu výsledků, na panelu nástrojů nebo na panelu nástrojů pod položkou „</a:t>
            </a:r>
            <a:r>
              <a:rPr lang="cs-CZ" dirty="0" err="1">
                <a:solidFill>
                  <a:schemeClr val="tx1"/>
                </a:solidFill>
              </a:rPr>
              <a:t>Tools</a:t>
            </a:r>
            <a:r>
              <a:rPr lang="cs-CZ" dirty="0">
                <a:solidFill>
                  <a:schemeClr val="tx1"/>
                </a:solidFill>
              </a:rPr>
              <a:t>“. </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pic>
        <p:nvPicPr>
          <p:cNvPr id="11" name="Obrázek 10">
            <a:extLst>
              <a:ext uri="{FF2B5EF4-FFF2-40B4-BE49-F238E27FC236}">
                <a16:creationId xmlns:a16="http://schemas.microsoft.com/office/drawing/2014/main" id="{6AE23792-D637-4745-89B9-C37D892302BE}"/>
              </a:ext>
            </a:extLst>
          </p:cNvPr>
          <p:cNvPicPr>
            <a:picLocks noChangeAspect="1"/>
          </p:cNvPicPr>
          <p:nvPr/>
        </p:nvPicPr>
        <p:blipFill>
          <a:blip r:embed="rId3"/>
          <a:stretch>
            <a:fillRect/>
          </a:stretch>
        </p:blipFill>
        <p:spPr>
          <a:xfrm>
            <a:off x="4930268" y="4876241"/>
            <a:ext cx="320606" cy="329270"/>
          </a:xfrm>
          <a:prstGeom prst="rect">
            <a:avLst/>
          </a:prstGeom>
        </p:spPr>
      </p:pic>
    </p:spTree>
    <p:extLst>
      <p:ext uri="{BB962C8B-B14F-4D97-AF65-F5344CB8AC3E}">
        <p14:creationId xmlns:p14="http://schemas.microsoft.com/office/powerpoint/2010/main" val="3581996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Vytváření obrázků, animací a videí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18F3FDAE-5E3C-4B5A-BCA6-5C5A6A3DCFD5}"/>
              </a:ext>
            </a:extLst>
          </p:cNvPr>
          <p:cNvPicPr>
            <a:picLocks noGrp="1" noChangeAspect="1"/>
          </p:cNvPicPr>
          <p:nvPr>
            <p:ph idx="1"/>
          </p:nvPr>
        </p:nvPicPr>
        <p:blipFill>
          <a:blip r:embed="rId3"/>
          <a:stretch>
            <a:fillRect/>
          </a:stretch>
        </p:blipFill>
        <p:spPr>
          <a:xfrm>
            <a:off x="4434967" y="1804521"/>
            <a:ext cx="3322066" cy="4221629"/>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
        <p:nvSpPr>
          <p:cNvPr id="8" name="TextovéPole 7">
            <a:extLst>
              <a:ext uri="{FF2B5EF4-FFF2-40B4-BE49-F238E27FC236}">
                <a16:creationId xmlns:a16="http://schemas.microsoft.com/office/drawing/2014/main" id="{59AEE175-961A-44F0-A800-4939985D1975}"/>
              </a:ext>
            </a:extLst>
          </p:cNvPr>
          <p:cNvSpPr txBox="1"/>
          <p:nvPr/>
        </p:nvSpPr>
        <p:spPr>
          <a:xfrm>
            <a:off x="4150192" y="6026150"/>
            <a:ext cx="3891615" cy="369332"/>
          </a:xfrm>
          <a:prstGeom prst="rect">
            <a:avLst/>
          </a:prstGeom>
          <a:noFill/>
        </p:spPr>
        <p:txBody>
          <a:bodyPr wrap="square" rtlCol="0">
            <a:spAutoFit/>
          </a:bodyPr>
          <a:lstStyle/>
          <a:p>
            <a:pPr algn="ctr"/>
            <a:r>
              <a:rPr lang="cs-CZ" i="1" dirty="0"/>
              <a:t>Dialogové okno pro nastavení animace</a:t>
            </a:r>
          </a:p>
        </p:txBody>
      </p:sp>
    </p:spTree>
    <p:extLst>
      <p:ext uri="{BB962C8B-B14F-4D97-AF65-F5344CB8AC3E}">
        <p14:creationId xmlns:p14="http://schemas.microsoft.com/office/powerpoint/2010/main" val="807856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Vytváření obrázků, animací a videí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81298" y="1768211"/>
            <a:ext cx="10115202"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Nejprve nezapomeňte své animaci přiřadit odpovídající jméno. Tento název je také názvem složky, do které se později uloží jednotlivé obrázky animace i video soubor na disku. Výchozí nastavení zobrazení a výsledku („</a:t>
            </a:r>
            <a:r>
              <a:rPr lang="cs-CZ" dirty="0" err="1">
                <a:solidFill>
                  <a:schemeClr val="tx1"/>
                </a:solidFill>
              </a:rPr>
              <a:t>View</a:t>
            </a:r>
            <a:r>
              <a:rPr lang="cs-CZ" dirty="0">
                <a:solidFill>
                  <a:schemeClr val="tx1"/>
                </a:solidFill>
              </a:rPr>
              <a:t> and </a:t>
            </a:r>
            <a:r>
              <a:rPr lang="cs-CZ" dirty="0" err="1">
                <a:solidFill>
                  <a:schemeClr val="tx1"/>
                </a:solidFill>
              </a:rPr>
              <a:t>result</a:t>
            </a:r>
            <a:r>
              <a:rPr lang="cs-CZ" dirty="0">
                <a:solidFill>
                  <a:schemeClr val="tx1"/>
                </a:solidFill>
              </a:rPr>
              <a:t> settings“) je aktuálně neuloženo („</a:t>
            </a:r>
            <a:r>
              <a:rPr lang="cs-CZ" dirty="0" err="1">
                <a:solidFill>
                  <a:schemeClr val="tx1"/>
                </a:solidFill>
              </a:rPr>
              <a:t>current</a:t>
            </a:r>
            <a:r>
              <a:rPr lang="cs-CZ" dirty="0">
                <a:solidFill>
                  <a:schemeClr val="tx1"/>
                </a:solidFill>
              </a:rPr>
              <a:t> settings (</a:t>
            </a:r>
            <a:r>
              <a:rPr lang="cs-CZ" dirty="0" err="1">
                <a:solidFill>
                  <a:schemeClr val="tx1"/>
                </a:solidFill>
              </a:rPr>
              <a:t>unsaved</a:t>
            </a:r>
            <a:r>
              <a:rPr lang="cs-CZ" dirty="0">
                <a:solidFill>
                  <a:schemeClr val="tx1"/>
                </a:solidFill>
              </a:rPr>
              <a:t>)“). To znamená, že ačkoli aktuálně určujete a ukládáte animaci, vaše nastavení jsou uložena pouze v této animaci. V nové verzi animace máte přístup k těmto nastavením a je také možné je změnit, avšak nelze je použít přímo pro jiné animace. Ve většině situací doporučujeme uložit buď aktuální nastavení (         a	) nebo využít dříve uložená nastavení (         ). Dále do animace přidáte související výsledky. Můžete přidat celou složku výsledků nebo pouze jednotlivé výsledky. Pokud jste vybrali výsledek před otevřením „</a:t>
            </a:r>
            <a:r>
              <a:rPr lang="cs-CZ" dirty="0" err="1">
                <a:solidFill>
                  <a:schemeClr val="tx1"/>
                </a:solidFill>
              </a:rPr>
              <a:t>Animation</a:t>
            </a:r>
            <a:r>
              <a:rPr lang="cs-CZ" dirty="0">
                <a:solidFill>
                  <a:schemeClr val="tx1"/>
                </a:solidFill>
              </a:rPr>
              <a:t> </a:t>
            </a:r>
            <a:r>
              <a:rPr lang="cs-CZ" dirty="0" err="1">
                <a:solidFill>
                  <a:schemeClr val="tx1"/>
                </a:solidFill>
              </a:rPr>
              <a:t>Definition</a:t>
            </a:r>
            <a:r>
              <a:rPr lang="cs-CZ" dirty="0">
                <a:solidFill>
                  <a:schemeClr val="tx1"/>
                </a:solidFill>
              </a:rPr>
              <a:t>“, bude automaticky zahrnut do animace. Výsledky lze snadno vyměnit. Stisknutím klávesy DEL na klávesnici vymažete své výsledky. Funkcí „Update </a:t>
            </a:r>
            <a:r>
              <a:rPr lang="cs-CZ" dirty="0" err="1">
                <a:solidFill>
                  <a:schemeClr val="tx1"/>
                </a:solidFill>
              </a:rPr>
              <a:t>current</a:t>
            </a:r>
            <a:r>
              <a:rPr lang="cs-CZ" dirty="0">
                <a:solidFill>
                  <a:schemeClr val="tx1"/>
                </a:solidFill>
              </a:rPr>
              <a:t> </a:t>
            </a:r>
            <a:r>
              <a:rPr lang="cs-CZ" dirty="0" err="1">
                <a:solidFill>
                  <a:schemeClr val="tx1"/>
                </a:solidFill>
              </a:rPr>
              <a:t>selection</a:t>
            </a:r>
            <a:r>
              <a:rPr lang="cs-CZ" dirty="0">
                <a:solidFill>
                  <a:schemeClr val="tx1"/>
                </a:solidFill>
              </a:rPr>
              <a:t>“ můžete aktualizovat výběr v oknech výsledků. Alternativně můžete přidat nové výsledky do definice animace přetažením. </a:t>
            </a:r>
          </a:p>
          <a:p>
            <a:pPr lvl="1" algn="just">
              <a:buClr>
                <a:srgbClr val="983033"/>
              </a:buClr>
              <a:buFont typeface="Wingdings" panose="05000000000000000000" pitchFamily="2" charset="2"/>
              <a:buChar char="ü"/>
            </a:pPr>
            <a:r>
              <a:rPr lang="cs-CZ" dirty="0">
                <a:solidFill>
                  <a:schemeClr val="tx1"/>
                </a:solidFill>
              </a:rPr>
              <a:t>Jakmile animaci uložíte, objeví se v seznamu „</a:t>
            </a:r>
            <a:r>
              <a:rPr lang="cs-CZ" dirty="0" err="1">
                <a:solidFill>
                  <a:schemeClr val="tx1"/>
                </a:solidFill>
              </a:rPr>
              <a:t>Playlist</a:t>
            </a:r>
            <a:r>
              <a:rPr lang="cs-CZ" dirty="0">
                <a:solidFill>
                  <a:schemeClr val="tx1"/>
                </a:solidFill>
              </a:rPr>
              <a:t>“. Najdete ji na kartě Animace. Na této kartě máte možnost ovládání animace. Můžete například přehrávat animaci ve smyčce nebo změnit rychlost přehrávání animace.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pic>
        <p:nvPicPr>
          <p:cNvPr id="9" name="Obrázek 8">
            <a:extLst>
              <a:ext uri="{FF2B5EF4-FFF2-40B4-BE49-F238E27FC236}">
                <a16:creationId xmlns:a16="http://schemas.microsoft.com/office/drawing/2014/main" id="{2BA07D81-0735-4DEA-B361-CBF960FABFD6}"/>
              </a:ext>
            </a:extLst>
          </p:cNvPr>
          <p:cNvPicPr>
            <a:picLocks noChangeAspect="1"/>
          </p:cNvPicPr>
          <p:nvPr/>
        </p:nvPicPr>
        <p:blipFill>
          <a:blip r:embed="rId3"/>
          <a:stretch>
            <a:fillRect/>
          </a:stretch>
        </p:blipFill>
        <p:spPr>
          <a:xfrm>
            <a:off x="9055874" y="3032323"/>
            <a:ext cx="295943" cy="264791"/>
          </a:xfrm>
          <a:prstGeom prst="rect">
            <a:avLst/>
          </a:prstGeom>
        </p:spPr>
      </p:pic>
      <p:pic>
        <p:nvPicPr>
          <p:cNvPr id="10" name="Obrázek 9">
            <a:extLst>
              <a:ext uri="{FF2B5EF4-FFF2-40B4-BE49-F238E27FC236}">
                <a16:creationId xmlns:a16="http://schemas.microsoft.com/office/drawing/2014/main" id="{82C67A67-A89F-47C6-BE1D-853B4E230032}"/>
              </a:ext>
            </a:extLst>
          </p:cNvPr>
          <p:cNvPicPr>
            <a:picLocks noChangeAspect="1"/>
          </p:cNvPicPr>
          <p:nvPr/>
        </p:nvPicPr>
        <p:blipFill>
          <a:blip r:embed="rId4"/>
          <a:stretch>
            <a:fillRect/>
          </a:stretch>
        </p:blipFill>
        <p:spPr>
          <a:xfrm>
            <a:off x="9752486" y="3018082"/>
            <a:ext cx="295943" cy="279032"/>
          </a:xfrm>
          <a:prstGeom prst="rect">
            <a:avLst/>
          </a:prstGeom>
        </p:spPr>
      </p:pic>
      <p:pic>
        <p:nvPicPr>
          <p:cNvPr id="12" name="Obrázek 11">
            <a:extLst>
              <a:ext uri="{FF2B5EF4-FFF2-40B4-BE49-F238E27FC236}">
                <a16:creationId xmlns:a16="http://schemas.microsoft.com/office/drawing/2014/main" id="{BA2847A5-A1E7-40D1-827A-CBD5A0A297BF}"/>
              </a:ext>
            </a:extLst>
          </p:cNvPr>
          <p:cNvPicPr>
            <a:picLocks noChangeAspect="1"/>
          </p:cNvPicPr>
          <p:nvPr/>
        </p:nvPicPr>
        <p:blipFill>
          <a:blip r:embed="rId5"/>
          <a:stretch>
            <a:fillRect/>
          </a:stretch>
        </p:blipFill>
        <p:spPr>
          <a:xfrm>
            <a:off x="4488611" y="3266305"/>
            <a:ext cx="295943" cy="272579"/>
          </a:xfrm>
          <a:prstGeom prst="rect">
            <a:avLst/>
          </a:prstGeom>
        </p:spPr>
      </p:pic>
    </p:spTree>
    <p:extLst>
      <p:ext uri="{BB962C8B-B14F-4D97-AF65-F5344CB8AC3E}">
        <p14:creationId xmlns:p14="http://schemas.microsoft.com/office/powerpoint/2010/main" val="2381355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Vytváření obrázků, animací a videí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pic>
        <p:nvPicPr>
          <p:cNvPr id="11" name="Zástupný obsah 10">
            <a:extLst>
              <a:ext uri="{FF2B5EF4-FFF2-40B4-BE49-F238E27FC236}">
                <a16:creationId xmlns:a16="http://schemas.microsoft.com/office/drawing/2014/main" id="{63213927-5B56-49A4-9FB6-E3EC3E29EE76}"/>
              </a:ext>
            </a:extLst>
          </p:cNvPr>
          <p:cNvPicPr>
            <a:picLocks noGrp="1" noChangeAspect="1"/>
          </p:cNvPicPr>
          <p:nvPr>
            <p:ph idx="1"/>
          </p:nvPr>
        </p:nvPicPr>
        <p:blipFill>
          <a:blip r:embed="rId3"/>
          <a:stretch>
            <a:fillRect/>
          </a:stretch>
        </p:blipFill>
        <p:spPr>
          <a:xfrm>
            <a:off x="3205213" y="1825625"/>
            <a:ext cx="5781574" cy="3799320"/>
          </a:xfrm>
          <a:prstGeom prst="rect">
            <a:avLst/>
          </a:prstGeom>
        </p:spPr>
      </p:pic>
      <p:sp>
        <p:nvSpPr>
          <p:cNvPr id="5" name="TextovéPole 4">
            <a:extLst>
              <a:ext uri="{FF2B5EF4-FFF2-40B4-BE49-F238E27FC236}">
                <a16:creationId xmlns:a16="http://schemas.microsoft.com/office/drawing/2014/main" id="{25175A20-0D20-4A51-84D8-E31A56847D1F}"/>
              </a:ext>
            </a:extLst>
          </p:cNvPr>
          <p:cNvSpPr txBox="1"/>
          <p:nvPr/>
        </p:nvSpPr>
        <p:spPr>
          <a:xfrm>
            <a:off x="3844635" y="5778230"/>
            <a:ext cx="4502727" cy="369332"/>
          </a:xfrm>
          <a:prstGeom prst="rect">
            <a:avLst/>
          </a:prstGeom>
          <a:noFill/>
        </p:spPr>
        <p:txBody>
          <a:bodyPr wrap="square" rtlCol="0">
            <a:spAutoFit/>
          </a:bodyPr>
          <a:lstStyle/>
          <a:p>
            <a:pPr algn="ctr"/>
            <a:r>
              <a:rPr lang="cs-CZ" i="1" dirty="0"/>
              <a:t>Karta Animace (</a:t>
            </a:r>
            <a:r>
              <a:rPr lang="cs-CZ" i="1" dirty="0" err="1"/>
              <a:t>Animation</a:t>
            </a:r>
            <a:r>
              <a:rPr lang="cs-CZ" i="1" dirty="0"/>
              <a:t> </a:t>
            </a:r>
            <a:r>
              <a:rPr lang="cs-CZ" i="1" dirty="0" err="1"/>
              <a:t>tab</a:t>
            </a:r>
            <a:r>
              <a:rPr lang="cs-CZ" i="1" dirty="0"/>
              <a:t>)</a:t>
            </a:r>
          </a:p>
        </p:txBody>
      </p:sp>
    </p:spTree>
    <p:extLst>
      <p:ext uri="{BB962C8B-B14F-4D97-AF65-F5344CB8AC3E}">
        <p14:creationId xmlns:p14="http://schemas.microsoft.com/office/powerpoint/2010/main" val="1079029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Vytváření obrázků, animací a videí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81298" y="1768211"/>
            <a:ext cx="10115202"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Také můžete použít animaci na jediný výsledek k automatickému rozřezání odlitku (pohledu dovnitř odlitku) změnit hodnotu „X-</a:t>
            </a:r>
            <a:r>
              <a:rPr lang="cs-CZ" dirty="0" err="1">
                <a:solidFill>
                  <a:schemeClr val="tx1"/>
                </a:solidFill>
              </a:rPr>
              <a:t>Ray</a:t>
            </a:r>
            <a:r>
              <a:rPr lang="cs-CZ" dirty="0">
                <a:solidFill>
                  <a:schemeClr val="tx1"/>
                </a:solidFill>
              </a:rPr>
              <a:t>“ nebo provést rotaci. K tomuto účelu použijte animační efekt („</a:t>
            </a:r>
            <a:r>
              <a:rPr lang="cs-CZ" dirty="0" err="1">
                <a:solidFill>
                  <a:schemeClr val="tx1"/>
                </a:solidFill>
              </a:rPr>
              <a:t>Effect</a:t>
            </a:r>
            <a:r>
              <a:rPr lang="cs-CZ" dirty="0">
                <a:solidFill>
                  <a:schemeClr val="tx1"/>
                </a:solidFill>
              </a:rPr>
              <a:t> type“). Požadované vstupy se mohou lišit podle typu efektu. Efekt animace můžete definovat okamžitě. Nezapomeňte, že tato nastavení nebudou uložena, pokud se vedle aktivní animace (zelený trojúhelník) objeví slovo „</a:t>
            </a:r>
            <a:r>
              <a:rPr lang="cs-CZ" dirty="0" err="1">
                <a:solidFill>
                  <a:schemeClr val="tx1"/>
                </a:solidFill>
              </a:rPr>
              <a:t>temporary</a:t>
            </a:r>
            <a:r>
              <a:rPr lang="cs-CZ" dirty="0">
                <a:solidFill>
                  <a:schemeClr val="tx1"/>
                </a:solidFill>
              </a:rPr>
              <a:t>“. Pokud tomu tak je, nezapomeňte místo toho použít definice animace.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2793961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Použití animací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81298" y="1768211"/>
            <a:ext cx="10115202"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Všechny definované animace se zobrazí v seznamu „</a:t>
            </a:r>
            <a:r>
              <a:rPr lang="cs-CZ" dirty="0" err="1">
                <a:solidFill>
                  <a:schemeClr val="tx1"/>
                </a:solidFill>
              </a:rPr>
              <a:t>Playlist</a:t>
            </a:r>
            <a:r>
              <a:rPr lang="cs-CZ" dirty="0">
                <a:solidFill>
                  <a:schemeClr val="tx1"/>
                </a:solidFill>
              </a:rPr>
              <a:t>“. Pokud jste načetli animaci, bude označena zelenou šipkou. Stačí kliknout na tlačítko „Přehrát“ (        ) a animace se spustí. Např. animace „</a:t>
            </a:r>
            <a:r>
              <a:rPr lang="cs-CZ" dirty="0" err="1">
                <a:solidFill>
                  <a:schemeClr val="tx1"/>
                </a:solidFill>
              </a:rPr>
              <a:t>Flow</a:t>
            </a:r>
            <a:r>
              <a:rPr lang="cs-CZ" dirty="0">
                <a:solidFill>
                  <a:schemeClr val="tx1"/>
                </a:solidFill>
              </a:rPr>
              <a:t> </a:t>
            </a:r>
            <a:r>
              <a:rPr lang="cs-CZ" dirty="0" err="1">
                <a:solidFill>
                  <a:schemeClr val="tx1"/>
                </a:solidFill>
              </a:rPr>
              <a:t>Tracer</a:t>
            </a:r>
            <a:r>
              <a:rPr lang="cs-CZ" dirty="0">
                <a:solidFill>
                  <a:schemeClr val="tx1"/>
                </a:solidFill>
              </a:rPr>
              <a:t>“ byla vytvořena přetažením a je tedy k dispozici pouze dočasně(„</a:t>
            </a:r>
            <a:r>
              <a:rPr lang="cs-CZ" dirty="0" err="1">
                <a:solidFill>
                  <a:schemeClr val="tx1"/>
                </a:solidFill>
              </a:rPr>
              <a:t>temporary</a:t>
            </a:r>
            <a:r>
              <a:rPr lang="cs-CZ" dirty="0">
                <a:solidFill>
                  <a:schemeClr val="tx1"/>
                </a:solidFill>
              </a:rPr>
              <a:t>“), zatímco ostatní dvě animace jsou uloženy.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Animace však mohou být také použity k přehrávání různých výsledných sekvencí jedna za druhou. To vám umožní automaticky vytvořit obraz každého jednotlivého výsledku. S odpovídající možností můžete automaticky vytvářet filmy na základě uložených obrázků na konci takové výsledné sekvence.</a:t>
            </a:r>
          </a:p>
          <a:p>
            <a:pPr lvl="1" algn="just">
              <a:buClr>
                <a:srgbClr val="983033"/>
              </a:buClr>
              <a:buFont typeface="Wingdings" panose="05000000000000000000" pitchFamily="2" charset="2"/>
              <a:buChar char="ü"/>
            </a:pPr>
            <a:endParaRPr lang="cs-CZ" dirty="0">
              <a:solidFill>
                <a:schemeClr val="tx1"/>
              </a:solidFill>
            </a:endParaRPr>
          </a:p>
          <a:p>
            <a:pPr marL="201168" lvl="1" indent="0" algn="just">
              <a:buClr>
                <a:srgbClr val="983033"/>
              </a:buClr>
              <a:buNone/>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pic>
        <p:nvPicPr>
          <p:cNvPr id="5" name="Obrázek 4">
            <a:extLst>
              <a:ext uri="{FF2B5EF4-FFF2-40B4-BE49-F238E27FC236}">
                <a16:creationId xmlns:a16="http://schemas.microsoft.com/office/drawing/2014/main" id="{D9DD09F3-C163-4033-9679-60B89A8BFA40}"/>
              </a:ext>
            </a:extLst>
          </p:cNvPr>
          <p:cNvPicPr>
            <a:picLocks noChangeAspect="1"/>
          </p:cNvPicPr>
          <p:nvPr/>
        </p:nvPicPr>
        <p:blipFill>
          <a:blip r:embed="rId3"/>
          <a:stretch>
            <a:fillRect/>
          </a:stretch>
        </p:blipFill>
        <p:spPr>
          <a:xfrm>
            <a:off x="6583120" y="2043547"/>
            <a:ext cx="344154" cy="344154"/>
          </a:xfrm>
          <a:prstGeom prst="rect">
            <a:avLst/>
          </a:prstGeom>
        </p:spPr>
      </p:pic>
      <p:pic>
        <p:nvPicPr>
          <p:cNvPr id="8" name="Obrázek 7">
            <a:extLst>
              <a:ext uri="{FF2B5EF4-FFF2-40B4-BE49-F238E27FC236}">
                <a16:creationId xmlns:a16="http://schemas.microsoft.com/office/drawing/2014/main" id="{1679F34A-6460-4438-8194-326EA1A0323C}"/>
              </a:ext>
            </a:extLst>
          </p:cNvPr>
          <p:cNvPicPr>
            <a:picLocks noChangeAspect="1"/>
          </p:cNvPicPr>
          <p:nvPr/>
        </p:nvPicPr>
        <p:blipFill>
          <a:blip r:embed="rId4"/>
          <a:stretch>
            <a:fillRect/>
          </a:stretch>
        </p:blipFill>
        <p:spPr>
          <a:xfrm>
            <a:off x="3713912" y="2644464"/>
            <a:ext cx="4122609" cy="2725114"/>
          </a:xfrm>
          <a:prstGeom prst="rect">
            <a:avLst/>
          </a:prstGeom>
        </p:spPr>
      </p:pic>
      <p:sp>
        <p:nvSpPr>
          <p:cNvPr id="9" name="TextovéPole 8">
            <a:extLst>
              <a:ext uri="{FF2B5EF4-FFF2-40B4-BE49-F238E27FC236}">
                <a16:creationId xmlns:a16="http://schemas.microsoft.com/office/drawing/2014/main" id="{6FC9ADFD-0F44-499B-9693-7DBC0F79C09D}"/>
              </a:ext>
            </a:extLst>
          </p:cNvPr>
          <p:cNvSpPr txBox="1"/>
          <p:nvPr/>
        </p:nvSpPr>
        <p:spPr>
          <a:xfrm>
            <a:off x="7999438" y="3860527"/>
            <a:ext cx="3034145" cy="646331"/>
          </a:xfrm>
          <a:prstGeom prst="rect">
            <a:avLst/>
          </a:prstGeom>
          <a:noFill/>
        </p:spPr>
        <p:txBody>
          <a:bodyPr wrap="square" rtlCol="0">
            <a:spAutoFit/>
          </a:bodyPr>
          <a:lstStyle/>
          <a:p>
            <a:pPr algn="ctr"/>
            <a:r>
              <a:rPr lang="cs-CZ" i="1" dirty="0"/>
              <a:t>Karta animace obsahující několik animací</a:t>
            </a:r>
          </a:p>
        </p:txBody>
      </p:sp>
    </p:spTree>
    <p:extLst>
      <p:ext uri="{BB962C8B-B14F-4D97-AF65-F5344CB8AC3E}">
        <p14:creationId xmlns:p14="http://schemas.microsoft.com/office/powerpoint/2010/main" val="132994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Úvod</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fontScale="92500" lnSpcReduction="20000"/>
          </a:bodyPr>
          <a:lstStyle/>
          <a:p>
            <a:pPr lvl="1" algn="just">
              <a:buClr>
                <a:srgbClr val="983033"/>
              </a:buClr>
              <a:buFont typeface="Wingdings" panose="05000000000000000000" pitchFamily="2" charset="2"/>
              <a:buChar char="ü"/>
            </a:pPr>
            <a:r>
              <a:rPr lang="cs-CZ" sz="1900" dirty="0">
                <a:solidFill>
                  <a:schemeClr val="tx1"/>
                </a:solidFill>
              </a:rPr>
              <a:t>Tato kapitola popisuje základy vizualizace a hodnocení výsledků v programu MAGMASOFT.</a:t>
            </a:r>
          </a:p>
          <a:p>
            <a:pPr lvl="1" algn="just">
              <a:buClr>
                <a:srgbClr val="983033"/>
              </a:buClr>
              <a:buFont typeface="Wingdings" panose="05000000000000000000" pitchFamily="2" charset="2"/>
              <a:buChar char="ü"/>
            </a:pPr>
            <a:endParaRPr lang="cs-CZ" sz="2200" dirty="0">
              <a:solidFill>
                <a:schemeClr val="tx1"/>
              </a:solidFill>
            </a:endParaRPr>
          </a:p>
          <a:p>
            <a:pPr marL="201168" lvl="1" indent="0" algn="just">
              <a:buClr>
                <a:srgbClr val="983033"/>
              </a:buClr>
              <a:buNone/>
            </a:pPr>
            <a:r>
              <a:rPr lang="cs-CZ" sz="2600" b="1" dirty="0" err="1">
                <a:solidFill>
                  <a:schemeClr val="tx1"/>
                </a:solidFill>
              </a:rPr>
              <a:t>Result</a:t>
            </a:r>
            <a:r>
              <a:rPr lang="cs-CZ" sz="2600" b="1" dirty="0">
                <a:solidFill>
                  <a:schemeClr val="tx1"/>
                </a:solidFill>
              </a:rPr>
              <a:t> </a:t>
            </a:r>
            <a:r>
              <a:rPr lang="cs-CZ" sz="2600" b="1" dirty="0" err="1">
                <a:solidFill>
                  <a:schemeClr val="tx1"/>
                </a:solidFill>
              </a:rPr>
              <a:t>Perspective</a:t>
            </a:r>
            <a:endParaRPr lang="cs-CZ" sz="2600" b="1" dirty="0">
              <a:solidFill>
                <a:schemeClr val="tx1"/>
              </a:solidFill>
            </a:endParaRPr>
          </a:p>
          <a:p>
            <a:pPr lvl="1" algn="just">
              <a:buClr>
                <a:srgbClr val="983033"/>
              </a:buClr>
              <a:buFont typeface="Wingdings" panose="05000000000000000000" pitchFamily="2" charset="2"/>
              <a:buChar char="ü"/>
            </a:pPr>
            <a:r>
              <a:rPr lang="cs-CZ" sz="1900" dirty="0">
                <a:solidFill>
                  <a:schemeClr val="tx1"/>
                </a:solidFill>
              </a:rPr>
              <a:t>V následující kapitole jsou popsány základní funkce </a:t>
            </a:r>
            <a:r>
              <a:rPr lang="cs-CZ" sz="1900" b="1" i="1" dirty="0" err="1">
                <a:solidFill>
                  <a:schemeClr val="tx1"/>
                </a:solidFill>
              </a:rPr>
              <a:t>Result</a:t>
            </a:r>
            <a:r>
              <a:rPr lang="cs-CZ" sz="1900" b="1" i="1" dirty="0">
                <a:solidFill>
                  <a:schemeClr val="tx1"/>
                </a:solidFill>
              </a:rPr>
              <a:t> </a:t>
            </a:r>
            <a:r>
              <a:rPr lang="cs-CZ" sz="1900" b="1" i="1" dirty="0" err="1">
                <a:solidFill>
                  <a:schemeClr val="tx1"/>
                </a:solidFill>
              </a:rPr>
              <a:t>Perspective</a:t>
            </a:r>
            <a:r>
              <a:rPr lang="cs-CZ" sz="1900" b="1" i="1" dirty="0">
                <a:solidFill>
                  <a:schemeClr val="tx1"/>
                </a:solidFill>
              </a:rPr>
              <a:t> </a:t>
            </a:r>
            <a:r>
              <a:rPr lang="cs-CZ" sz="1900" dirty="0">
                <a:solidFill>
                  <a:schemeClr val="tx1"/>
                </a:solidFill>
              </a:rPr>
              <a:t>(perspektiva výsledků). Zde je kladen větší důraz na popis výsledků než na vyhodnocování. I když výpočet simulace stále běží, můžete kdykoli otevřít perspektivu výsledků a zobrazit dosud vytvořené výsledky.</a:t>
            </a:r>
          </a:p>
          <a:p>
            <a:pPr lvl="1" algn="just">
              <a:buClr>
                <a:srgbClr val="983033"/>
              </a:buClr>
              <a:buFont typeface="Wingdings" panose="05000000000000000000" pitchFamily="2" charset="2"/>
              <a:buChar char="ü"/>
            </a:pPr>
            <a:r>
              <a:rPr lang="cs-CZ" sz="1900" dirty="0">
                <a:solidFill>
                  <a:schemeClr val="tx1"/>
                </a:solidFill>
              </a:rPr>
              <a:t>Po otevření perspektivy výsledků se všechny dostupné výsledky zobrazí na kartě „</a:t>
            </a:r>
            <a:r>
              <a:rPr lang="cs-CZ" sz="1900" dirty="0" err="1">
                <a:solidFill>
                  <a:schemeClr val="tx1"/>
                </a:solidFill>
              </a:rPr>
              <a:t>Results</a:t>
            </a:r>
            <a:r>
              <a:rPr lang="cs-CZ" sz="1900" dirty="0">
                <a:solidFill>
                  <a:schemeClr val="tx1"/>
                </a:solidFill>
              </a:rPr>
              <a:t>“. V seznamu výsledků jsou výsledky rozděleny do následujících hlavních skupin:</a:t>
            </a:r>
          </a:p>
          <a:p>
            <a:pPr lvl="3" algn="just">
              <a:buClr>
                <a:srgbClr val="983033"/>
              </a:buClr>
              <a:buFont typeface="Wingdings" panose="05000000000000000000" pitchFamily="2" charset="2"/>
              <a:buChar char="Ø"/>
            </a:pPr>
            <a:r>
              <a:rPr lang="cs-CZ" sz="1900" dirty="0">
                <a:solidFill>
                  <a:schemeClr val="tx1"/>
                </a:solidFill>
              </a:rPr>
              <a:t>„Heat Balance“ (tepelná rovnováha)</a:t>
            </a:r>
          </a:p>
          <a:p>
            <a:pPr lvl="3" algn="just">
              <a:buClr>
                <a:srgbClr val="983033"/>
              </a:buClr>
              <a:buFont typeface="Wingdings" panose="05000000000000000000" pitchFamily="2" charset="2"/>
              <a:buChar char="Ø"/>
            </a:pPr>
            <a:r>
              <a:rPr lang="cs-CZ" sz="1900" dirty="0">
                <a:solidFill>
                  <a:schemeClr val="tx1"/>
                </a:solidFill>
              </a:rPr>
              <a:t>„</a:t>
            </a:r>
            <a:r>
              <a:rPr lang="cs-CZ" sz="1900" dirty="0" err="1">
                <a:solidFill>
                  <a:schemeClr val="tx1"/>
                </a:solidFill>
              </a:rPr>
              <a:t>Process</a:t>
            </a:r>
            <a:r>
              <a:rPr lang="cs-CZ" sz="1900" dirty="0">
                <a:solidFill>
                  <a:schemeClr val="tx1"/>
                </a:solidFill>
              </a:rPr>
              <a:t> </a:t>
            </a:r>
            <a:r>
              <a:rPr lang="cs-CZ" sz="1900" dirty="0" err="1">
                <a:solidFill>
                  <a:schemeClr val="tx1"/>
                </a:solidFill>
              </a:rPr>
              <a:t>Curves</a:t>
            </a:r>
            <a:r>
              <a:rPr lang="cs-CZ" sz="1900" dirty="0">
                <a:solidFill>
                  <a:schemeClr val="tx1"/>
                </a:solidFill>
              </a:rPr>
              <a:t>“ (procesní křivky)</a:t>
            </a:r>
          </a:p>
          <a:p>
            <a:pPr lvl="3" algn="just">
              <a:buClr>
                <a:srgbClr val="983033"/>
              </a:buClr>
              <a:buFont typeface="Wingdings" panose="05000000000000000000" pitchFamily="2" charset="2"/>
              <a:buChar char="Ø"/>
            </a:pPr>
            <a:r>
              <a:rPr lang="cs-CZ" sz="1900" dirty="0">
                <a:solidFill>
                  <a:schemeClr val="tx1"/>
                </a:solidFill>
              </a:rPr>
              <a:t>„</a:t>
            </a:r>
            <a:r>
              <a:rPr lang="cs-CZ" sz="1900" dirty="0" err="1">
                <a:solidFill>
                  <a:schemeClr val="tx1"/>
                </a:solidFill>
              </a:rPr>
              <a:t>Preparation</a:t>
            </a:r>
            <a:r>
              <a:rPr lang="cs-CZ" sz="1900" dirty="0">
                <a:solidFill>
                  <a:schemeClr val="tx1"/>
                </a:solidFill>
              </a:rPr>
              <a:t>“ (příprava formy; nedostupná při lití do pískových forem)</a:t>
            </a:r>
          </a:p>
          <a:p>
            <a:pPr lvl="3" algn="just">
              <a:buClr>
                <a:srgbClr val="983033"/>
              </a:buClr>
              <a:buFont typeface="Wingdings" panose="05000000000000000000" pitchFamily="2" charset="2"/>
              <a:buChar char="Ø"/>
            </a:pPr>
            <a:r>
              <a:rPr lang="cs-CZ" sz="1900" dirty="0">
                <a:solidFill>
                  <a:schemeClr val="tx1"/>
                </a:solidFill>
              </a:rPr>
              <a:t>„</a:t>
            </a:r>
            <a:r>
              <a:rPr lang="cs-CZ" sz="1900" dirty="0" err="1">
                <a:solidFill>
                  <a:schemeClr val="tx1"/>
                </a:solidFill>
              </a:rPr>
              <a:t>Pouring</a:t>
            </a:r>
            <a:r>
              <a:rPr lang="cs-CZ" sz="1900" dirty="0">
                <a:solidFill>
                  <a:schemeClr val="tx1"/>
                </a:solidFill>
              </a:rPr>
              <a:t>/</a:t>
            </a:r>
            <a:r>
              <a:rPr lang="cs-CZ" sz="1900" dirty="0" err="1">
                <a:solidFill>
                  <a:schemeClr val="tx1"/>
                </a:solidFill>
              </a:rPr>
              <a:t>Filling</a:t>
            </a:r>
            <a:r>
              <a:rPr lang="cs-CZ" sz="1900" dirty="0">
                <a:solidFill>
                  <a:schemeClr val="tx1"/>
                </a:solidFill>
              </a:rPr>
              <a:t>“ (Výsledky plnění)</a:t>
            </a:r>
          </a:p>
          <a:p>
            <a:pPr lvl="3" algn="just">
              <a:buClr>
                <a:srgbClr val="983033"/>
              </a:buClr>
              <a:buFont typeface="Wingdings" panose="05000000000000000000" pitchFamily="2" charset="2"/>
              <a:buChar char="Ø"/>
            </a:pPr>
            <a:r>
              <a:rPr lang="cs-CZ" sz="1900" dirty="0">
                <a:solidFill>
                  <a:schemeClr val="tx1"/>
                </a:solidFill>
              </a:rPr>
              <a:t>„</a:t>
            </a:r>
            <a:r>
              <a:rPr lang="cs-CZ" sz="1900" dirty="0" err="1">
                <a:solidFill>
                  <a:schemeClr val="tx1"/>
                </a:solidFill>
              </a:rPr>
              <a:t>Solidification</a:t>
            </a:r>
            <a:r>
              <a:rPr lang="cs-CZ" sz="1900" dirty="0">
                <a:solidFill>
                  <a:schemeClr val="tx1"/>
                </a:solidFill>
              </a:rPr>
              <a:t> and </a:t>
            </a:r>
            <a:r>
              <a:rPr lang="cs-CZ" sz="1900" dirty="0" err="1">
                <a:solidFill>
                  <a:schemeClr val="tx1"/>
                </a:solidFill>
              </a:rPr>
              <a:t>Cooling</a:t>
            </a:r>
            <a:r>
              <a:rPr lang="cs-CZ" sz="1900" dirty="0">
                <a:solidFill>
                  <a:schemeClr val="tx1"/>
                </a:solidFill>
              </a:rPr>
              <a:t>“ (Výsledky tuhnutí)</a:t>
            </a:r>
          </a:p>
          <a:p>
            <a:pPr lvl="1" algn="just">
              <a:buClr>
                <a:srgbClr val="983033"/>
              </a:buClr>
              <a:buFont typeface="Wingdings" panose="05000000000000000000" pitchFamily="2" charset="2"/>
              <a:buChar char="ü"/>
            </a:pPr>
            <a:r>
              <a:rPr lang="cs-CZ" sz="1900" dirty="0">
                <a:solidFill>
                  <a:schemeClr val="tx1"/>
                </a:solidFill>
              </a:rPr>
              <a:t>Způsob uspořádání výsledků závisí na zvoleném procesu. V procesech lití do trvalé formy jsou výsledky přiřazeny odpovídajícím cyklům. Výsledky přípravy formy jsou navíc zobrazeny v samostatné složce. Při lití do pískové formy se rozlišuje mezi výsledky plnění a tuhnutí.</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134804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plnění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3765665"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Počet zobrazených složek výsledků závisí na zvolených výsledcích, které jste provedli v </a:t>
            </a:r>
            <a:r>
              <a:rPr lang="cs-CZ" b="1" i="1" dirty="0" err="1">
                <a:solidFill>
                  <a:schemeClr val="tx1"/>
                </a:solidFill>
              </a:rPr>
              <a:t>Definition</a:t>
            </a:r>
            <a:r>
              <a:rPr lang="cs-CZ" b="1" i="1" dirty="0">
                <a:solidFill>
                  <a:schemeClr val="tx1"/>
                </a:solidFill>
              </a:rPr>
              <a:t> </a:t>
            </a:r>
            <a:r>
              <a:rPr lang="cs-CZ" b="1" i="1" dirty="0" err="1">
                <a:solidFill>
                  <a:schemeClr val="tx1"/>
                </a:solidFill>
              </a:rPr>
              <a:t>Perspective</a:t>
            </a:r>
            <a:r>
              <a:rPr lang="cs-CZ" dirty="0">
                <a:solidFill>
                  <a:schemeClr val="tx1"/>
                </a:solidFill>
              </a:rPr>
              <a:t>. Výsledkem plnění jsou </a:t>
            </a:r>
            <a:r>
              <a:rPr lang="cs-CZ" b="1" dirty="0">
                <a:solidFill>
                  <a:schemeClr val="tx1"/>
                </a:solidFill>
              </a:rPr>
              <a:t>„</a:t>
            </a:r>
            <a:r>
              <a:rPr lang="cs-CZ" b="1" dirty="0" err="1">
                <a:solidFill>
                  <a:schemeClr val="tx1"/>
                </a:solidFill>
              </a:rPr>
              <a:t>Temperature</a:t>
            </a:r>
            <a:r>
              <a:rPr lang="cs-CZ" b="1" dirty="0">
                <a:solidFill>
                  <a:schemeClr val="tx1"/>
                </a:solidFill>
              </a:rPr>
              <a:t>“(</a:t>
            </a:r>
            <a:r>
              <a:rPr lang="cs-CZ" dirty="0">
                <a:solidFill>
                  <a:schemeClr val="tx1"/>
                </a:solidFill>
              </a:rPr>
              <a:t>teplota), </a:t>
            </a:r>
            <a:r>
              <a:rPr lang="cs-CZ" b="1" dirty="0">
                <a:solidFill>
                  <a:schemeClr val="tx1"/>
                </a:solidFill>
              </a:rPr>
              <a:t>„</a:t>
            </a:r>
            <a:r>
              <a:rPr lang="cs-CZ" b="1" dirty="0" err="1">
                <a:solidFill>
                  <a:schemeClr val="tx1"/>
                </a:solidFill>
              </a:rPr>
              <a:t>Velocity</a:t>
            </a:r>
            <a:r>
              <a:rPr lang="cs-CZ" b="1" dirty="0">
                <a:solidFill>
                  <a:schemeClr val="tx1"/>
                </a:solidFill>
              </a:rPr>
              <a:t>“</a:t>
            </a:r>
            <a:r>
              <a:rPr lang="cs-CZ" dirty="0">
                <a:solidFill>
                  <a:schemeClr val="tx1"/>
                </a:solidFill>
              </a:rPr>
              <a:t>(rychlost), </a:t>
            </a:r>
            <a:r>
              <a:rPr lang="cs-CZ" b="1" dirty="0">
                <a:solidFill>
                  <a:schemeClr val="tx1"/>
                </a:solidFill>
              </a:rPr>
              <a:t>„</a:t>
            </a:r>
            <a:r>
              <a:rPr lang="cs-CZ" b="1" dirty="0" err="1">
                <a:solidFill>
                  <a:schemeClr val="tx1"/>
                </a:solidFill>
              </a:rPr>
              <a:t>Pressure</a:t>
            </a:r>
            <a:r>
              <a:rPr lang="cs-CZ" b="1" dirty="0">
                <a:solidFill>
                  <a:schemeClr val="tx1"/>
                </a:solidFill>
              </a:rPr>
              <a:t>“ </a:t>
            </a:r>
            <a:r>
              <a:rPr lang="cs-CZ" dirty="0">
                <a:solidFill>
                  <a:schemeClr val="tx1"/>
                </a:solidFill>
              </a:rPr>
              <a:t>(</a:t>
            </a:r>
            <a:r>
              <a:rPr lang="cs-CZ" dirty="0" err="1">
                <a:solidFill>
                  <a:schemeClr val="tx1"/>
                </a:solidFill>
              </a:rPr>
              <a:t>metalostatický</a:t>
            </a:r>
            <a:r>
              <a:rPr lang="cs-CZ" dirty="0">
                <a:solidFill>
                  <a:schemeClr val="tx1"/>
                </a:solidFill>
              </a:rPr>
              <a:t> tlak) a </a:t>
            </a:r>
            <a:r>
              <a:rPr lang="cs-CZ" b="1" dirty="0">
                <a:solidFill>
                  <a:schemeClr val="tx1"/>
                </a:solidFill>
              </a:rPr>
              <a:t>„</a:t>
            </a:r>
            <a:r>
              <a:rPr lang="cs-CZ" b="1" dirty="0" err="1">
                <a:solidFill>
                  <a:schemeClr val="tx1"/>
                </a:solidFill>
              </a:rPr>
              <a:t>Tracer</a:t>
            </a:r>
            <a:r>
              <a:rPr lang="cs-CZ" b="1" dirty="0">
                <a:solidFill>
                  <a:schemeClr val="tx1"/>
                </a:solidFill>
              </a:rPr>
              <a:t>“ </a:t>
            </a:r>
            <a:r>
              <a:rPr lang="cs-CZ" dirty="0">
                <a:solidFill>
                  <a:schemeClr val="tx1"/>
                </a:solidFill>
              </a:rPr>
              <a:t>(trasovací částice v tavenině).</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pic>
        <p:nvPicPr>
          <p:cNvPr id="5" name="Obrázek 4">
            <a:extLst>
              <a:ext uri="{FF2B5EF4-FFF2-40B4-BE49-F238E27FC236}">
                <a16:creationId xmlns:a16="http://schemas.microsoft.com/office/drawing/2014/main" id="{D7157D5A-D25B-4183-936B-2B3645897191}"/>
              </a:ext>
            </a:extLst>
          </p:cNvPr>
          <p:cNvPicPr>
            <a:picLocks noChangeAspect="1"/>
          </p:cNvPicPr>
          <p:nvPr/>
        </p:nvPicPr>
        <p:blipFill>
          <a:blip r:embed="rId3"/>
          <a:stretch>
            <a:fillRect/>
          </a:stretch>
        </p:blipFill>
        <p:spPr>
          <a:xfrm>
            <a:off x="5915891" y="1825625"/>
            <a:ext cx="4511879" cy="3945749"/>
          </a:xfrm>
          <a:prstGeom prst="rect">
            <a:avLst/>
          </a:prstGeom>
        </p:spPr>
      </p:pic>
      <p:sp>
        <p:nvSpPr>
          <p:cNvPr id="8" name="TextovéPole 7">
            <a:extLst>
              <a:ext uri="{FF2B5EF4-FFF2-40B4-BE49-F238E27FC236}">
                <a16:creationId xmlns:a16="http://schemas.microsoft.com/office/drawing/2014/main" id="{718E5816-2188-4616-9132-CBD3B3CFBCB2}"/>
              </a:ext>
            </a:extLst>
          </p:cNvPr>
          <p:cNvSpPr txBox="1"/>
          <p:nvPr/>
        </p:nvSpPr>
        <p:spPr>
          <a:xfrm>
            <a:off x="5029200" y="5702984"/>
            <a:ext cx="6708371" cy="646331"/>
          </a:xfrm>
          <a:prstGeom prst="rect">
            <a:avLst/>
          </a:prstGeom>
          <a:noFill/>
        </p:spPr>
        <p:txBody>
          <a:bodyPr wrap="square" rtlCol="0">
            <a:spAutoFit/>
          </a:bodyPr>
          <a:lstStyle/>
          <a:p>
            <a:pPr algn="ctr"/>
            <a:r>
              <a:rPr lang="cs-CZ" i="1" dirty="0"/>
              <a:t>Seznam výsledků plnění: lití do pískové formy (vlevo), lití do trvalé formy (uprostřed), vysokotlaké lití(vpravo</a:t>
            </a:r>
            <a:r>
              <a:rPr lang="cs-CZ" dirty="0"/>
              <a:t>)</a:t>
            </a:r>
          </a:p>
        </p:txBody>
      </p:sp>
    </p:spTree>
    <p:extLst>
      <p:ext uri="{BB962C8B-B14F-4D97-AF65-F5344CB8AC3E}">
        <p14:creationId xmlns:p14="http://schemas.microsoft.com/office/powerpoint/2010/main" val="103174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plnění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Kromě těchto výsledků existují i kritéria plnění. Ta budou vypočítána až po dokončení simulace plnění. Najdete je shrnuté ve skupině </a:t>
            </a:r>
            <a:r>
              <a:rPr lang="cs-CZ" b="1" dirty="0">
                <a:solidFill>
                  <a:schemeClr val="tx1"/>
                </a:solidFill>
              </a:rPr>
              <a:t>„General </a:t>
            </a:r>
            <a:r>
              <a:rPr lang="cs-CZ" b="1" dirty="0" err="1">
                <a:solidFill>
                  <a:schemeClr val="tx1"/>
                </a:solidFill>
              </a:rPr>
              <a:t>Criteria</a:t>
            </a:r>
            <a:r>
              <a:rPr lang="cs-CZ" b="1" dirty="0">
                <a:solidFill>
                  <a:schemeClr val="tx1"/>
                </a:solidFill>
              </a:rPr>
              <a:t>“. </a:t>
            </a:r>
            <a:r>
              <a:rPr lang="cs-CZ" dirty="0">
                <a:solidFill>
                  <a:schemeClr val="tx1"/>
                </a:solidFill>
              </a:rPr>
              <a:t>Těmito kritérii jsou například </a:t>
            </a:r>
            <a:r>
              <a:rPr lang="cs-CZ" b="1" dirty="0">
                <a:solidFill>
                  <a:schemeClr val="tx1"/>
                </a:solidFill>
              </a:rPr>
              <a:t>„</a:t>
            </a:r>
            <a:r>
              <a:rPr lang="cs-CZ" b="1" dirty="0" err="1">
                <a:solidFill>
                  <a:schemeClr val="tx1"/>
                </a:solidFill>
              </a:rPr>
              <a:t>Filling</a:t>
            </a:r>
            <a:r>
              <a:rPr lang="cs-CZ" b="1" dirty="0">
                <a:solidFill>
                  <a:schemeClr val="tx1"/>
                </a:solidFill>
              </a:rPr>
              <a:t> </a:t>
            </a:r>
            <a:r>
              <a:rPr lang="cs-CZ" b="1" dirty="0" err="1">
                <a:solidFill>
                  <a:schemeClr val="tx1"/>
                </a:solidFill>
              </a:rPr>
              <a:t>time</a:t>
            </a:r>
            <a:r>
              <a:rPr lang="cs-CZ" b="1" dirty="0">
                <a:solidFill>
                  <a:schemeClr val="tx1"/>
                </a:solidFill>
              </a:rPr>
              <a:t>“ </a:t>
            </a:r>
            <a:r>
              <a:rPr lang="cs-CZ" dirty="0">
                <a:solidFill>
                  <a:schemeClr val="tx1"/>
                </a:solidFill>
              </a:rPr>
              <a:t>(čas plnění), </a:t>
            </a:r>
            <a:r>
              <a:rPr lang="cs-CZ" b="1" dirty="0">
                <a:solidFill>
                  <a:schemeClr val="tx1"/>
                </a:solidFill>
              </a:rPr>
              <a:t>„</a:t>
            </a:r>
            <a:r>
              <a:rPr lang="cs-CZ" b="1" dirty="0" err="1">
                <a:solidFill>
                  <a:schemeClr val="tx1"/>
                </a:solidFill>
              </a:rPr>
              <a:t>Mold</a:t>
            </a:r>
            <a:r>
              <a:rPr lang="cs-CZ" b="1" dirty="0">
                <a:solidFill>
                  <a:schemeClr val="tx1"/>
                </a:solidFill>
              </a:rPr>
              <a:t> </a:t>
            </a:r>
            <a:r>
              <a:rPr lang="cs-CZ" b="1" dirty="0" err="1">
                <a:solidFill>
                  <a:schemeClr val="tx1"/>
                </a:solidFill>
              </a:rPr>
              <a:t>Erosion</a:t>
            </a:r>
            <a:r>
              <a:rPr lang="cs-CZ" b="1" dirty="0">
                <a:solidFill>
                  <a:schemeClr val="tx1"/>
                </a:solidFill>
              </a:rPr>
              <a:t>“ </a:t>
            </a:r>
            <a:r>
              <a:rPr lang="cs-CZ" dirty="0">
                <a:solidFill>
                  <a:schemeClr val="tx1"/>
                </a:solidFill>
              </a:rPr>
              <a:t>(eroze formy) a </a:t>
            </a:r>
            <a:r>
              <a:rPr lang="cs-CZ" b="1" dirty="0">
                <a:solidFill>
                  <a:schemeClr val="tx1"/>
                </a:solidFill>
              </a:rPr>
              <a:t>„</a:t>
            </a:r>
            <a:r>
              <a:rPr lang="cs-CZ" b="1" dirty="0" err="1">
                <a:solidFill>
                  <a:schemeClr val="tx1"/>
                </a:solidFill>
              </a:rPr>
              <a:t>Sand</a:t>
            </a:r>
            <a:r>
              <a:rPr lang="cs-CZ" b="1" dirty="0">
                <a:solidFill>
                  <a:schemeClr val="tx1"/>
                </a:solidFill>
              </a:rPr>
              <a:t> </a:t>
            </a:r>
            <a:r>
              <a:rPr lang="cs-CZ" b="1" dirty="0" err="1">
                <a:solidFill>
                  <a:schemeClr val="tx1"/>
                </a:solidFill>
              </a:rPr>
              <a:t>Inclusion</a:t>
            </a:r>
            <a:r>
              <a:rPr lang="cs-CZ" b="1" dirty="0">
                <a:solidFill>
                  <a:schemeClr val="tx1"/>
                </a:solidFill>
              </a:rPr>
              <a:t> Area </a:t>
            </a:r>
            <a:r>
              <a:rPr lang="cs-CZ" b="1" dirty="0" err="1">
                <a:solidFill>
                  <a:schemeClr val="tx1"/>
                </a:solidFill>
              </a:rPr>
              <a:t>Fraction</a:t>
            </a:r>
            <a:r>
              <a:rPr lang="cs-CZ" b="1" dirty="0">
                <a:solidFill>
                  <a:schemeClr val="tx1"/>
                </a:solidFill>
              </a:rPr>
              <a:t>“ </a:t>
            </a:r>
            <a:r>
              <a:rPr lang="cs-CZ" dirty="0">
                <a:solidFill>
                  <a:schemeClr val="tx1"/>
                </a:solidFill>
              </a:rPr>
              <a:t>(rozložení pískových vměstků).</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Mezi další výsledky a kritéria, které můžete definovat, patří například: </a:t>
            </a:r>
            <a:r>
              <a:rPr lang="cs-CZ" b="1" dirty="0">
                <a:solidFill>
                  <a:schemeClr val="tx1"/>
                </a:solidFill>
              </a:rPr>
              <a:t>„Air </a:t>
            </a:r>
            <a:r>
              <a:rPr lang="cs-CZ" b="1" dirty="0" err="1">
                <a:solidFill>
                  <a:schemeClr val="tx1"/>
                </a:solidFill>
              </a:rPr>
              <a:t>Pressure</a:t>
            </a:r>
            <a:r>
              <a:rPr lang="cs-CZ" b="1" dirty="0">
                <a:solidFill>
                  <a:schemeClr val="tx1"/>
                </a:solidFill>
              </a:rPr>
              <a:t>“ </a:t>
            </a:r>
            <a:r>
              <a:rPr lang="cs-CZ" dirty="0">
                <a:solidFill>
                  <a:schemeClr val="tx1"/>
                </a:solidFill>
              </a:rPr>
              <a:t>(tlak vzduchu), </a:t>
            </a:r>
            <a:r>
              <a:rPr lang="cs-CZ" b="1" dirty="0">
                <a:solidFill>
                  <a:schemeClr val="tx1"/>
                </a:solidFill>
              </a:rPr>
              <a:t>„</a:t>
            </a:r>
            <a:r>
              <a:rPr lang="cs-CZ" b="1" dirty="0" err="1">
                <a:solidFill>
                  <a:schemeClr val="tx1"/>
                </a:solidFill>
              </a:rPr>
              <a:t>Material</a:t>
            </a:r>
            <a:r>
              <a:rPr lang="cs-CZ" b="1" dirty="0">
                <a:solidFill>
                  <a:schemeClr val="tx1"/>
                </a:solidFill>
              </a:rPr>
              <a:t> </a:t>
            </a:r>
            <a:r>
              <a:rPr lang="cs-CZ" b="1" dirty="0" err="1">
                <a:solidFill>
                  <a:schemeClr val="tx1"/>
                </a:solidFill>
              </a:rPr>
              <a:t>Trace</a:t>
            </a:r>
            <a:r>
              <a:rPr lang="cs-CZ" b="1" dirty="0">
                <a:solidFill>
                  <a:schemeClr val="tx1"/>
                </a:solidFill>
              </a:rPr>
              <a:t>“ </a:t>
            </a:r>
            <a:r>
              <a:rPr lang="cs-CZ" dirty="0">
                <a:solidFill>
                  <a:schemeClr val="tx1"/>
                </a:solidFill>
              </a:rPr>
              <a:t>(plnění přes jednotliví zářezy), </a:t>
            </a:r>
            <a:r>
              <a:rPr lang="cs-CZ" b="1" dirty="0">
                <a:solidFill>
                  <a:schemeClr val="tx1"/>
                </a:solidFill>
              </a:rPr>
              <a:t>„Air </a:t>
            </a:r>
            <a:r>
              <a:rPr lang="cs-CZ" b="1" dirty="0" err="1">
                <a:solidFill>
                  <a:schemeClr val="tx1"/>
                </a:solidFill>
              </a:rPr>
              <a:t>contact</a:t>
            </a:r>
            <a:r>
              <a:rPr lang="cs-CZ" b="1" dirty="0">
                <a:solidFill>
                  <a:schemeClr val="tx1"/>
                </a:solidFill>
              </a:rPr>
              <a:t>“ </a:t>
            </a:r>
            <a:r>
              <a:rPr lang="cs-CZ" dirty="0">
                <a:solidFill>
                  <a:schemeClr val="tx1"/>
                </a:solidFill>
              </a:rPr>
              <a:t>(kontakt taveniny se vzduchem), </a:t>
            </a:r>
            <a:r>
              <a:rPr lang="cs-CZ" b="1" dirty="0">
                <a:solidFill>
                  <a:schemeClr val="tx1"/>
                </a:solidFill>
              </a:rPr>
              <a:t>„</a:t>
            </a:r>
            <a:r>
              <a:rPr lang="cs-CZ" b="1" dirty="0" err="1">
                <a:solidFill>
                  <a:schemeClr val="tx1"/>
                </a:solidFill>
              </a:rPr>
              <a:t>Material</a:t>
            </a:r>
            <a:r>
              <a:rPr lang="cs-CZ" b="1" dirty="0">
                <a:solidFill>
                  <a:schemeClr val="tx1"/>
                </a:solidFill>
              </a:rPr>
              <a:t> </a:t>
            </a:r>
            <a:r>
              <a:rPr lang="cs-CZ" b="1" dirty="0" err="1">
                <a:solidFill>
                  <a:schemeClr val="tx1"/>
                </a:solidFill>
              </a:rPr>
              <a:t>age</a:t>
            </a:r>
            <a:r>
              <a:rPr lang="cs-CZ" b="1" dirty="0">
                <a:solidFill>
                  <a:schemeClr val="tx1"/>
                </a:solidFill>
              </a:rPr>
              <a:t>“ </a:t>
            </a:r>
            <a:r>
              <a:rPr lang="cs-CZ" dirty="0">
                <a:solidFill>
                  <a:schemeClr val="tx1"/>
                </a:solidFill>
              </a:rPr>
              <a:t>(stáří materiálu), </a:t>
            </a:r>
            <a:r>
              <a:rPr lang="cs-CZ" b="1" dirty="0">
                <a:solidFill>
                  <a:schemeClr val="tx1"/>
                </a:solidFill>
              </a:rPr>
              <a:t>„</a:t>
            </a:r>
            <a:r>
              <a:rPr lang="cs-CZ" b="1" dirty="0" err="1">
                <a:solidFill>
                  <a:schemeClr val="tx1"/>
                </a:solidFill>
              </a:rPr>
              <a:t>Flow</a:t>
            </a:r>
            <a:r>
              <a:rPr lang="cs-CZ" b="1" dirty="0">
                <a:solidFill>
                  <a:schemeClr val="tx1"/>
                </a:solidFill>
              </a:rPr>
              <a:t> </a:t>
            </a:r>
            <a:r>
              <a:rPr lang="cs-CZ" b="1" dirty="0" err="1">
                <a:solidFill>
                  <a:schemeClr val="tx1"/>
                </a:solidFill>
              </a:rPr>
              <a:t>Lenght</a:t>
            </a:r>
            <a:r>
              <a:rPr lang="cs-CZ" b="1" dirty="0">
                <a:solidFill>
                  <a:schemeClr val="tx1"/>
                </a:solidFill>
              </a:rPr>
              <a:t>“ </a:t>
            </a:r>
            <a:r>
              <a:rPr lang="cs-CZ" dirty="0">
                <a:solidFill>
                  <a:schemeClr val="tx1"/>
                </a:solidFill>
              </a:rPr>
              <a:t>(délka toku ze vstupu), </a:t>
            </a:r>
            <a:r>
              <a:rPr lang="cs-CZ" b="1" dirty="0">
                <a:solidFill>
                  <a:schemeClr val="tx1"/>
                </a:solidFill>
              </a:rPr>
              <a:t>„Wall </a:t>
            </a:r>
            <a:r>
              <a:rPr lang="cs-CZ" b="1" dirty="0" err="1">
                <a:solidFill>
                  <a:schemeClr val="tx1"/>
                </a:solidFill>
              </a:rPr>
              <a:t>Contact</a:t>
            </a:r>
            <a:r>
              <a:rPr lang="cs-CZ" b="1" dirty="0">
                <a:solidFill>
                  <a:schemeClr val="tx1"/>
                </a:solidFill>
              </a:rPr>
              <a:t>“ </a:t>
            </a:r>
            <a:r>
              <a:rPr lang="cs-CZ" dirty="0">
                <a:solidFill>
                  <a:schemeClr val="tx1"/>
                </a:solidFill>
              </a:rPr>
              <a:t>(Kontakt taveniny se stěnou formy), </a:t>
            </a:r>
            <a:r>
              <a:rPr lang="cs-CZ" b="1" dirty="0">
                <a:solidFill>
                  <a:schemeClr val="tx1"/>
                </a:solidFill>
              </a:rPr>
              <a:t>„Cast </a:t>
            </a:r>
            <a:r>
              <a:rPr lang="cs-CZ" b="1" dirty="0" err="1">
                <a:solidFill>
                  <a:schemeClr val="tx1"/>
                </a:solidFill>
              </a:rPr>
              <a:t>Lenght</a:t>
            </a:r>
            <a:r>
              <a:rPr lang="cs-CZ" b="1" dirty="0">
                <a:solidFill>
                  <a:schemeClr val="tx1"/>
                </a:solidFill>
              </a:rPr>
              <a:t>“ </a:t>
            </a:r>
            <a:r>
              <a:rPr lang="cs-CZ" dirty="0">
                <a:solidFill>
                  <a:schemeClr val="tx1"/>
                </a:solidFill>
              </a:rPr>
              <a:t>(délka lití od zářezu) a </a:t>
            </a:r>
            <a:r>
              <a:rPr lang="cs-CZ" b="1" dirty="0">
                <a:solidFill>
                  <a:schemeClr val="tx1"/>
                </a:solidFill>
              </a:rPr>
              <a:t>„Max. Air </a:t>
            </a:r>
            <a:r>
              <a:rPr lang="cs-CZ" b="1" dirty="0" err="1">
                <a:solidFill>
                  <a:schemeClr val="tx1"/>
                </a:solidFill>
              </a:rPr>
              <a:t>Pressure</a:t>
            </a:r>
            <a:r>
              <a:rPr lang="cs-CZ" b="1" dirty="0">
                <a:solidFill>
                  <a:schemeClr val="tx1"/>
                </a:solidFill>
              </a:rPr>
              <a:t>“ </a:t>
            </a:r>
            <a:r>
              <a:rPr lang="cs-CZ" dirty="0">
                <a:solidFill>
                  <a:schemeClr val="tx1"/>
                </a:solidFill>
              </a:rPr>
              <a:t>(maximální tlak vzduchu). Nakonec výsledky také obsahují křivky </a:t>
            </a:r>
            <a:r>
              <a:rPr lang="cs-CZ" b="1" dirty="0">
                <a:solidFill>
                  <a:schemeClr val="tx1"/>
                </a:solidFill>
              </a:rPr>
              <a:t>(„</a:t>
            </a:r>
            <a:r>
              <a:rPr lang="cs-CZ" b="1" dirty="0" err="1">
                <a:solidFill>
                  <a:schemeClr val="tx1"/>
                </a:solidFill>
              </a:rPr>
              <a:t>Curves</a:t>
            </a:r>
            <a:r>
              <a:rPr lang="cs-CZ" b="1" dirty="0">
                <a:solidFill>
                  <a:schemeClr val="tx1"/>
                </a:solidFill>
              </a:rPr>
              <a:t>“).</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91343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plnění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následující části jsou stručně popsány jednotlivé výsledky:</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Temperature</a:t>
            </a:r>
            <a:r>
              <a:rPr lang="cs-CZ" sz="1800" b="1" dirty="0">
                <a:solidFill>
                  <a:schemeClr val="tx1"/>
                </a:solidFill>
              </a:rPr>
              <a:t>“ (teplotní pole): </a:t>
            </a:r>
            <a:r>
              <a:rPr lang="cs-CZ" sz="1800" dirty="0">
                <a:solidFill>
                  <a:schemeClr val="tx1"/>
                </a:solidFill>
              </a:rPr>
              <a:t>Tento výsledek ukazuje rozdělení teploty ve vybrané skupině materiálů během odlévání/plnění v určitém čase. Teploty jsou uvedeny v °C v barevné škále.</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Velocity</a:t>
            </a:r>
            <a:r>
              <a:rPr lang="cs-CZ" sz="1800" b="1" dirty="0">
                <a:solidFill>
                  <a:schemeClr val="tx1"/>
                </a:solidFill>
              </a:rPr>
              <a:t>“ (rychlostní pole): </a:t>
            </a:r>
            <a:r>
              <a:rPr lang="cs-CZ" sz="1800" dirty="0">
                <a:solidFill>
                  <a:schemeClr val="tx1"/>
                </a:solidFill>
              </a:rPr>
              <a:t>Tento výsledek ukazuje rychlosti, které existují v určitém čase v tavenině. Rychlosti jsou zobrazeny v m/s v barevné škále.</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Pressure</a:t>
            </a:r>
            <a:r>
              <a:rPr lang="cs-CZ" sz="1800" b="1" dirty="0">
                <a:solidFill>
                  <a:schemeClr val="tx1"/>
                </a:solidFill>
              </a:rPr>
              <a:t>“ (</a:t>
            </a:r>
            <a:r>
              <a:rPr lang="cs-CZ" sz="1800" b="1" dirty="0" err="1">
                <a:solidFill>
                  <a:schemeClr val="tx1"/>
                </a:solidFill>
              </a:rPr>
              <a:t>Metalostatický</a:t>
            </a:r>
            <a:r>
              <a:rPr lang="cs-CZ" sz="1800" b="1" dirty="0">
                <a:solidFill>
                  <a:schemeClr val="tx1"/>
                </a:solidFill>
              </a:rPr>
              <a:t> tlak): </a:t>
            </a:r>
            <a:r>
              <a:rPr lang="cs-CZ" sz="1800" dirty="0">
                <a:solidFill>
                  <a:schemeClr val="tx1"/>
                </a:solidFill>
              </a:rPr>
              <a:t>Tento výsledek ukazuje rozdělení tlaku v tavenině během plnění v určitém čase. Rozložení tlaku je znázorněno v mbar (bar při vysokotlakém lití do formy) v barevné škále.</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Fraction</a:t>
            </a:r>
            <a:r>
              <a:rPr lang="cs-CZ" sz="1800" b="1" dirty="0">
                <a:solidFill>
                  <a:schemeClr val="tx1"/>
                </a:solidFill>
              </a:rPr>
              <a:t> </a:t>
            </a:r>
            <a:r>
              <a:rPr lang="cs-CZ" sz="1800" b="1" dirty="0" err="1">
                <a:solidFill>
                  <a:schemeClr val="tx1"/>
                </a:solidFill>
              </a:rPr>
              <a:t>Liquid</a:t>
            </a:r>
            <a:r>
              <a:rPr lang="cs-CZ" sz="1800" b="1" dirty="0">
                <a:solidFill>
                  <a:schemeClr val="tx1"/>
                </a:solidFill>
              </a:rPr>
              <a:t>“ (podíl tekuté fáze): </a:t>
            </a:r>
            <a:r>
              <a:rPr lang="cs-CZ" sz="1800" dirty="0">
                <a:solidFill>
                  <a:schemeClr val="tx1"/>
                </a:solidFill>
              </a:rPr>
              <a:t>Tento výsledek ukazuje místní procento tekuté taveniny v určitém časovém okamžiku během plnění. Tento výsledek ukáže něco, pouze pokud teplota taveniny během procesu plnění klesne pod teplotu likvidu. Díky tomuto výsledku můžete identifikovat předem ztuhlé oblasti. Frakce je uvedena v %.</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Fraction</a:t>
            </a:r>
            <a:r>
              <a:rPr lang="cs-CZ" sz="1800" b="1" dirty="0">
                <a:solidFill>
                  <a:schemeClr val="tx1"/>
                </a:solidFill>
              </a:rPr>
              <a:t> Solid“ (podíl tuhé fáze): </a:t>
            </a:r>
            <a:r>
              <a:rPr lang="cs-CZ" sz="1800" dirty="0">
                <a:solidFill>
                  <a:schemeClr val="tx1"/>
                </a:solidFill>
              </a:rPr>
              <a:t>Tento výsledek ukazuje místní procento ztuhlé taveniny v určitém časovém okamžiku během plnění. Tento výsledek ukáže něco, pouze pokud teplota taveniny během procesu plnění klesne pod teplotu likvidu. Díky tomuto výsledku můžete identifikovat předem zpevněné oblasti. Frakce je uvedena v %.</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186220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plnění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fontScale="92500"/>
          </a:bodyPr>
          <a:lstStyle/>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Tracer</a:t>
            </a:r>
            <a:r>
              <a:rPr lang="cs-CZ" sz="1800" b="1" dirty="0">
                <a:solidFill>
                  <a:schemeClr val="tx1"/>
                </a:solidFill>
              </a:rPr>
              <a:t>“ (trasovací částice): </a:t>
            </a:r>
            <a:r>
              <a:rPr lang="cs-CZ" sz="1800" dirty="0">
                <a:solidFill>
                  <a:schemeClr val="tx1"/>
                </a:solidFill>
              </a:rPr>
              <a:t>Výsledky částicových tras se načítají jako animace. Tato funkce umožňuje sledovat pohyb částic v tavenině. Standardní stopovací částice nemají žádnou hmotu, a tak indikují pohyb toku taveniny. Částicím však můžete také přiřadit hustotu a průměr, abyste jim umožnili pohybovat se v toku taveniny v závislosti na jejich hmotnosti. To vám umožní vizualizovat nejen částice taveniny, ale také částice vzduchu nebo písku v proudu kovu. Kromě toho si můžete vybrat z různých možností zobrazení, jako je „Age“ (věk částice), „</a:t>
            </a:r>
            <a:r>
              <a:rPr lang="cs-CZ" sz="1800" dirty="0" err="1">
                <a:solidFill>
                  <a:schemeClr val="tx1"/>
                </a:solidFill>
              </a:rPr>
              <a:t>Path</a:t>
            </a:r>
            <a:r>
              <a:rPr lang="cs-CZ" sz="1800" dirty="0">
                <a:solidFill>
                  <a:schemeClr val="tx1"/>
                </a:solidFill>
              </a:rPr>
              <a:t> </a:t>
            </a:r>
            <a:r>
              <a:rPr lang="cs-CZ" sz="1800" dirty="0" err="1">
                <a:solidFill>
                  <a:schemeClr val="tx1"/>
                </a:solidFill>
              </a:rPr>
              <a:t>Length</a:t>
            </a:r>
            <a:r>
              <a:rPr lang="cs-CZ" sz="1800" dirty="0">
                <a:solidFill>
                  <a:schemeClr val="tx1"/>
                </a:solidFill>
              </a:rPr>
              <a:t>“ (dráha částic) nebo „</a:t>
            </a:r>
            <a:r>
              <a:rPr lang="cs-CZ" sz="1800" dirty="0" err="1">
                <a:solidFill>
                  <a:schemeClr val="tx1"/>
                </a:solidFill>
              </a:rPr>
              <a:t>Pressure</a:t>
            </a:r>
            <a:r>
              <a:rPr lang="cs-CZ" sz="1800" dirty="0">
                <a:solidFill>
                  <a:schemeClr val="tx1"/>
                </a:solidFill>
              </a:rPr>
              <a:t>“ (tlak) atd. (</a:t>
            </a:r>
            <a:r>
              <a:rPr lang="cs-CZ" sz="1800" b="1" dirty="0">
                <a:solidFill>
                  <a:schemeClr val="tx1"/>
                </a:solidFill>
              </a:rPr>
              <a:t>Poznámka:</a:t>
            </a:r>
            <a:r>
              <a:rPr lang="cs-CZ" sz="1800" dirty="0">
                <a:solidFill>
                  <a:schemeClr val="tx1"/>
                </a:solidFill>
              </a:rPr>
              <a:t> Možnosti zobrazení se liší v závislosti na zvoleném procesu). Stopové částice musí být definovány předem </a:t>
            </a:r>
            <a:r>
              <a:rPr lang="cs-CZ" sz="1800" b="1" i="1" dirty="0">
                <a:solidFill>
                  <a:schemeClr val="tx1"/>
                </a:solidFill>
              </a:rPr>
              <a:t>v Geometry </a:t>
            </a:r>
            <a:r>
              <a:rPr lang="cs-CZ" sz="1800" b="1" i="1" dirty="0" err="1">
                <a:solidFill>
                  <a:schemeClr val="tx1"/>
                </a:solidFill>
              </a:rPr>
              <a:t>Perspective</a:t>
            </a:r>
            <a:r>
              <a:rPr lang="cs-CZ" sz="1800" b="1" i="1" dirty="0">
                <a:solidFill>
                  <a:schemeClr val="tx1"/>
                </a:solidFill>
              </a:rPr>
              <a:t>.</a:t>
            </a:r>
          </a:p>
          <a:p>
            <a:pPr lvl="3" algn="just">
              <a:buClr>
                <a:srgbClr val="983033"/>
              </a:buClr>
              <a:buFont typeface="Wingdings" panose="05000000000000000000" pitchFamily="2" charset="2"/>
              <a:buChar char="Ø"/>
            </a:pPr>
            <a:r>
              <a:rPr lang="cs-CZ" sz="1800" b="1" dirty="0">
                <a:solidFill>
                  <a:schemeClr val="tx1"/>
                </a:solidFill>
              </a:rPr>
              <a:t>„Air </a:t>
            </a:r>
            <a:r>
              <a:rPr lang="cs-CZ" sz="1800" b="1" dirty="0" err="1">
                <a:solidFill>
                  <a:schemeClr val="tx1"/>
                </a:solidFill>
              </a:rPr>
              <a:t>Pressure</a:t>
            </a:r>
            <a:r>
              <a:rPr lang="cs-CZ" sz="1800" b="1" dirty="0">
                <a:solidFill>
                  <a:schemeClr val="tx1"/>
                </a:solidFill>
              </a:rPr>
              <a:t>“ (přetlak vzduchu): </a:t>
            </a:r>
            <a:r>
              <a:rPr lang="cs-CZ" sz="1800" dirty="0">
                <a:solidFill>
                  <a:schemeClr val="tx1"/>
                </a:solidFill>
              </a:rPr>
              <a:t>Výsledek „Air </a:t>
            </a:r>
            <a:r>
              <a:rPr lang="cs-CZ" sz="1800" dirty="0" err="1">
                <a:solidFill>
                  <a:schemeClr val="tx1"/>
                </a:solidFill>
              </a:rPr>
              <a:t>pressure</a:t>
            </a:r>
            <a:r>
              <a:rPr lang="cs-CZ" sz="1800" dirty="0">
                <a:solidFill>
                  <a:schemeClr val="tx1"/>
                </a:solidFill>
              </a:rPr>
              <a:t>“ označuje tlak vzduchu v dosud nezalitých oblastech. V závislosti na počtu definovaných výsledků, s tímto výsledkem můžete jasně vidět, jak se vzduch vytlačuje taveninou a jak tlak zahlceného vzduchu neustále roste. Tlak vzduchu je udáván v barech.</a:t>
            </a:r>
          </a:p>
          <a:p>
            <a:pPr lvl="3" algn="just">
              <a:buClr>
                <a:srgbClr val="983033"/>
              </a:buClr>
              <a:buFont typeface="Wingdings" panose="05000000000000000000" pitchFamily="2" charset="2"/>
              <a:buChar char="Ø"/>
            </a:pPr>
            <a:r>
              <a:rPr lang="cs-CZ" sz="1800" b="1" dirty="0">
                <a:solidFill>
                  <a:schemeClr val="tx1"/>
                </a:solidFill>
              </a:rPr>
              <a:t>„Max. Air </a:t>
            </a:r>
            <a:r>
              <a:rPr lang="cs-CZ" sz="1800" b="1" dirty="0" err="1">
                <a:solidFill>
                  <a:schemeClr val="tx1"/>
                </a:solidFill>
              </a:rPr>
              <a:t>Pressure</a:t>
            </a:r>
            <a:r>
              <a:rPr lang="cs-CZ" sz="1800" b="1" dirty="0">
                <a:solidFill>
                  <a:schemeClr val="tx1"/>
                </a:solidFill>
              </a:rPr>
              <a:t>“ (maximální tlak vzduchu): </a:t>
            </a:r>
            <a:r>
              <a:rPr lang="cs-CZ" sz="1800" dirty="0">
                <a:solidFill>
                  <a:schemeClr val="tx1"/>
                </a:solidFill>
              </a:rPr>
              <a:t>Tento výsledek označuje maximální tlak vzduchu (viz výsledek „Air </a:t>
            </a:r>
            <a:r>
              <a:rPr lang="cs-CZ" sz="1800" dirty="0" err="1">
                <a:solidFill>
                  <a:schemeClr val="tx1"/>
                </a:solidFill>
              </a:rPr>
              <a:t>Pressure</a:t>
            </a:r>
            <a:r>
              <a:rPr lang="cs-CZ" sz="1800" dirty="0">
                <a:solidFill>
                  <a:schemeClr val="tx1"/>
                </a:solidFill>
              </a:rPr>
              <a:t>“), který se vyskytuje v průběhu celého plnění pro všechny oblasti dutiny formy.</a:t>
            </a:r>
          </a:p>
          <a:p>
            <a:pPr lvl="3" algn="just">
              <a:buClr>
                <a:srgbClr val="983033"/>
              </a:buClr>
              <a:buFont typeface="Wingdings" panose="05000000000000000000" pitchFamily="2" charset="2"/>
              <a:buChar char="Ø"/>
            </a:pPr>
            <a:r>
              <a:rPr lang="cs-CZ" sz="1800" b="1" dirty="0">
                <a:solidFill>
                  <a:schemeClr val="tx1"/>
                </a:solidFill>
              </a:rPr>
              <a:t>Lití do pískové/trvalé formy: „Air </a:t>
            </a:r>
            <a:r>
              <a:rPr lang="cs-CZ" sz="1800" b="1" dirty="0" err="1">
                <a:solidFill>
                  <a:schemeClr val="tx1"/>
                </a:solidFill>
              </a:rPr>
              <a:t>Entrapment</a:t>
            </a:r>
            <a:r>
              <a:rPr lang="cs-CZ" sz="1800" b="1" dirty="0">
                <a:solidFill>
                  <a:schemeClr val="tx1"/>
                </a:solidFill>
              </a:rPr>
              <a:t>“ (koncentrace uzavřeného vzduchu): </a:t>
            </a:r>
            <a:r>
              <a:rPr lang="cs-CZ" sz="1800" dirty="0">
                <a:solidFill>
                  <a:schemeClr val="tx1"/>
                </a:solidFill>
              </a:rPr>
              <a:t>Výsledek „Air </a:t>
            </a:r>
            <a:r>
              <a:rPr lang="cs-CZ" sz="1800" dirty="0" err="1">
                <a:solidFill>
                  <a:schemeClr val="tx1"/>
                </a:solidFill>
              </a:rPr>
              <a:t>Entrapment</a:t>
            </a:r>
            <a:r>
              <a:rPr lang="cs-CZ" sz="1800" dirty="0">
                <a:solidFill>
                  <a:schemeClr val="tx1"/>
                </a:solidFill>
              </a:rPr>
              <a:t>“ ukazuje procento zachyceného vzduchu v tavenině. Vypočítá se od okamžiku „naplněný kontrolní objem“ a ukazuje, kde a do jaké míry je zachycený vzduch distribuován v proudu taveniny. Pro kvantitativní vyhodnocení tohoto výsledku musíte zvážit, zda v daném okamžiku převládal v dané oblasti vysoký nebo nízký tlak vzduchu. Koncentrace zahlceného vzduchu je uvedena v %. </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66174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plnění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lnSpcReduction="10000"/>
          </a:bodyPr>
          <a:lstStyle/>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Material</a:t>
            </a:r>
            <a:r>
              <a:rPr lang="cs-CZ" sz="1800" b="1" dirty="0">
                <a:solidFill>
                  <a:schemeClr val="tx1"/>
                </a:solidFill>
              </a:rPr>
              <a:t> </a:t>
            </a:r>
            <a:r>
              <a:rPr lang="cs-CZ" sz="1800" b="1" dirty="0" err="1">
                <a:solidFill>
                  <a:schemeClr val="tx1"/>
                </a:solidFill>
              </a:rPr>
              <a:t>Trace</a:t>
            </a:r>
            <a:r>
              <a:rPr lang="cs-CZ" sz="1800" b="1" dirty="0">
                <a:solidFill>
                  <a:schemeClr val="tx1"/>
                </a:solidFill>
              </a:rPr>
              <a:t>“ (plnění přes jednotlivé zářezy): </a:t>
            </a:r>
            <a:r>
              <a:rPr lang="cs-CZ" sz="1800" dirty="0">
                <a:solidFill>
                  <a:schemeClr val="tx1"/>
                </a:solidFill>
              </a:rPr>
              <a:t>Tento výsledek ukazuje, ze kterého zářezu jsou vyplněny dané oblasti odlitku. To znamená, že tavenina protékající zářezem 1 je například zobrazena červeně, zatímco tavenina protékající zářezem 2 je například zobrazena bíle. Na základě výsledného míchání barev v odlitku můžete vidět, ze kterého vtoku byla tavenina primárně přiváděna. Oblasti s velmi podobnými barvami označují menší míchání taveniny, zatímco oblasti s výrazně odlišnými barvami v přechodové zóně naznačují silné promíchaní taveniny. Chcete-li získat tento výsledek, musíte předem přiřadit různá materiálová ID k zářezům v perspektivě geometrie.</a:t>
            </a:r>
          </a:p>
          <a:p>
            <a:pPr lvl="3" algn="just">
              <a:buClr>
                <a:srgbClr val="983033"/>
              </a:buClr>
              <a:buFont typeface="Wingdings" panose="05000000000000000000" pitchFamily="2" charset="2"/>
              <a:buChar char="Ø"/>
            </a:pPr>
            <a:r>
              <a:rPr lang="cs-CZ" sz="1800" b="1" dirty="0">
                <a:solidFill>
                  <a:schemeClr val="tx1"/>
                </a:solidFill>
              </a:rPr>
              <a:t>„Air </a:t>
            </a:r>
            <a:r>
              <a:rPr lang="cs-CZ" sz="1800" b="1" dirty="0" err="1">
                <a:solidFill>
                  <a:schemeClr val="tx1"/>
                </a:solidFill>
              </a:rPr>
              <a:t>Contact</a:t>
            </a:r>
            <a:r>
              <a:rPr lang="cs-CZ" sz="1800" b="1" dirty="0">
                <a:solidFill>
                  <a:schemeClr val="tx1"/>
                </a:solidFill>
              </a:rPr>
              <a:t>“ (kontakt se vzduchem): </a:t>
            </a:r>
            <a:r>
              <a:rPr lang="cs-CZ" sz="1800" dirty="0">
                <a:solidFill>
                  <a:schemeClr val="tx1"/>
                </a:solidFill>
              </a:rPr>
              <a:t>Tento výsledek ukazuje, průměrnou dobu, kdy byl povrch taveniny během plnění v přímém kontaktu se vzduchem. Prvky s vysokými hodnotami představují největší nebezpečí tvorby oxidů. Výsledek je zobrazen v sekundách.</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Material</a:t>
            </a:r>
            <a:r>
              <a:rPr lang="cs-CZ" sz="1800" b="1" dirty="0">
                <a:solidFill>
                  <a:schemeClr val="tx1"/>
                </a:solidFill>
              </a:rPr>
              <a:t> Age“ (stáří kovu): </a:t>
            </a:r>
            <a:r>
              <a:rPr lang="cs-CZ" sz="1800" dirty="0">
                <a:solidFill>
                  <a:schemeClr val="tx1"/>
                </a:solidFill>
              </a:rPr>
              <a:t>Tento výsledek ukazuje „stáří“ taveniny v každém naplněném elementu. Materiál přicházející z „</a:t>
            </a:r>
            <a:r>
              <a:rPr lang="cs-CZ" sz="1800" dirty="0" err="1">
                <a:solidFill>
                  <a:schemeClr val="tx1"/>
                </a:solidFill>
              </a:rPr>
              <a:t>Inletu</a:t>
            </a:r>
            <a:r>
              <a:rPr lang="cs-CZ" sz="1800" dirty="0">
                <a:solidFill>
                  <a:schemeClr val="tx1"/>
                </a:solidFill>
              </a:rPr>
              <a:t>“ vždy začíná s „věkem“ materiálu nula. „Stáří“ taveniny v odlitku je uvedeno v sekundách.</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Flow</a:t>
            </a:r>
            <a:r>
              <a:rPr lang="cs-CZ" sz="1800" b="1" dirty="0">
                <a:solidFill>
                  <a:schemeClr val="tx1"/>
                </a:solidFill>
              </a:rPr>
              <a:t> </a:t>
            </a:r>
            <a:r>
              <a:rPr lang="cs-CZ" sz="1800" b="1" dirty="0" err="1">
                <a:solidFill>
                  <a:schemeClr val="tx1"/>
                </a:solidFill>
              </a:rPr>
              <a:t>Length</a:t>
            </a:r>
            <a:r>
              <a:rPr lang="cs-CZ" sz="1800" b="1" dirty="0">
                <a:solidFill>
                  <a:schemeClr val="tx1"/>
                </a:solidFill>
              </a:rPr>
              <a:t>“ (dráha lití od licí jamky): </a:t>
            </a:r>
            <a:r>
              <a:rPr lang="cs-CZ" sz="1800" dirty="0">
                <a:solidFill>
                  <a:schemeClr val="tx1"/>
                </a:solidFill>
              </a:rPr>
              <a:t>Tento výsledek ukazuje délku toku taveniny od licí jamky. Délka toku je uvedena v mm.</a:t>
            </a:r>
          </a:p>
          <a:p>
            <a:pPr lvl="3" algn="just">
              <a:buClr>
                <a:srgbClr val="983033"/>
              </a:buClr>
              <a:buFont typeface="Wingdings" panose="05000000000000000000" pitchFamily="2" charset="2"/>
              <a:buChar char="Ø"/>
            </a:pPr>
            <a:r>
              <a:rPr lang="cs-CZ" sz="1800" b="1" dirty="0">
                <a:solidFill>
                  <a:schemeClr val="tx1"/>
                </a:solidFill>
              </a:rPr>
              <a:t>„Wall </a:t>
            </a:r>
            <a:r>
              <a:rPr lang="cs-CZ" sz="1800" b="1" dirty="0" err="1">
                <a:solidFill>
                  <a:schemeClr val="tx1"/>
                </a:solidFill>
              </a:rPr>
              <a:t>Contact</a:t>
            </a:r>
            <a:r>
              <a:rPr lang="cs-CZ" sz="1800" b="1" dirty="0">
                <a:solidFill>
                  <a:schemeClr val="tx1"/>
                </a:solidFill>
              </a:rPr>
              <a:t>“ (Kontakt taveniny se stěnou formy):</a:t>
            </a:r>
            <a:r>
              <a:rPr lang="cs-CZ" sz="1800" dirty="0">
                <a:solidFill>
                  <a:schemeClr val="tx1"/>
                </a:solidFill>
              </a:rPr>
              <a:t> Tento výsledek ukazuje, jak dlouho byla tavenina v kontaktu s formou. Kontakt se stěnou je zobrazen v sekundách.</a:t>
            </a:r>
          </a:p>
          <a:p>
            <a:pPr marL="201168" lvl="1" indent="0" algn="just">
              <a:buClr>
                <a:srgbClr val="983033"/>
              </a:buClr>
              <a:buNone/>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348793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Výsledky plnění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3" algn="just">
              <a:buClr>
                <a:srgbClr val="983033"/>
              </a:buClr>
              <a:buFont typeface="Wingdings" panose="05000000000000000000" pitchFamily="2" charset="2"/>
              <a:buChar char="Ø"/>
            </a:pPr>
            <a:r>
              <a:rPr lang="cs-CZ" sz="1800" b="1" dirty="0">
                <a:solidFill>
                  <a:schemeClr val="tx1"/>
                </a:solidFill>
              </a:rPr>
              <a:t>„Cast </a:t>
            </a:r>
            <a:r>
              <a:rPr lang="cs-CZ" sz="1800" b="1" dirty="0" err="1">
                <a:solidFill>
                  <a:schemeClr val="tx1"/>
                </a:solidFill>
              </a:rPr>
              <a:t>Length</a:t>
            </a:r>
            <a:r>
              <a:rPr lang="cs-CZ" sz="1800" b="1" dirty="0">
                <a:solidFill>
                  <a:schemeClr val="tx1"/>
                </a:solidFill>
              </a:rPr>
              <a:t>“ (délka lití od vstupu): </a:t>
            </a:r>
            <a:r>
              <a:rPr lang="cs-CZ" sz="1800" dirty="0">
                <a:solidFill>
                  <a:schemeClr val="tx1"/>
                </a:solidFill>
              </a:rPr>
              <a:t>Tento výsledek ukazuje délku toku taveniny od vstupu. Délka průtoku je uvedena v mm.</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Filling</a:t>
            </a:r>
            <a:r>
              <a:rPr lang="cs-CZ" sz="1800" b="1" dirty="0">
                <a:solidFill>
                  <a:schemeClr val="tx1"/>
                </a:solidFill>
              </a:rPr>
              <a:t> </a:t>
            </a:r>
            <a:r>
              <a:rPr lang="cs-CZ" sz="1800" b="1" dirty="0" err="1">
                <a:solidFill>
                  <a:schemeClr val="tx1"/>
                </a:solidFill>
              </a:rPr>
              <a:t>Temperature</a:t>
            </a:r>
            <a:r>
              <a:rPr lang="cs-CZ" sz="1800" b="1" dirty="0">
                <a:solidFill>
                  <a:schemeClr val="tx1"/>
                </a:solidFill>
              </a:rPr>
              <a:t>“ (teplota čela taveniny): </a:t>
            </a:r>
            <a:r>
              <a:rPr lang="cs-CZ" sz="1800" dirty="0">
                <a:solidFill>
                  <a:schemeClr val="tx1"/>
                </a:solidFill>
              </a:rPr>
              <a:t>Tento výsledek ukazuje, při které teplotě je buňka poprvé naplněna. Teplota plnění je zobrazena v °C.</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Filling</a:t>
            </a:r>
            <a:r>
              <a:rPr lang="cs-CZ" sz="1800" b="1" dirty="0">
                <a:solidFill>
                  <a:schemeClr val="tx1"/>
                </a:solidFill>
              </a:rPr>
              <a:t> Time“ (čas plnění): </a:t>
            </a:r>
            <a:r>
              <a:rPr lang="cs-CZ" sz="1800" dirty="0">
                <a:solidFill>
                  <a:schemeClr val="tx1"/>
                </a:solidFill>
              </a:rPr>
              <a:t>Tento výsledek ukazuje, po jaké době je buňka poprvé naplněna. Doba plnění je zobrazena v sekundách.</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Filling</a:t>
            </a:r>
            <a:r>
              <a:rPr lang="cs-CZ" sz="1800" b="1" dirty="0">
                <a:solidFill>
                  <a:schemeClr val="tx1"/>
                </a:solidFill>
              </a:rPr>
              <a:t> </a:t>
            </a:r>
            <a:r>
              <a:rPr lang="cs-CZ" sz="1800" b="1" dirty="0" err="1">
                <a:solidFill>
                  <a:schemeClr val="tx1"/>
                </a:solidFill>
              </a:rPr>
              <a:t>Velocity</a:t>
            </a:r>
            <a:r>
              <a:rPr lang="cs-CZ" sz="1800" b="1" dirty="0">
                <a:solidFill>
                  <a:schemeClr val="tx1"/>
                </a:solidFill>
              </a:rPr>
              <a:t>“ (rychlost taveniny): </a:t>
            </a:r>
            <a:r>
              <a:rPr lang="cs-CZ" sz="1800" dirty="0">
                <a:solidFill>
                  <a:schemeClr val="tx1"/>
                </a:solidFill>
              </a:rPr>
              <a:t>Tento výsledek ukazuje, při jaké rychlosti je buňka naplněna poprvé. Rychlost plnění je zobrazena v m/s.</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Mold</a:t>
            </a:r>
            <a:r>
              <a:rPr lang="cs-CZ" sz="1800" b="1" dirty="0">
                <a:solidFill>
                  <a:schemeClr val="tx1"/>
                </a:solidFill>
              </a:rPr>
              <a:t> </a:t>
            </a:r>
            <a:r>
              <a:rPr lang="cs-CZ" sz="1800" b="1" dirty="0" err="1">
                <a:solidFill>
                  <a:schemeClr val="tx1"/>
                </a:solidFill>
              </a:rPr>
              <a:t>Erosion</a:t>
            </a:r>
            <a:r>
              <a:rPr lang="cs-CZ" sz="1800" b="1" dirty="0">
                <a:solidFill>
                  <a:schemeClr val="tx1"/>
                </a:solidFill>
              </a:rPr>
              <a:t>“ (eroze formy): </a:t>
            </a:r>
            <a:r>
              <a:rPr lang="cs-CZ" sz="1800" dirty="0">
                <a:solidFill>
                  <a:schemeClr val="tx1"/>
                </a:solidFill>
              </a:rPr>
              <a:t>Tento výsledek ukazuje erozi na povrchu formy způsobenou příliš vysokou rychlostí taveniny. Tento výsledek je zobrazován pouze na materiálu formy.</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Sand</a:t>
            </a:r>
            <a:r>
              <a:rPr lang="cs-CZ" sz="1800" b="1" dirty="0">
                <a:solidFill>
                  <a:schemeClr val="tx1"/>
                </a:solidFill>
              </a:rPr>
              <a:t> </a:t>
            </a:r>
            <a:r>
              <a:rPr lang="cs-CZ" sz="1800" b="1" dirty="0" err="1">
                <a:solidFill>
                  <a:schemeClr val="tx1"/>
                </a:solidFill>
              </a:rPr>
              <a:t>Inclusion</a:t>
            </a:r>
            <a:r>
              <a:rPr lang="cs-CZ" sz="1800" b="1" dirty="0">
                <a:solidFill>
                  <a:schemeClr val="tx1"/>
                </a:solidFill>
              </a:rPr>
              <a:t> Area </a:t>
            </a:r>
            <a:r>
              <a:rPr lang="cs-CZ" sz="1800" b="1" dirty="0" err="1">
                <a:solidFill>
                  <a:schemeClr val="tx1"/>
                </a:solidFill>
              </a:rPr>
              <a:t>Fraction</a:t>
            </a:r>
            <a:r>
              <a:rPr lang="cs-CZ" sz="1800" b="1" dirty="0">
                <a:solidFill>
                  <a:schemeClr val="tx1"/>
                </a:solidFill>
              </a:rPr>
              <a:t>“ (Rozložení pískových vměstků – pouze pro lití do pískových forem): </a:t>
            </a:r>
            <a:r>
              <a:rPr lang="cs-CZ" sz="1800" dirty="0">
                <a:solidFill>
                  <a:schemeClr val="tx1"/>
                </a:solidFill>
              </a:rPr>
              <a:t>Tento výsledek je zobrazen na povrchu, a ukazuje, kde všude můžete očekávat povrchové vady způsobené pískovými vměstky.</a:t>
            </a:r>
          </a:p>
          <a:p>
            <a:pPr marL="201168" lvl="1" indent="0" algn="just">
              <a:buClr>
                <a:srgbClr val="983033"/>
              </a:buClr>
              <a:buNone/>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10 Hodnocení výsledků</a:t>
            </a:r>
          </a:p>
        </p:txBody>
      </p:sp>
    </p:spTree>
    <p:extLst>
      <p:ext uri="{BB962C8B-B14F-4D97-AF65-F5344CB8AC3E}">
        <p14:creationId xmlns:p14="http://schemas.microsoft.com/office/powerpoint/2010/main" val="1917577674"/>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3382E-40D3-48F0-B427-5E1FA1405C6F}">
  <ds:schemaRefs>
    <ds:schemaRef ds:uri="http://schemas.microsoft.com/sharepoint/v3/contenttype/forms"/>
  </ds:schemaRefs>
</ds:datastoreItem>
</file>

<file path=customXml/itemProps2.xml><?xml version="1.0" encoding="utf-8"?>
<ds:datastoreItem xmlns:ds="http://schemas.openxmlformats.org/officeDocument/2006/customXml" ds:itemID="{F2488681-B985-4C4A-82A8-610E8CCB933C}">
  <ds:schemaRefs>
    <ds:schemaRef ds:uri="92e8b739-1662-462e-84b7-6dd21149fd20"/>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fc1905a5-cf85-4e61-9a63-331118843f16"/>
    <ds:schemaRef ds:uri="http://purl.org/dc/dcmitype/"/>
  </ds:schemaRefs>
</ds:datastoreItem>
</file>

<file path=customXml/itemProps3.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15104</TotalTime>
  <Words>3891</Words>
  <Application>Microsoft Office PowerPoint</Application>
  <PresentationFormat>Širokoúhlá obrazovka</PresentationFormat>
  <Paragraphs>233</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Calibri</vt:lpstr>
      <vt:lpstr>Calibri Light</vt:lpstr>
      <vt:lpstr>Times New Roman</vt:lpstr>
      <vt:lpstr>Wingdings</vt:lpstr>
      <vt:lpstr>Retrospektiva</vt:lpstr>
      <vt:lpstr>  Progresivní metody modelování</vt:lpstr>
      <vt:lpstr>Hodnocení výsledků</vt:lpstr>
      <vt:lpstr>Úvod</vt:lpstr>
      <vt:lpstr>Výsledky plnění</vt:lpstr>
      <vt:lpstr>Výsledky plnění</vt:lpstr>
      <vt:lpstr>Výsledky plnění</vt:lpstr>
      <vt:lpstr>Výsledky plnění</vt:lpstr>
      <vt:lpstr>Výsledky plnění</vt:lpstr>
      <vt:lpstr>Výsledky plnění</vt:lpstr>
      <vt:lpstr>Výsledky tuhnutí</vt:lpstr>
      <vt:lpstr>Výsledky tuhnutí</vt:lpstr>
      <vt:lpstr>Výsledky tuhnutí</vt:lpstr>
      <vt:lpstr>Výsledky tuhnutí</vt:lpstr>
      <vt:lpstr>Výsledky tuhnutí</vt:lpstr>
      <vt:lpstr>Obecné funkce vyhodnocení</vt:lpstr>
      <vt:lpstr>Výsledky tuhnutí</vt:lpstr>
      <vt:lpstr>Vyhodnocení výsledků plnění</vt:lpstr>
      <vt:lpstr>Vyhodnocení výsledků fáze tuhnutí</vt:lpstr>
      <vt:lpstr>Vyhodnocení výsledků fáze tuhnutí</vt:lpstr>
      <vt:lpstr>Vyhodnocení výsledků fáze tuhnutí</vt:lpstr>
      <vt:lpstr>Uložení nastavení</vt:lpstr>
      <vt:lpstr>Vytváření obrázků, animací a videí</vt:lpstr>
      <vt:lpstr>Vytváření obrázků, animací a videí</vt:lpstr>
      <vt:lpstr>Vytváření obrázků, animací a videí</vt:lpstr>
      <vt:lpstr>Vytváření obrázků, animací a videí</vt:lpstr>
      <vt:lpstr>Vytváření obrázků, animací a videí</vt:lpstr>
      <vt:lpstr>Vytváření obrázků, animací a videí</vt:lpstr>
      <vt:lpstr>Použití animací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Ladislav Socha</cp:lastModifiedBy>
  <cp:revision>509</cp:revision>
  <dcterms:created xsi:type="dcterms:W3CDTF">2020-07-13T07:37:48Z</dcterms:created>
  <dcterms:modified xsi:type="dcterms:W3CDTF">2022-01-13T10:04:18Z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