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4"/>
  </p:notesMasterIdLst>
  <p:sldIdLst>
    <p:sldId id="256" r:id="rId5"/>
    <p:sldId id="258" r:id="rId6"/>
    <p:sldId id="264" r:id="rId7"/>
    <p:sldId id="631" r:id="rId8"/>
    <p:sldId id="659" r:id="rId9"/>
    <p:sldId id="660" r:id="rId10"/>
    <p:sldId id="661" r:id="rId11"/>
    <p:sldId id="662" r:id="rId12"/>
    <p:sldId id="663" r:id="rId13"/>
    <p:sldId id="664" r:id="rId14"/>
    <p:sldId id="665" r:id="rId15"/>
    <p:sldId id="666" r:id="rId16"/>
    <p:sldId id="667" r:id="rId17"/>
    <p:sldId id="668" r:id="rId18"/>
    <p:sldId id="669" r:id="rId19"/>
    <p:sldId id="670" r:id="rId20"/>
    <p:sldId id="671" r:id="rId21"/>
    <p:sldId id="672" r:id="rId22"/>
    <p:sldId id="673" r:id="rId23"/>
    <p:sldId id="674" r:id="rId24"/>
    <p:sldId id="675" r:id="rId25"/>
    <p:sldId id="676" r:id="rId26"/>
    <p:sldId id="677" r:id="rId27"/>
    <p:sldId id="678" r:id="rId28"/>
    <p:sldId id="679" r:id="rId29"/>
    <p:sldId id="680" r:id="rId30"/>
    <p:sldId id="681" r:id="rId31"/>
    <p:sldId id="682" r:id="rId32"/>
    <p:sldId id="68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0C"/>
    <a:srgbClr val="983033"/>
    <a:srgbClr val="343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94660"/>
  </p:normalViewPr>
  <p:slideViewPr>
    <p:cSldViewPr snapToGrid="0">
      <p:cViewPr varScale="1">
        <p:scale>
          <a:sx n="115" d="100"/>
          <a:sy n="115" d="100"/>
        </p:scale>
        <p:origin x="102" y="8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B50A2-266A-493F-BB0E-F0AB9AAB1F59}" type="datetimeFigureOut">
              <a:rPr lang="cs-CZ" smtClean="0"/>
              <a:t>13.01.2022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C8185-0C71-4C9A-B37D-F84DDEAB74A5}" type="slidenum">
              <a:rPr lang="cs-CZ" smtClean="0"/>
              <a:t>‹#›</a:t>
            </a:fld>
            <a:endParaRPr lang="cs-CZ"/>
          </a:p>
        </p:txBody>
      </p:sp>
    </p:spTree>
    <p:extLst>
      <p:ext uri="{BB962C8B-B14F-4D97-AF65-F5344CB8AC3E}">
        <p14:creationId xmlns:p14="http://schemas.microsoft.com/office/powerpoint/2010/main" val="77843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94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3273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0877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32936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14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07785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D9C6C1A-50B4-4548-951E-C90F7647C9BD}" type="datetimeFigureOut">
              <a:rPr lang="cs-CZ" smtClean="0"/>
              <a:t>13.01.2022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74769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D9C6C1A-50B4-4548-951E-C90F7647C9BD}" type="datetimeFigureOut">
              <a:rPr lang="cs-CZ" smtClean="0"/>
              <a:t>13.01.2022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6404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9C6C1A-50B4-4548-951E-C90F7647C9BD}" type="datetimeFigureOut">
              <a:rPr lang="cs-CZ" smtClean="0"/>
              <a:t>13.01.2022</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8806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2340A8-754F-4D1C-B784-FC20F0A9E635}" type="slidenum">
              <a:rPr lang="cs-CZ" smtClean="0"/>
              <a:t>‹#›</a:t>
            </a:fld>
            <a:endParaRPr lang="cs-CZ"/>
          </a:p>
        </p:txBody>
      </p:sp>
    </p:spTree>
    <p:extLst>
      <p:ext uri="{BB962C8B-B14F-4D97-AF65-F5344CB8AC3E}">
        <p14:creationId xmlns:p14="http://schemas.microsoft.com/office/powerpoint/2010/main" val="23003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9595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D9C6C1A-50B4-4548-951E-C90F7647C9BD}" type="datetimeFigureOut">
              <a:rPr lang="cs-CZ" smtClean="0"/>
              <a:t>13.01.2022</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82340A8-754F-4D1C-B784-FC20F0A9E635}"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03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pPr algn="ctr"/>
            <a:br>
              <a:rPr lang="cs-CZ" dirty="0">
                <a:solidFill>
                  <a:schemeClr val="tx1"/>
                </a:solidFill>
              </a:rPr>
            </a:br>
            <a:br>
              <a:rPr lang="cs-CZ" dirty="0">
                <a:solidFill>
                  <a:schemeClr val="tx1"/>
                </a:solidFill>
              </a:rPr>
            </a:br>
            <a:r>
              <a:rPr lang="cs-CZ" dirty="0">
                <a:solidFill>
                  <a:schemeClr val="tx1"/>
                </a:solidFill>
              </a:rPr>
              <a:t>Progresivní metody modelování</a:t>
            </a:r>
          </a:p>
        </p:txBody>
      </p:sp>
      <p:sp>
        <p:nvSpPr>
          <p:cNvPr id="3" name="Podnadpis 2"/>
          <p:cNvSpPr>
            <a:spLocks noGrp="1"/>
          </p:cNvSpPr>
          <p:nvPr>
            <p:ph type="subTitle" idx="1"/>
          </p:nvPr>
        </p:nvSpPr>
        <p:spPr>
          <a:xfrm>
            <a:off x="1199535" y="4418628"/>
            <a:ext cx="9144000" cy="1655762"/>
          </a:xfrm>
        </p:spPr>
        <p:txBody>
          <a:bodyPr/>
          <a:lstStyle/>
          <a:p>
            <a:pPr algn="ctr"/>
            <a:r>
              <a:rPr lang="cs-CZ" b="1" cap="none" dirty="0">
                <a:solidFill>
                  <a:srgbClr val="983033"/>
                </a:solidFill>
              </a:rPr>
              <a:t>Doc. Ing. Ladislav SOCHA, Ph.D. </a:t>
            </a:r>
            <a:r>
              <a:rPr lang="cs-CZ" b="1" cap="none">
                <a:solidFill>
                  <a:srgbClr val="983033"/>
                </a:solidFill>
              </a:rPr>
              <a:t>a kol.</a:t>
            </a:r>
            <a:endParaRPr lang="cs-CZ" b="1" cap="none" dirty="0">
              <a:solidFill>
                <a:srgbClr val="983033"/>
              </a:solidFill>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30" y="376238"/>
            <a:ext cx="3905250" cy="466725"/>
          </a:xfrm>
          <a:prstGeom prst="rect">
            <a:avLst/>
          </a:prstGeom>
        </p:spPr>
      </p:pic>
    </p:spTree>
    <p:extLst>
      <p:ext uri="{BB962C8B-B14F-4D97-AF65-F5344CB8AC3E}">
        <p14:creationId xmlns:p14="http://schemas.microsoft.com/office/powerpoint/2010/main" val="2217936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materiálů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
        <p:nvSpPr>
          <p:cNvPr id="14" name="TextovéPole 13">
            <a:extLst>
              <a:ext uri="{FF2B5EF4-FFF2-40B4-BE49-F238E27FC236}">
                <a16:creationId xmlns:a16="http://schemas.microsoft.com/office/drawing/2014/main" id="{25A91FD7-2296-4C79-89C9-D70F03043CCE}"/>
              </a:ext>
            </a:extLst>
          </p:cNvPr>
          <p:cNvSpPr txBox="1"/>
          <p:nvPr/>
        </p:nvSpPr>
        <p:spPr>
          <a:xfrm>
            <a:off x="2502265" y="2967335"/>
            <a:ext cx="2762462" cy="923330"/>
          </a:xfrm>
          <a:prstGeom prst="rect">
            <a:avLst/>
          </a:prstGeom>
          <a:noFill/>
        </p:spPr>
        <p:txBody>
          <a:bodyPr wrap="square" rtlCol="0">
            <a:spAutoFit/>
          </a:bodyPr>
          <a:lstStyle/>
          <a:p>
            <a:pPr algn="ctr"/>
            <a:r>
              <a:rPr lang="cs-CZ" i="1" dirty="0"/>
              <a:t>Typické koeficienty přestupu tepla při lití do kokil</a:t>
            </a:r>
          </a:p>
        </p:txBody>
      </p:sp>
      <p:pic>
        <p:nvPicPr>
          <p:cNvPr id="5" name="Obrázek 4">
            <a:extLst>
              <a:ext uri="{FF2B5EF4-FFF2-40B4-BE49-F238E27FC236}">
                <a16:creationId xmlns:a16="http://schemas.microsoft.com/office/drawing/2014/main" id="{A412E02B-ED8B-487E-803D-481D082EDB41}"/>
              </a:ext>
            </a:extLst>
          </p:cNvPr>
          <p:cNvPicPr>
            <a:picLocks noChangeAspect="1"/>
          </p:cNvPicPr>
          <p:nvPr/>
        </p:nvPicPr>
        <p:blipFill>
          <a:blip r:embed="rId3"/>
          <a:stretch>
            <a:fillRect/>
          </a:stretch>
        </p:blipFill>
        <p:spPr>
          <a:xfrm>
            <a:off x="5576316" y="296994"/>
            <a:ext cx="6006084" cy="6034601"/>
          </a:xfrm>
          <a:prstGeom prst="rect">
            <a:avLst/>
          </a:prstGeom>
        </p:spPr>
      </p:pic>
    </p:spTree>
    <p:extLst>
      <p:ext uri="{BB962C8B-B14F-4D97-AF65-F5344CB8AC3E}">
        <p14:creationId xmlns:p14="http://schemas.microsoft.com/office/powerpoint/2010/main" val="1179986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plnění/lití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Pracovní okno </a:t>
            </a:r>
            <a:r>
              <a:rPr lang="cs-CZ" b="1" dirty="0">
                <a:solidFill>
                  <a:schemeClr val="tx1"/>
                </a:solidFill>
              </a:rPr>
              <a:t>„Casting </a:t>
            </a:r>
            <a:r>
              <a:rPr lang="cs-CZ" b="1" dirty="0" err="1">
                <a:solidFill>
                  <a:schemeClr val="tx1"/>
                </a:solidFill>
              </a:rPr>
              <a:t>Process</a:t>
            </a:r>
            <a:r>
              <a:rPr lang="cs-CZ" b="1" dirty="0">
                <a:solidFill>
                  <a:schemeClr val="tx1"/>
                </a:solidFill>
              </a:rPr>
              <a:t>“ </a:t>
            </a:r>
            <a:r>
              <a:rPr lang="cs-CZ" dirty="0">
                <a:solidFill>
                  <a:schemeClr val="tx1"/>
                </a:solidFill>
              </a:rPr>
              <a:t>poskytuje přehled o úplném procesu odlévání, od přípravy formy, plnění formy, až po tuhnutí a ochlazování odlitku.</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pic>
        <p:nvPicPr>
          <p:cNvPr id="5" name="Obrázek 4">
            <a:extLst>
              <a:ext uri="{FF2B5EF4-FFF2-40B4-BE49-F238E27FC236}">
                <a16:creationId xmlns:a16="http://schemas.microsoft.com/office/drawing/2014/main" id="{C2C8E507-7E13-4AFD-9DD1-71A5D8AEFB95}"/>
              </a:ext>
            </a:extLst>
          </p:cNvPr>
          <p:cNvPicPr>
            <a:picLocks noChangeAspect="1"/>
          </p:cNvPicPr>
          <p:nvPr/>
        </p:nvPicPr>
        <p:blipFill>
          <a:blip r:embed="rId3"/>
          <a:stretch>
            <a:fillRect/>
          </a:stretch>
        </p:blipFill>
        <p:spPr>
          <a:xfrm>
            <a:off x="1220335" y="2468526"/>
            <a:ext cx="6981556" cy="3826928"/>
          </a:xfrm>
          <a:prstGeom prst="rect">
            <a:avLst/>
          </a:prstGeom>
        </p:spPr>
      </p:pic>
      <p:sp>
        <p:nvSpPr>
          <p:cNvPr id="8" name="TextovéPole 7">
            <a:extLst>
              <a:ext uri="{FF2B5EF4-FFF2-40B4-BE49-F238E27FC236}">
                <a16:creationId xmlns:a16="http://schemas.microsoft.com/office/drawing/2014/main" id="{DF2F1235-F9A0-4DF9-BED6-102396399DA9}"/>
              </a:ext>
            </a:extLst>
          </p:cNvPr>
          <p:cNvSpPr txBox="1"/>
          <p:nvPr/>
        </p:nvSpPr>
        <p:spPr>
          <a:xfrm>
            <a:off x="8462356" y="3691093"/>
            <a:ext cx="2750127" cy="923330"/>
          </a:xfrm>
          <a:prstGeom prst="rect">
            <a:avLst/>
          </a:prstGeom>
          <a:noFill/>
        </p:spPr>
        <p:txBody>
          <a:bodyPr wrap="square" rtlCol="0">
            <a:spAutoFit/>
          </a:bodyPr>
          <a:lstStyle/>
          <a:p>
            <a:pPr algn="ctr"/>
            <a:r>
              <a:rPr lang="cs-CZ" i="1" dirty="0"/>
              <a:t>Procesní okno pro gravitační lití do pískových forem</a:t>
            </a:r>
          </a:p>
        </p:txBody>
      </p:sp>
    </p:spTree>
    <p:extLst>
      <p:ext uri="{BB962C8B-B14F-4D97-AF65-F5344CB8AC3E}">
        <p14:creationId xmlns:p14="http://schemas.microsoft.com/office/powerpoint/2010/main" val="3045204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plnění/lití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V zásadě máte čtyři různé možnosti, jak definovat plnění formy za předpokladu, že jste vytvořili v </a:t>
            </a:r>
            <a:r>
              <a:rPr lang="cs-CZ" b="1" dirty="0">
                <a:solidFill>
                  <a:schemeClr val="tx1"/>
                </a:solidFill>
              </a:rPr>
              <a:t>Geometry </a:t>
            </a:r>
            <a:r>
              <a:rPr lang="cs-CZ" b="1" dirty="0" err="1">
                <a:solidFill>
                  <a:schemeClr val="tx1"/>
                </a:solidFill>
              </a:rPr>
              <a:t>Perspective</a:t>
            </a:r>
            <a:r>
              <a:rPr lang="cs-CZ" b="1" dirty="0">
                <a:solidFill>
                  <a:schemeClr val="tx1"/>
                </a:solidFill>
              </a:rPr>
              <a:t> </a:t>
            </a:r>
            <a:r>
              <a:rPr lang="cs-CZ" dirty="0">
                <a:solidFill>
                  <a:schemeClr val="tx1"/>
                </a:solidFill>
              </a:rPr>
              <a:t>geometrii s materiálovým ID pro „</a:t>
            </a:r>
            <a:r>
              <a:rPr lang="cs-CZ" dirty="0" err="1">
                <a:solidFill>
                  <a:schemeClr val="tx1"/>
                </a:solidFill>
              </a:rPr>
              <a:t>Inlet</a:t>
            </a:r>
            <a:r>
              <a:rPr lang="cs-CZ" dirty="0">
                <a:solidFill>
                  <a:schemeClr val="tx1"/>
                </a:solidFill>
              </a:rPr>
              <a:t>“ (vstup tekutého kovu):</a:t>
            </a:r>
          </a:p>
          <a:p>
            <a:pPr marL="201168" lvl="1" indent="0" algn="just">
              <a:buClr>
                <a:srgbClr val="983033"/>
              </a:buClr>
              <a:buNone/>
            </a:pPr>
            <a:r>
              <a:rPr lang="cs-CZ" b="1" dirty="0">
                <a:solidFill>
                  <a:schemeClr val="tx1"/>
                </a:solidFill>
              </a:rPr>
              <a:t>1.	„</a:t>
            </a:r>
            <a:r>
              <a:rPr lang="cs-CZ" b="1" dirty="0" err="1">
                <a:solidFill>
                  <a:schemeClr val="tx1"/>
                </a:solidFill>
              </a:rPr>
              <a:t>Automatic</a:t>
            </a:r>
            <a:r>
              <a:rPr lang="cs-CZ" b="1" dirty="0">
                <a:solidFill>
                  <a:schemeClr val="tx1"/>
                </a:solidFill>
              </a:rPr>
              <a:t> </a:t>
            </a:r>
            <a:r>
              <a:rPr lang="cs-CZ" b="1" dirty="0" err="1">
                <a:solidFill>
                  <a:schemeClr val="tx1"/>
                </a:solidFill>
              </a:rPr>
              <a:t>Filling</a:t>
            </a:r>
            <a:r>
              <a:rPr lang="cs-CZ" b="1" dirty="0">
                <a:solidFill>
                  <a:schemeClr val="tx1"/>
                </a:solidFill>
              </a:rPr>
              <a:t> Control“ (automatické plnění)</a:t>
            </a:r>
          </a:p>
          <a:p>
            <a:pPr lvl="1" algn="just">
              <a:buClr>
                <a:srgbClr val="983033"/>
              </a:buClr>
              <a:buFont typeface="Wingdings" panose="05000000000000000000" pitchFamily="2" charset="2"/>
              <a:buChar char="ü"/>
            </a:pPr>
            <a:r>
              <a:rPr lang="cs-CZ" dirty="0">
                <a:solidFill>
                  <a:schemeClr val="tx1"/>
                </a:solidFill>
              </a:rPr>
              <a:t>Tato možnost plnění vyžaduje, aby v geometrickém 3D modelu byla vytvořena </a:t>
            </a:r>
            <a:r>
              <a:rPr lang="cs-CZ" dirty="0" err="1">
                <a:solidFill>
                  <a:schemeClr val="tx1"/>
                </a:solidFill>
              </a:rPr>
              <a:t>geomterie</a:t>
            </a:r>
            <a:r>
              <a:rPr lang="cs-CZ" dirty="0">
                <a:solidFill>
                  <a:schemeClr val="tx1"/>
                </a:solidFill>
              </a:rPr>
              <a:t> s přiřazeným materiálovým ID „</a:t>
            </a:r>
            <a:r>
              <a:rPr lang="cs-CZ" dirty="0" err="1">
                <a:solidFill>
                  <a:schemeClr val="tx1"/>
                </a:solidFill>
              </a:rPr>
              <a:t>Pouring</a:t>
            </a:r>
            <a:r>
              <a:rPr lang="cs-CZ" dirty="0">
                <a:solidFill>
                  <a:schemeClr val="tx1"/>
                </a:solidFill>
              </a:rPr>
              <a:t> </a:t>
            </a:r>
            <a:r>
              <a:rPr lang="cs-CZ" dirty="0" err="1">
                <a:solidFill>
                  <a:schemeClr val="tx1"/>
                </a:solidFill>
              </a:rPr>
              <a:t>Basin</a:t>
            </a:r>
            <a:r>
              <a:rPr lang="cs-CZ" dirty="0">
                <a:solidFill>
                  <a:schemeClr val="tx1"/>
                </a:solidFill>
              </a:rPr>
              <a:t>“ (licí jamka) a „</a:t>
            </a:r>
            <a:r>
              <a:rPr lang="cs-CZ" dirty="0" err="1">
                <a:solidFill>
                  <a:schemeClr val="tx1"/>
                </a:solidFill>
              </a:rPr>
              <a:t>Inlet</a:t>
            </a:r>
            <a:r>
              <a:rPr lang="cs-CZ" dirty="0">
                <a:solidFill>
                  <a:schemeClr val="tx1"/>
                </a:solidFill>
              </a:rPr>
              <a:t>“. V dialogovém okně do pole „Distance </a:t>
            </a:r>
            <a:r>
              <a:rPr lang="cs-CZ" dirty="0" err="1">
                <a:solidFill>
                  <a:schemeClr val="tx1"/>
                </a:solidFill>
              </a:rPr>
              <a:t>from</a:t>
            </a:r>
            <a:r>
              <a:rPr lang="cs-CZ" dirty="0">
                <a:solidFill>
                  <a:schemeClr val="tx1"/>
                </a:solidFill>
              </a:rPr>
              <a:t> </a:t>
            </a:r>
            <a:r>
              <a:rPr lang="cs-CZ" dirty="0" err="1">
                <a:solidFill>
                  <a:schemeClr val="tx1"/>
                </a:solidFill>
              </a:rPr>
              <a:t>Ladle</a:t>
            </a:r>
            <a:r>
              <a:rPr lang="cs-CZ" dirty="0">
                <a:solidFill>
                  <a:schemeClr val="tx1"/>
                </a:solidFill>
              </a:rPr>
              <a:t> to </a:t>
            </a:r>
            <a:r>
              <a:rPr lang="cs-CZ" dirty="0" err="1">
                <a:solidFill>
                  <a:schemeClr val="tx1"/>
                </a:solidFill>
              </a:rPr>
              <a:t>Inlet</a:t>
            </a:r>
            <a:r>
              <a:rPr lang="cs-CZ" dirty="0">
                <a:solidFill>
                  <a:schemeClr val="tx1"/>
                </a:solidFill>
              </a:rPr>
              <a:t>“ zadejte výšku proudu kovu nad jamkou tzn. vzdálenost mezi licí pánví a vrškem licí jamky v mm (lití na hubičku). Pro druhou variantu „Maximum </a:t>
            </a:r>
            <a:r>
              <a:rPr lang="cs-CZ" dirty="0" err="1">
                <a:solidFill>
                  <a:schemeClr val="tx1"/>
                </a:solidFill>
              </a:rPr>
              <a:t>Flowrate</a:t>
            </a:r>
            <a:r>
              <a:rPr lang="cs-CZ" dirty="0">
                <a:solidFill>
                  <a:schemeClr val="tx1"/>
                </a:solidFill>
              </a:rPr>
              <a:t>“ definujte hodnotu objemového průtoku, při kterém má být zahájen proces plnění (viz obrázek 88).</a:t>
            </a:r>
          </a:p>
          <a:p>
            <a:pPr lvl="1" algn="just">
              <a:buClr>
                <a:srgbClr val="983033"/>
              </a:buClr>
              <a:buFont typeface="Wingdings" panose="05000000000000000000" pitchFamily="2" charset="2"/>
              <a:buChar char="ü"/>
            </a:pPr>
            <a:r>
              <a:rPr lang="cs-CZ" dirty="0">
                <a:solidFill>
                  <a:schemeClr val="tx1"/>
                </a:solidFill>
              </a:rPr>
              <a:t>V poli „</a:t>
            </a:r>
            <a:r>
              <a:rPr lang="cs-CZ" dirty="0" err="1">
                <a:solidFill>
                  <a:schemeClr val="tx1"/>
                </a:solidFill>
              </a:rPr>
              <a:t>Pouring</a:t>
            </a:r>
            <a:r>
              <a:rPr lang="cs-CZ" dirty="0">
                <a:solidFill>
                  <a:schemeClr val="tx1"/>
                </a:solidFill>
              </a:rPr>
              <a:t> </a:t>
            </a:r>
            <a:r>
              <a:rPr lang="cs-CZ" dirty="0" err="1">
                <a:solidFill>
                  <a:schemeClr val="tx1"/>
                </a:solidFill>
              </a:rPr>
              <a:t>Basin</a:t>
            </a:r>
            <a:r>
              <a:rPr lang="cs-CZ" dirty="0">
                <a:solidFill>
                  <a:schemeClr val="tx1"/>
                </a:solidFill>
              </a:rPr>
              <a:t> Fill Level %“můžete uvést procento hladiny, které má být během plnění formy trvale udržováno v licí jamce.</a:t>
            </a:r>
          </a:p>
          <a:p>
            <a:pPr lvl="1" algn="just">
              <a:buClr>
                <a:srgbClr val="983033"/>
              </a:buClr>
              <a:buFont typeface="Wingdings" panose="05000000000000000000" pitchFamily="2" charset="2"/>
              <a:buChar char="ü"/>
            </a:pPr>
            <a:r>
              <a:rPr lang="cs-CZ" dirty="0">
                <a:solidFill>
                  <a:schemeClr val="tx1"/>
                </a:solidFill>
              </a:rPr>
              <a:t>Ve spodní části dialogového okna můžete určit, jak zacházet s licí jamkou na konci plnění:</a:t>
            </a:r>
          </a:p>
          <a:p>
            <a:pPr lvl="1" algn="just">
              <a:buClr>
                <a:srgbClr val="983033"/>
              </a:buClr>
              <a:buFont typeface="Wingdings" panose="05000000000000000000" pitchFamily="2" charset="2"/>
              <a:buChar char="ü"/>
            </a:pPr>
            <a:endParaRPr lang="cs-CZ" dirty="0">
              <a:solidFill>
                <a:schemeClr val="tx1"/>
              </a:solidFill>
            </a:endParaRPr>
          </a:p>
          <a:p>
            <a:pPr lvl="3" algn="just">
              <a:buClr>
                <a:srgbClr val="983033"/>
              </a:buClr>
              <a:buFont typeface="Wingdings" panose="05000000000000000000" pitchFamily="2" charset="2"/>
              <a:buChar char="Ø"/>
            </a:pPr>
            <a:r>
              <a:rPr lang="cs-CZ" sz="1800" i="1" dirty="0">
                <a:solidFill>
                  <a:schemeClr val="tx1"/>
                </a:solidFill>
              </a:rPr>
              <a:t> Zastavit lití, jakmile licí jamka dosáhne 70 % úrovně naplnění. </a:t>
            </a:r>
          </a:p>
          <a:p>
            <a:pPr lvl="3" algn="just">
              <a:buClr>
                <a:srgbClr val="983033"/>
              </a:buClr>
              <a:buFont typeface="Wingdings" panose="05000000000000000000" pitchFamily="2" charset="2"/>
              <a:buChar char="Ø"/>
            </a:pPr>
            <a:r>
              <a:rPr lang="cs-CZ" sz="1800" i="1" dirty="0">
                <a:solidFill>
                  <a:schemeClr val="tx1"/>
                </a:solidFill>
              </a:rPr>
              <a:t> Na konci plnění naplnit licí jamku.</a:t>
            </a:r>
          </a:p>
          <a:p>
            <a:pPr lvl="3" algn="just">
              <a:buClr>
                <a:srgbClr val="983033"/>
              </a:buClr>
              <a:buFont typeface="Wingdings" panose="05000000000000000000" pitchFamily="2" charset="2"/>
              <a:buChar char="Ø"/>
            </a:pPr>
            <a:r>
              <a:rPr lang="cs-CZ" sz="1800" i="1" dirty="0">
                <a:solidFill>
                  <a:schemeClr val="tx1"/>
                </a:solidFill>
              </a:rPr>
              <a:t> Na konci plnění má být licí jamka prázdná.</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Tree>
    <p:extLst>
      <p:ext uri="{BB962C8B-B14F-4D97-AF65-F5344CB8AC3E}">
        <p14:creationId xmlns:p14="http://schemas.microsoft.com/office/powerpoint/2010/main" val="1043464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plnění/lití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6E95CD34-5399-4518-88D1-AD2DAA11952B}"/>
              </a:ext>
            </a:extLst>
          </p:cNvPr>
          <p:cNvPicPr>
            <a:picLocks noGrp="1" noChangeAspect="1"/>
          </p:cNvPicPr>
          <p:nvPr>
            <p:ph idx="1"/>
          </p:nvPr>
        </p:nvPicPr>
        <p:blipFill>
          <a:blip r:embed="rId3"/>
          <a:stretch>
            <a:fillRect/>
          </a:stretch>
        </p:blipFill>
        <p:spPr>
          <a:xfrm>
            <a:off x="2412079" y="1825625"/>
            <a:ext cx="7367842" cy="4003747"/>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
        <p:nvSpPr>
          <p:cNvPr id="8" name="TextovéPole 7">
            <a:extLst>
              <a:ext uri="{FF2B5EF4-FFF2-40B4-BE49-F238E27FC236}">
                <a16:creationId xmlns:a16="http://schemas.microsoft.com/office/drawing/2014/main" id="{C82B1FA9-638C-4DB0-9D1B-386A971C715F}"/>
              </a:ext>
            </a:extLst>
          </p:cNvPr>
          <p:cNvSpPr txBox="1"/>
          <p:nvPr/>
        </p:nvSpPr>
        <p:spPr>
          <a:xfrm>
            <a:off x="2854036" y="5959335"/>
            <a:ext cx="6483927" cy="369332"/>
          </a:xfrm>
          <a:prstGeom prst="rect">
            <a:avLst/>
          </a:prstGeom>
          <a:noFill/>
        </p:spPr>
        <p:txBody>
          <a:bodyPr wrap="square" rtlCol="0">
            <a:spAutoFit/>
          </a:bodyPr>
          <a:lstStyle/>
          <a:p>
            <a:r>
              <a:rPr lang="cs-CZ" i="1" dirty="0"/>
              <a:t>Určení plnícího procesu s použitím </a:t>
            </a:r>
            <a:r>
              <a:rPr lang="cs-CZ" i="1" dirty="0" err="1"/>
              <a:t>Automatic</a:t>
            </a:r>
            <a:r>
              <a:rPr lang="cs-CZ" i="1" dirty="0"/>
              <a:t> </a:t>
            </a:r>
            <a:r>
              <a:rPr lang="cs-CZ" i="1" dirty="0" err="1"/>
              <a:t>Filling</a:t>
            </a:r>
            <a:r>
              <a:rPr lang="cs-CZ" i="1" dirty="0"/>
              <a:t> Control</a:t>
            </a:r>
          </a:p>
        </p:txBody>
      </p:sp>
    </p:spTree>
    <p:extLst>
      <p:ext uri="{BB962C8B-B14F-4D97-AF65-F5344CB8AC3E}">
        <p14:creationId xmlns:p14="http://schemas.microsoft.com/office/powerpoint/2010/main" val="315031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plnění/lití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5594465" cy="4614050"/>
          </a:xfrm>
        </p:spPr>
        <p:txBody>
          <a:bodyPr>
            <a:normAutofit/>
          </a:bodyPr>
          <a:lstStyle/>
          <a:p>
            <a:pPr marL="201168" lvl="1" indent="0" algn="just">
              <a:buClr>
                <a:srgbClr val="983033"/>
              </a:buClr>
              <a:buNone/>
            </a:pPr>
            <a:r>
              <a:rPr lang="cs-CZ" b="1" dirty="0">
                <a:solidFill>
                  <a:schemeClr val="tx1"/>
                </a:solidFill>
              </a:rPr>
              <a:t>2.	„</a:t>
            </a:r>
            <a:r>
              <a:rPr lang="cs-CZ" b="1" dirty="0" err="1">
                <a:solidFill>
                  <a:schemeClr val="tx1"/>
                </a:solidFill>
              </a:rPr>
              <a:t>Pouring</a:t>
            </a:r>
            <a:r>
              <a:rPr lang="cs-CZ" b="1" dirty="0">
                <a:solidFill>
                  <a:schemeClr val="tx1"/>
                </a:solidFill>
              </a:rPr>
              <a:t> Time“</a:t>
            </a:r>
          </a:p>
          <a:p>
            <a:pPr lvl="1" algn="just">
              <a:buClr>
                <a:srgbClr val="983033"/>
              </a:buClr>
              <a:buFont typeface="Wingdings" panose="05000000000000000000" pitchFamily="2" charset="2"/>
              <a:buChar char="ü"/>
            </a:pPr>
            <a:r>
              <a:rPr lang="cs-CZ" dirty="0">
                <a:solidFill>
                  <a:schemeClr val="tx1"/>
                </a:solidFill>
              </a:rPr>
              <a:t>Chcete-li definovat proces plnění pomocí doby lití, zadejte v dialogovém okně čas v sekundách. Na základě této definice a objemu, který má být naplněn, se vypočítá konstantní objemový průtok pro plnění formy.</a:t>
            </a:r>
          </a:p>
          <a:p>
            <a:pPr lvl="1" algn="just">
              <a:buClr>
                <a:srgbClr val="983033"/>
              </a:buClr>
              <a:buFont typeface="Wingdings" panose="05000000000000000000" pitchFamily="2" charset="2"/>
              <a:buChar char="ü"/>
            </a:pPr>
            <a:r>
              <a:rPr lang="cs-CZ" b="1" dirty="0">
                <a:solidFill>
                  <a:schemeClr val="tx1"/>
                </a:solidFill>
              </a:rPr>
              <a:t>Upozornění: </a:t>
            </a:r>
            <a:r>
              <a:rPr lang="cs-CZ" dirty="0">
                <a:solidFill>
                  <a:schemeClr val="tx1"/>
                </a:solidFill>
              </a:rPr>
              <a:t>Pokud je doba lití příliš nízká a licí jamka se kompletně „zaplní“, MAGMASOFT® začne plnit formu tlakem, aby bylo zajištěno, že celý proces plnění proběhne v definované době odlévání. Prosím ujistěte se, že nastavená licí doba opravdu odpovídá reálnému času plnění.</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pic>
        <p:nvPicPr>
          <p:cNvPr id="5" name="Obrázek 4">
            <a:extLst>
              <a:ext uri="{FF2B5EF4-FFF2-40B4-BE49-F238E27FC236}">
                <a16:creationId xmlns:a16="http://schemas.microsoft.com/office/drawing/2014/main" id="{F5987F59-291F-4EAA-8B43-6F5989D9281C}"/>
              </a:ext>
            </a:extLst>
          </p:cNvPr>
          <p:cNvPicPr>
            <a:picLocks noChangeAspect="1"/>
          </p:cNvPicPr>
          <p:nvPr/>
        </p:nvPicPr>
        <p:blipFill>
          <a:blip r:embed="rId3"/>
          <a:stretch>
            <a:fillRect/>
          </a:stretch>
        </p:blipFill>
        <p:spPr>
          <a:xfrm>
            <a:off x="6892637" y="2045084"/>
            <a:ext cx="5225057" cy="2767831"/>
          </a:xfrm>
          <a:prstGeom prst="rect">
            <a:avLst/>
          </a:prstGeom>
        </p:spPr>
      </p:pic>
      <p:sp>
        <p:nvSpPr>
          <p:cNvPr id="8" name="TextovéPole 7">
            <a:extLst>
              <a:ext uri="{FF2B5EF4-FFF2-40B4-BE49-F238E27FC236}">
                <a16:creationId xmlns:a16="http://schemas.microsoft.com/office/drawing/2014/main" id="{37C6F5A7-C829-4E5A-916D-0D03B9FDE782}"/>
              </a:ext>
            </a:extLst>
          </p:cNvPr>
          <p:cNvSpPr txBox="1"/>
          <p:nvPr/>
        </p:nvSpPr>
        <p:spPr>
          <a:xfrm>
            <a:off x="7988092" y="4990018"/>
            <a:ext cx="3034145" cy="646331"/>
          </a:xfrm>
          <a:prstGeom prst="rect">
            <a:avLst/>
          </a:prstGeom>
          <a:noFill/>
        </p:spPr>
        <p:txBody>
          <a:bodyPr wrap="square" rtlCol="0">
            <a:spAutoFit/>
          </a:bodyPr>
          <a:lstStyle/>
          <a:p>
            <a:pPr algn="ctr"/>
            <a:r>
              <a:rPr lang="cs-CZ" i="1" dirty="0"/>
              <a:t>Definice procesu plnění s použitím </a:t>
            </a:r>
            <a:r>
              <a:rPr lang="cs-CZ" i="1" dirty="0" err="1"/>
              <a:t>Pouring</a:t>
            </a:r>
            <a:r>
              <a:rPr lang="cs-CZ" i="1" dirty="0"/>
              <a:t> Time</a:t>
            </a:r>
          </a:p>
        </p:txBody>
      </p:sp>
    </p:spTree>
    <p:extLst>
      <p:ext uri="{BB962C8B-B14F-4D97-AF65-F5344CB8AC3E}">
        <p14:creationId xmlns:p14="http://schemas.microsoft.com/office/powerpoint/2010/main" val="474420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plnění/lití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5594465" cy="4614050"/>
          </a:xfrm>
        </p:spPr>
        <p:txBody>
          <a:bodyPr>
            <a:normAutofit/>
          </a:bodyPr>
          <a:lstStyle/>
          <a:p>
            <a:pPr marL="201168" lvl="1" indent="0" algn="just">
              <a:buClr>
                <a:srgbClr val="983033"/>
              </a:buClr>
              <a:buNone/>
            </a:pPr>
            <a:r>
              <a:rPr lang="cs-CZ" b="1" dirty="0">
                <a:solidFill>
                  <a:schemeClr val="tx1"/>
                </a:solidFill>
              </a:rPr>
              <a:t>3.	„</a:t>
            </a:r>
            <a:r>
              <a:rPr lang="cs-CZ" b="1" dirty="0" err="1">
                <a:solidFill>
                  <a:schemeClr val="tx1"/>
                </a:solidFill>
              </a:rPr>
              <a:t>Pouring</a:t>
            </a:r>
            <a:r>
              <a:rPr lang="cs-CZ" b="1" dirty="0">
                <a:solidFill>
                  <a:schemeClr val="tx1"/>
                </a:solidFill>
              </a:rPr>
              <a:t> </a:t>
            </a:r>
            <a:r>
              <a:rPr lang="cs-CZ" b="1" dirty="0" err="1">
                <a:solidFill>
                  <a:schemeClr val="tx1"/>
                </a:solidFill>
              </a:rPr>
              <a:t>Rate</a:t>
            </a:r>
            <a:r>
              <a:rPr lang="cs-CZ" b="1" dirty="0">
                <a:solidFill>
                  <a:schemeClr val="tx1"/>
                </a:solidFill>
              </a:rPr>
              <a:t>“</a:t>
            </a:r>
          </a:p>
          <a:p>
            <a:pPr lvl="1" algn="just">
              <a:buClr>
                <a:srgbClr val="983033"/>
              </a:buClr>
              <a:buFont typeface="Wingdings" panose="05000000000000000000" pitchFamily="2" charset="2"/>
              <a:buChar char="ü"/>
            </a:pPr>
            <a:r>
              <a:rPr lang="cs-CZ" dirty="0">
                <a:solidFill>
                  <a:schemeClr val="tx1"/>
                </a:solidFill>
              </a:rPr>
              <a:t>Při definování procesu plnění pomocí „</a:t>
            </a:r>
            <a:r>
              <a:rPr lang="cs-CZ" dirty="0" err="1">
                <a:solidFill>
                  <a:schemeClr val="tx1"/>
                </a:solidFill>
              </a:rPr>
              <a:t>Pouring</a:t>
            </a:r>
            <a:r>
              <a:rPr lang="cs-CZ" dirty="0">
                <a:solidFill>
                  <a:schemeClr val="tx1"/>
                </a:solidFill>
              </a:rPr>
              <a:t> </a:t>
            </a:r>
            <a:r>
              <a:rPr lang="cs-CZ" dirty="0" err="1">
                <a:solidFill>
                  <a:schemeClr val="tx1"/>
                </a:solidFill>
              </a:rPr>
              <a:t>Rate</a:t>
            </a:r>
            <a:r>
              <a:rPr lang="cs-CZ" dirty="0">
                <a:solidFill>
                  <a:schemeClr val="tx1"/>
                </a:solidFill>
              </a:rPr>
              <a:t>“ průběh lití definujete jako objemový průtok za jednotku času. Chcete-li to provést, zadejte do pole pod tabulkou dvojice hodnot oddělené prázdnou mezerou a potvrďte každou z nich 'OK'. Posledně zadaná položka je zachována až do konce procesu plnění. Funkce „</a:t>
            </a:r>
            <a:r>
              <a:rPr lang="cs-CZ" dirty="0" err="1">
                <a:solidFill>
                  <a:schemeClr val="tx1"/>
                </a:solidFill>
              </a:rPr>
              <a:t>Ladle</a:t>
            </a:r>
            <a:r>
              <a:rPr lang="cs-CZ" dirty="0">
                <a:solidFill>
                  <a:schemeClr val="tx1"/>
                </a:solidFill>
              </a:rPr>
              <a:t> </a:t>
            </a:r>
            <a:r>
              <a:rPr lang="cs-CZ" dirty="0" err="1">
                <a:solidFill>
                  <a:schemeClr val="tx1"/>
                </a:solidFill>
              </a:rPr>
              <a:t>Assistant</a:t>
            </a:r>
            <a:r>
              <a:rPr lang="cs-CZ" dirty="0">
                <a:solidFill>
                  <a:schemeClr val="tx1"/>
                </a:solidFill>
              </a:rPr>
              <a:t>“ je vysvětlen dále v textu.</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
        <p:nvSpPr>
          <p:cNvPr id="8" name="TextovéPole 7">
            <a:extLst>
              <a:ext uri="{FF2B5EF4-FFF2-40B4-BE49-F238E27FC236}">
                <a16:creationId xmlns:a16="http://schemas.microsoft.com/office/drawing/2014/main" id="{37C6F5A7-C829-4E5A-916D-0D03B9FDE782}"/>
              </a:ext>
            </a:extLst>
          </p:cNvPr>
          <p:cNvSpPr txBox="1"/>
          <p:nvPr/>
        </p:nvSpPr>
        <p:spPr>
          <a:xfrm>
            <a:off x="8178338" y="5702984"/>
            <a:ext cx="3034145" cy="646331"/>
          </a:xfrm>
          <a:prstGeom prst="rect">
            <a:avLst/>
          </a:prstGeom>
          <a:noFill/>
        </p:spPr>
        <p:txBody>
          <a:bodyPr wrap="square" rtlCol="0">
            <a:spAutoFit/>
          </a:bodyPr>
          <a:lstStyle/>
          <a:p>
            <a:pPr algn="ctr"/>
            <a:r>
              <a:rPr lang="cs-CZ" i="1" dirty="0"/>
              <a:t>Definování plnícího procesu s použitím „</a:t>
            </a:r>
            <a:r>
              <a:rPr lang="cs-CZ" i="1" dirty="0" err="1"/>
              <a:t>Pouring</a:t>
            </a:r>
            <a:r>
              <a:rPr lang="cs-CZ" i="1" dirty="0"/>
              <a:t> </a:t>
            </a:r>
            <a:r>
              <a:rPr lang="cs-CZ" i="1" dirty="0" err="1"/>
              <a:t>Rate</a:t>
            </a:r>
            <a:r>
              <a:rPr lang="cs-CZ" i="1" dirty="0"/>
              <a:t>“</a:t>
            </a:r>
          </a:p>
        </p:txBody>
      </p:sp>
      <p:pic>
        <p:nvPicPr>
          <p:cNvPr id="9" name="Obrázek 8">
            <a:extLst>
              <a:ext uri="{FF2B5EF4-FFF2-40B4-BE49-F238E27FC236}">
                <a16:creationId xmlns:a16="http://schemas.microsoft.com/office/drawing/2014/main" id="{CF49740A-C4DE-489A-960D-8B2F3F4CA116}"/>
              </a:ext>
            </a:extLst>
          </p:cNvPr>
          <p:cNvPicPr>
            <a:picLocks noChangeAspect="1"/>
          </p:cNvPicPr>
          <p:nvPr/>
        </p:nvPicPr>
        <p:blipFill>
          <a:blip r:embed="rId3"/>
          <a:stretch>
            <a:fillRect/>
          </a:stretch>
        </p:blipFill>
        <p:spPr>
          <a:xfrm>
            <a:off x="7314767" y="1801157"/>
            <a:ext cx="4243734" cy="3791357"/>
          </a:xfrm>
          <a:prstGeom prst="rect">
            <a:avLst/>
          </a:prstGeom>
        </p:spPr>
      </p:pic>
    </p:spTree>
    <p:extLst>
      <p:ext uri="{BB962C8B-B14F-4D97-AF65-F5344CB8AC3E}">
        <p14:creationId xmlns:p14="http://schemas.microsoft.com/office/powerpoint/2010/main" val="1362851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plnění/lití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5594465" cy="4614050"/>
          </a:xfrm>
        </p:spPr>
        <p:txBody>
          <a:bodyPr>
            <a:normAutofit/>
          </a:bodyPr>
          <a:lstStyle/>
          <a:p>
            <a:pPr marL="201168" lvl="1" indent="0" algn="just">
              <a:buClr>
                <a:srgbClr val="983033"/>
              </a:buClr>
              <a:buNone/>
            </a:pPr>
            <a:r>
              <a:rPr lang="cs-CZ" b="1" dirty="0">
                <a:solidFill>
                  <a:schemeClr val="tx1"/>
                </a:solidFill>
              </a:rPr>
              <a:t>4.	„</a:t>
            </a:r>
            <a:r>
              <a:rPr lang="cs-CZ" b="1" dirty="0" err="1">
                <a:solidFill>
                  <a:schemeClr val="tx1"/>
                </a:solidFill>
              </a:rPr>
              <a:t>Pressure</a:t>
            </a:r>
            <a:r>
              <a:rPr lang="cs-CZ" b="1" dirty="0">
                <a:solidFill>
                  <a:schemeClr val="tx1"/>
                </a:solidFill>
              </a:rPr>
              <a:t> </a:t>
            </a:r>
            <a:r>
              <a:rPr lang="cs-CZ" b="1" dirty="0" err="1">
                <a:solidFill>
                  <a:schemeClr val="tx1"/>
                </a:solidFill>
              </a:rPr>
              <a:t>Curve</a:t>
            </a:r>
            <a:r>
              <a:rPr lang="cs-CZ" b="1" dirty="0">
                <a:solidFill>
                  <a:schemeClr val="tx1"/>
                </a:solidFill>
              </a:rPr>
              <a:t>“</a:t>
            </a:r>
          </a:p>
          <a:p>
            <a:pPr lvl="1" algn="just">
              <a:buClr>
                <a:srgbClr val="983033"/>
              </a:buClr>
              <a:buFont typeface="Wingdings" panose="05000000000000000000" pitchFamily="2" charset="2"/>
              <a:buChar char="ü"/>
            </a:pPr>
            <a:r>
              <a:rPr lang="cs-CZ" dirty="0">
                <a:solidFill>
                  <a:schemeClr val="tx1"/>
                </a:solidFill>
              </a:rPr>
              <a:t>Při definování procesu plnění pomocí proměnné přetlakové křivky definujete tlak v </a:t>
            </a:r>
            <a:r>
              <a:rPr lang="cs-CZ" dirty="0" err="1">
                <a:solidFill>
                  <a:schemeClr val="tx1"/>
                </a:solidFill>
              </a:rPr>
              <a:t>inletu</a:t>
            </a:r>
            <a:r>
              <a:rPr lang="cs-CZ" dirty="0">
                <a:solidFill>
                  <a:schemeClr val="tx1"/>
                </a:solidFill>
              </a:rPr>
              <a:t> na základě času. Zadání hodnotových párů je podobné definici rychlosti nalévání (viz předchozí snímek).</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
        <p:nvSpPr>
          <p:cNvPr id="8" name="TextovéPole 7">
            <a:extLst>
              <a:ext uri="{FF2B5EF4-FFF2-40B4-BE49-F238E27FC236}">
                <a16:creationId xmlns:a16="http://schemas.microsoft.com/office/drawing/2014/main" id="{37C6F5A7-C829-4E5A-916D-0D03B9FDE782}"/>
              </a:ext>
            </a:extLst>
          </p:cNvPr>
          <p:cNvSpPr txBox="1"/>
          <p:nvPr/>
        </p:nvSpPr>
        <p:spPr>
          <a:xfrm>
            <a:off x="7851580" y="5702984"/>
            <a:ext cx="3431771" cy="646331"/>
          </a:xfrm>
          <a:prstGeom prst="rect">
            <a:avLst/>
          </a:prstGeom>
          <a:noFill/>
        </p:spPr>
        <p:txBody>
          <a:bodyPr wrap="square" rtlCol="0">
            <a:spAutoFit/>
          </a:bodyPr>
          <a:lstStyle/>
          <a:p>
            <a:pPr algn="ctr"/>
            <a:r>
              <a:rPr lang="cs-CZ" i="1" dirty="0"/>
              <a:t>Definování plnícího procesu pomocí proměnné </a:t>
            </a:r>
            <a:r>
              <a:rPr lang="cs-CZ" i="1" dirty="0" err="1"/>
              <a:t>Pressure</a:t>
            </a:r>
            <a:r>
              <a:rPr lang="cs-CZ" i="1" dirty="0"/>
              <a:t> </a:t>
            </a:r>
            <a:r>
              <a:rPr lang="cs-CZ" i="1" dirty="0" err="1"/>
              <a:t>Curve</a:t>
            </a:r>
            <a:endParaRPr lang="cs-CZ" i="1" dirty="0"/>
          </a:p>
        </p:txBody>
      </p:sp>
      <p:pic>
        <p:nvPicPr>
          <p:cNvPr id="5" name="Obrázek 4">
            <a:extLst>
              <a:ext uri="{FF2B5EF4-FFF2-40B4-BE49-F238E27FC236}">
                <a16:creationId xmlns:a16="http://schemas.microsoft.com/office/drawing/2014/main" id="{CD658E05-D9B6-4D91-B345-D925452813B9}"/>
              </a:ext>
            </a:extLst>
          </p:cNvPr>
          <p:cNvPicPr>
            <a:picLocks noChangeAspect="1"/>
          </p:cNvPicPr>
          <p:nvPr/>
        </p:nvPicPr>
        <p:blipFill>
          <a:blip r:embed="rId3"/>
          <a:stretch>
            <a:fillRect/>
          </a:stretch>
        </p:blipFill>
        <p:spPr>
          <a:xfrm>
            <a:off x="7344715" y="1778581"/>
            <a:ext cx="4445503" cy="3971617"/>
          </a:xfrm>
          <a:prstGeom prst="rect">
            <a:avLst/>
          </a:prstGeom>
        </p:spPr>
      </p:pic>
    </p:spTree>
    <p:extLst>
      <p:ext uri="{BB962C8B-B14F-4D97-AF65-F5344CB8AC3E}">
        <p14:creationId xmlns:p14="http://schemas.microsoft.com/office/powerpoint/2010/main" val="20270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tuhnutí a ochlazování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256520"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Zde je možné určit, kdy bude ukončena simulace tuhnutí a chladnutí („</a:t>
            </a:r>
            <a:r>
              <a:rPr lang="cs-CZ" dirty="0" err="1">
                <a:solidFill>
                  <a:schemeClr val="tx1"/>
                </a:solidFill>
              </a:rPr>
              <a:t>Solidification</a:t>
            </a:r>
            <a:r>
              <a:rPr lang="cs-CZ" dirty="0">
                <a:solidFill>
                  <a:schemeClr val="tx1"/>
                </a:solidFill>
              </a:rPr>
              <a:t> and </a:t>
            </a:r>
            <a:r>
              <a:rPr lang="cs-CZ" dirty="0" err="1">
                <a:solidFill>
                  <a:schemeClr val="tx1"/>
                </a:solidFill>
              </a:rPr>
              <a:t>Cooling</a:t>
            </a:r>
            <a:r>
              <a:rPr lang="cs-CZ" dirty="0">
                <a:solidFill>
                  <a:schemeClr val="tx1"/>
                </a:solidFill>
              </a:rPr>
              <a:t>“).</a:t>
            </a:r>
          </a:p>
          <a:p>
            <a:pPr lvl="1" algn="just">
              <a:buClr>
                <a:srgbClr val="983033"/>
              </a:buClr>
              <a:buFont typeface="Wingdings" panose="05000000000000000000" pitchFamily="2" charset="2"/>
              <a:buChar char="ü"/>
            </a:pPr>
            <a:endParaRPr lang="cs-CZ" dirty="0">
              <a:solidFill>
                <a:schemeClr val="tx1"/>
              </a:solidFill>
            </a:endParaRPr>
          </a:p>
          <a:p>
            <a:pPr lvl="3" algn="just">
              <a:buClr>
                <a:srgbClr val="983033"/>
              </a:buClr>
              <a:buFont typeface="Wingdings" panose="05000000000000000000" pitchFamily="2" charset="2"/>
              <a:buChar char="Ø"/>
            </a:pPr>
            <a:r>
              <a:rPr lang="cs-CZ" sz="1800" dirty="0">
                <a:solidFill>
                  <a:schemeClr val="tx1"/>
                </a:solidFill>
              </a:rPr>
              <a:t>„</a:t>
            </a:r>
            <a:r>
              <a:rPr lang="cs-CZ" sz="1800" dirty="0" err="1">
                <a:solidFill>
                  <a:schemeClr val="tx1"/>
                </a:solidFill>
              </a:rPr>
              <a:t>Automatic</a:t>
            </a:r>
            <a:r>
              <a:rPr lang="cs-CZ" sz="1800" dirty="0">
                <a:solidFill>
                  <a:schemeClr val="tx1"/>
                </a:solidFill>
              </a:rPr>
              <a:t> Control (Cast Materials)“: Simulace se zastaví, jakmile teplota ve všech materiálech zaplněných tekutým kovem klesne pod teplotu solidu.</a:t>
            </a:r>
          </a:p>
          <a:p>
            <a:pPr lvl="3" algn="just">
              <a:buClr>
                <a:srgbClr val="983033"/>
              </a:buClr>
              <a:buFont typeface="Wingdings" panose="05000000000000000000" pitchFamily="2" charset="2"/>
              <a:buChar char="Ø"/>
            </a:pPr>
            <a:r>
              <a:rPr lang="cs-CZ" sz="1800" dirty="0">
                <a:solidFill>
                  <a:schemeClr val="tx1"/>
                </a:solidFill>
              </a:rPr>
              <a:t>„</a:t>
            </a:r>
            <a:r>
              <a:rPr lang="cs-CZ" sz="1800" dirty="0" err="1">
                <a:solidFill>
                  <a:schemeClr val="tx1"/>
                </a:solidFill>
              </a:rPr>
              <a:t>Automatic</a:t>
            </a:r>
            <a:r>
              <a:rPr lang="cs-CZ" sz="1800" dirty="0">
                <a:solidFill>
                  <a:schemeClr val="tx1"/>
                </a:solidFill>
              </a:rPr>
              <a:t> Control (Casting)“: Simulace se zastaví, jakmile teplota v odlitku klesne pod teplotu solidu.</a:t>
            </a:r>
          </a:p>
          <a:p>
            <a:pPr lvl="3" algn="just">
              <a:buClr>
                <a:srgbClr val="983033"/>
              </a:buClr>
              <a:buFont typeface="Wingdings" panose="05000000000000000000" pitchFamily="2" charset="2"/>
              <a:buChar char="Ø"/>
            </a:pPr>
            <a:r>
              <a:rPr lang="cs-CZ" sz="1800" dirty="0">
                <a:solidFill>
                  <a:schemeClr val="tx1"/>
                </a:solidFill>
              </a:rPr>
              <a:t>„Time“: Simulace se zastaví, jakmile je dosažen definovaný čas.</a:t>
            </a:r>
          </a:p>
          <a:p>
            <a:pPr lvl="3" algn="just">
              <a:buClr>
                <a:srgbClr val="983033"/>
              </a:buClr>
              <a:buFont typeface="Wingdings" panose="05000000000000000000" pitchFamily="2" charset="2"/>
              <a:buChar char="Ø"/>
            </a:pPr>
            <a:r>
              <a:rPr lang="cs-CZ" sz="1800" dirty="0">
                <a:solidFill>
                  <a:schemeClr val="tx1"/>
                </a:solidFill>
              </a:rPr>
              <a:t>„User </a:t>
            </a:r>
            <a:r>
              <a:rPr lang="cs-CZ" sz="1800" dirty="0" err="1">
                <a:solidFill>
                  <a:schemeClr val="tx1"/>
                </a:solidFill>
              </a:rPr>
              <a:t>Defined</a:t>
            </a:r>
            <a:r>
              <a:rPr lang="cs-CZ" sz="1800" dirty="0">
                <a:solidFill>
                  <a:schemeClr val="tx1"/>
                </a:solidFill>
              </a:rPr>
              <a:t> </a:t>
            </a:r>
            <a:r>
              <a:rPr lang="cs-CZ" sz="1800" dirty="0" err="1">
                <a:solidFill>
                  <a:schemeClr val="tx1"/>
                </a:solidFill>
              </a:rPr>
              <a:t>Temperature</a:t>
            </a:r>
            <a:r>
              <a:rPr lang="cs-CZ" sz="1800" dirty="0">
                <a:solidFill>
                  <a:schemeClr val="tx1"/>
                </a:solidFill>
              </a:rPr>
              <a:t> (Casting)“: Simulace se zastaví, jakmile teplota v odlitku klesne pod teplotu, kterou si zvolil uživatel. Zde si můžete vybrat teplotu pro kompletní odlitek, nebo teplotu v určitém bodě. Za tímto účelem musíte v tomto bodě definovat termočlánek v geometrické perspektivě.</a:t>
            </a:r>
          </a:p>
          <a:p>
            <a:pPr lvl="3" algn="just">
              <a:buClr>
                <a:srgbClr val="983033"/>
              </a:buClr>
              <a:buFont typeface="Wingdings" panose="05000000000000000000" pitchFamily="2" charset="2"/>
              <a:buChar char="Ø"/>
            </a:pPr>
            <a:r>
              <a:rPr lang="cs-CZ" sz="1800" dirty="0">
                <a:solidFill>
                  <a:schemeClr val="tx1"/>
                </a:solidFill>
              </a:rPr>
              <a:t>„User </a:t>
            </a:r>
            <a:r>
              <a:rPr lang="cs-CZ" sz="1800" dirty="0" err="1">
                <a:solidFill>
                  <a:schemeClr val="tx1"/>
                </a:solidFill>
              </a:rPr>
              <a:t>Defined</a:t>
            </a:r>
            <a:r>
              <a:rPr lang="cs-CZ" sz="1800" dirty="0">
                <a:solidFill>
                  <a:schemeClr val="tx1"/>
                </a:solidFill>
              </a:rPr>
              <a:t> </a:t>
            </a:r>
            <a:r>
              <a:rPr lang="cs-CZ" sz="1800" dirty="0" err="1">
                <a:solidFill>
                  <a:schemeClr val="tx1"/>
                </a:solidFill>
              </a:rPr>
              <a:t>Temperature</a:t>
            </a:r>
            <a:r>
              <a:rPr lang="cs-CZ" sz="1800" dirty="0">
                <a:solidFill>
                  <a:schemeClr val="tx1"/>
                </a:solidFill>
              </a:rPr>
              <a:t> (</a:t>
            </a:r>
            <a:r>
              <a:rPr lang="cs-CZ" sz="1800" dirty="0" err="1">
                <a:solidFill>
                  <a:schemeClr val="tx1"/>
                </a:solidFill>
              </a:rPr>
              <a:t>Material</a:t>
            </a:r>
            <a:r>
              <a:rPr lang="cs-CZ" sz="1800" dirty="0">
                <a:solidFill>
                  <a:schemeClr val="tx1"/>
                </a:solidFill>
              </a:rPr>
              <a:t> Group)“: Simulace se zastaví, jakmile teplota v definované skupině materiálů klesne pod vámi definovanou teplotu.</a:t>
            </a:r>
          </a:p>
          <a:p>
            <a:pPr lvl="3" algn="just">
              <a:buClr>
                <a:srgbClr val="983033"/>
              </a:buClr>
              <a:buFont typeface="Wingdings" panose="05000000000000000000" pitchFamily="2" charset="2"/>
              <a:buChar char="Ø"/>
            </a:pPr>
            <a:r>
              <a:rPr lang="cs-CZ" sz="1800" dirty="0">
                <a:solidFill>
                  <a:schemeClr val="tx1"/>
                </a:solidFill>
              </a:rPr>
              <a:t>„Solid </a:t>
            </a:r>
            <a:r>
              <a:rPr lang="cs-CZ" sz="1800" dirty="0" err="1">
                <a:solidFill>
                  <a:schemeClr val="tx1"/>
                </a:solidFill>
              </a:rPr>
              <a:t>State</a:t>
            </a:r>
            <a:r>
              <a:rPr lang="cs-CZ" sz="1800" dirty="0">
                <a:solidFill>
                  <a:schemeClr val="tx1"/>
                </a:solidFill>
              </a:rPr>
              <a:t>“: Simulace se zastaví, jakmile proběhnou všechny </a:t>
            </a:r>
            <a:r>
              <a:rPr lang="cs-CZ" sz="1800" dirty="0" err="1">
                <a:solidFill>
                  <a:schemeClr val="tx1"/>
                </a:solidFill>
              </a:rPr>
              <a:t>eutektoidní</a:t>
            </a:r>
            <a:r>
              <a:rPr lang="cs-CZ" sz="1800" dirty="0">
                <a:solidFill>
                  <a:schemeClr val="tx1"/>
                </a:solidFill>
              </a:rPr>
              <a:t> transformace.</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Tree>
    <p:extLst>
      <p:ext uri="{BB962C8B-B14F-4D97-AF65-F5344CB8AC3E}">
        <p14:creationId xmlns:p14="http://schemas.microsoft.com/office/powerpoint/2010/main" val="2226908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tuhnutí a ochlazování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pic>
        <p:nvPicPr>
          <p:cNvPr id="8" name="Zástupný obsah 7">
            <a:extLst>
              <a:ext uri="{FF2B5EF4-FFF2-40B4-BE49-F238E27FC236}">
                <a16:creationId xmlns:a16="http://schemas.microsoft.com/office/drawing/2014/main" id="{E3E973BA-A769-496D-BE64-6E0B94E4ED1C}"/>
              </a:ext>
            </a:extLst>
          </p:cNvPr>
          <p:cNvPicPr>
            <a:picLocks noGrp="1" noChangeAspect="1"/>
          </p:cNvPicPr>
          <p:nvPr>
            <p:ph idx="1"/>
          </p:nvPr>
        </p:nvPicPr>
        <p:blipFill>
          <a:blip r:embed="rId3"/>
          <a:stretch>
            <a:fillRect/>
          </a:stretch>
        </p:blipFill>
        <p:spPr>
          <a:xfrm>
            <a:off x="838199" y="1825625"/>
            <a:ext cx="8491505" cy="4456361"/>
          </a:xfrm>
          <a:prstGeom prst="rect">
            <a:avLst/>
          </a:prstGeom>
        </p:spPr>
      </p:pic>
      <p:sp>
        <p:nvSpPr>
          <p:cNvPr id="5" name="TextovéPole 4">
            <a:extLst>
              <a:ext uri="{FF2B5EF4-FFF2-40B4-BE49-F238E27FC236}">
                <a16:creationId xmlns:a16="http://schemas.microsoft.com/office/drawing/2014/main" id="{07CC3273-364D-4496-A296-1792B7EE1746}"/>
              </a:ext>
            </a:extLst>
          </p:cNvPr>
          <p:cNvSpPr txBox="1"/>
          <p:nvPr/>
        </p:nvSpPr>
        <p:spPr>
          <a:xfrm>
            <a:off x="9329704" y="3668988"/>
            <a:ext cx="2216727" cy="923330"/>
          </a:xfrm>
          <a:prstGeom prst="rect">
            <a:avLst/>
          </a:prstGeom>
          <a:noFill/>
        </p:spPr>
        <p:txBody>
          <a:bodyPr wrap="square" rtlCol="0">
            <a:spAutoFit/>
          </a:bodyPr>
          <a:lstStyle/>
          <a:p>
            <a:pPr algn="ctr"/>
            <a:r>
              <a:rPr lang="cs-CZ" i="1" dirty="0"/>
              <a:t>Podmínka ukončení simulace tuhnutí a chladnutí</a:t>
            </a:r>
          </a:p>
        </p:txBody>
      </p:sp>
    </p:spTree>
    <p:extLst>
      <p:ext uri="{BB962C8B-B14F-4D97-AF65-F5344CB8AC3E}">
        <p14:creationId xmlns:p14="http://schemas.microsoft.com/office/powerpoint/2010/main" val="239787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výsledků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256520"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V MAGMASOFT® můžete výsledky definovat velmi individuálně. Za tímto účelem přejděte do </a:t>
            </a:r>
            <a:r>
              <a:rPr lang="cs-CZ" i="1" dirty="0" err="1">
                <a:solidFill>
                  <a:schemeClr val="tx1"/>
                </a:solidFill>
              </a:rPr>
              <a:t>Definition</a:t>
            </a:r>
            <a:r>
              <a:rPr lang="cs-CZ" i="1" dirty="0">
                <a:solidFill>
                  <a:schemeClr val="tx1"/>
                </a:solidFill>
              </a:rPr>
              <a:t> </a:t>
            </a:r>
            <a:r>
              <a:rPr lang="cs-CZ" i="1" dirty="0" err="1">
                <a:solidFill>
                  <a:schemeClr val="tx1"/>
                </a:solidFill>
              </a:rPr>
              <a:t>navigator</a:t>
            </a:r>
            <a:r>
              <a:rPr lang="cs-CZ" i="1" dirty="0">
                <a:solidFill>
                  <a:schemeClr val="tx1"/>
                </a:solidFill>
              </a:rPr>
              <a:t> &gt; </a:t>
            </a:r>
            <a:r>
              <a:rPr lang="cs-CZ" i="1" dirty="0" err="1">
                <a:solidFill>
                  <a:schemeClr val="tx1"/>
                </a:solidFill>
              </a:rPr>
              <a:t>Result</a:t>
            </a:r>
            <a:r>
              <a:rPr lang="cs-CZ" i="1" dirty="0">
                <a:solidFill>
                  <a:schemeClr val="tx1"/>
                </a:solidFill>
              </a:rPr>
              <a:t> </a:t>
            </a:r>
            <a:r>
              <a:rPr lang="cs-CZ" i="1" dirty="0" err="1">
                <a:solidFill>
                  <a:schemeClr val="tx1"/>
                </a:solidFill>
              </a:rPr>
              <a:t>Definition</a:t>
            </a:r>
            <a:r>
              <a:rPr lang="cs-CZ" i="1" dirty="0">
                <a:solidFill>
                  <a:schemeClr val="tx1"/>
                </a:solidFill>
              </a:rPr>
              <a:t> v </a:t>
            </a:r>
            <a:r>
              <a:rPr lang="cs-CZ" b="1" i="1" dirty="0" err="1">
                <a:solidFill>
                  <a:schemeClr val="tx1"/>
                </a:solidFill>
              </a:rPr>
              <a:t>Definition</a:t>
            </a:r>
            <a:r>
              <a:rPr lang="cs-CZ" b="1" i="1" dirty="0">
                <a:solidFill>
                  <a:schemeClr val="tx1"/>
                </a:solidFill>
              </a:rPr>
              <a:t> </a:t>
            </a:r>
            <a:r>
              <a:rPr lang="cs-CZ" b="1" i="1" dirty="0" err="1">
                <a:solidFill>
                  <a:schemeClr val="tx1"/>
                </a:solidFill>
              </a:rPr>
              <a:t>Perspective</a:t>
            </a:r>
            <a:r>
              <a:rPr lang="cs-CZ" i="1" dirty="0">
                <a:solidFill>
                  <a:schemeClr val="tx1"/>
                </a:solidFill>
              </a:rPr>
              <a:t>.</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pic>
        <p:nvPicPr>
          <p:cNvPr id="5" name="Obrázek 4">
            <a:extLst>
              <a:ext uri="{FF2B5EF4-FFF2-40B4-BE49-F238E27FC236}">
                <a16:creationId xmlns:a16="http://schemas.microsoft.com/office/drawing/2014/main" id="{BEA6F8C9-B973-4C07-A7BD-99ACF87B6B33}"/>
              </a:ext>
            </a:extLst>
          </p:cNvPr>
          <p:cNvPicPr>
            <a:picLocks noChangeAspect="1"/>
          </p:cNvPicPr>
          <p:nvPr/>
        </p:nvPicPr>
        <p:blipFill>
          <a:blip r:embed="rId3"/>
          <a:stretch>
            <a:fillRect/>
          </a:stretch>
        </p:blipFill>
        <p:spPr>
          <a:xfrm>
            <a:off x="1097279" y="2507742"/>
            <a:ext cx="5442065" cy="3710863"/>
          </a:xfrm>
          <a:prstGeom prst="rect">
            <a:avLst/>
          </a:prstGeom>
        </p:spPr>
      </p:pic>
      <p:sp>
        <p:nvSpPr>
          <p:cNvPr id="8" name="TextovéPole 7">
            <a:extLst>
              <a:ext uri="{FF2B5EF4-FFF2-40B4-BE49-F238E27FC236}">
                <a16:creationId xmlns:a16="http://schemas.microsoft.com/office/drawing/2014/main" id="{C0C69D64-93FF-47EA-A1D5-39A4713FFE39}"/>
              </a:ext>
            </a:extLst>
          </p:cNvPr>
          <p:cNvSpPr txBox="1"/>
          <p:nvPr/>
        </p:nvSpPr>
        <p:spPr>
          <a:xfrm>
            <a:off x="6770023" y="5358631"/>
            <a:ext cx="3786447" cy="646331"/>
          </a:xfrm>
          <a:prstGeom prst="rect">
            <a:avLst/>
          </a:prstGeom>
          <a:noFill/>
        </p:spPr>
        <p:txBody>
          <a:bodyPr wrap="square" rtlCol="0">
            <a:spAutoFit/>
          </a:bodyPr>
          <a:lstStyle/>
          <a:p>
            <a:pPr algn="ctr"/>
            <a:r>
              <a:rPr lang="cs-CZ" i="1" dirty="0"/>
              <a:t>Definice výsledků pro lití do pískových forem</a:t>
            </a:r>
          </a:p>
        </p:txBody>
      </p:sp>
    </p:spTree>
    <p:extLst>
      <p:ext uri="{BB962C8B-B14F-4D97-AF65-F5344CB8AC3E}">
        <p14:creationId xmlns:p14="http://schemas.microsoft.com/office/powerpoint/2010/main" val="132272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sz="5600" dirty="0">
                <a:solidFill>
                  <a:schemeClr val="tx1"/>
                </a:solidFill>
              </a:rPr>
              <a:t>Nastavení a spuštění výpočtu</a:t>
            </a:r>
          </a:p>
        </p:txBody>
      </p:sp>
      <p:sp>
        <p:nvSpPr>
          <p:cNvPr id="3" name="Zástupný symbol pro text 2"/>
          <p:cNvSpPr>
            <a:spLocks noGrp="1"/>
          </p:cNvSpPr>
          <p:nvPr>
            <p:ph type="body" idx="1"/>
          </p:nvPr>
        </p:nvSpPr>
        <p:spPr/>
        <p:txBody>
          <a:bodyPr>
            <a:normAutofit/>
          </a:bodyPr>
          <a:lstStyle/>
          <a:p>
            <a:pPr algn="ctr"/>
            <a:r>
              <a:rPr lang="cs-CZ" sz="3200" cap="none" dirty="0"/>
              <a:t>Seminář č. 9</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30" y="376238"/>
            <a:ext cx="3905250" cy="466725"/>
          </a:xfrm>
          <a:prstGeom prst="rect">
            <a:avLst/>
          </a:prstGeom>
        </p:spPr>
      </p:pic>
    </p:spTree>
    <p:extLst>
      <p:ext uri="{BB962C8B-B14F-4D97-AF65-F5344CB8AC3E}">
        <p14:creationId xmlns:p14="http://schemas.microsoft.com/office/powerpoint/2010/main" val="218962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výsledků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5926975"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Ve výchozím nastavení jsou důležité výsledky dodávány automaticky. Kromě těchto výsledků můžete také definovat další výsledky. V MAGMASOFT® jsou tyto definice výsledků strukturovány podle následujících kroků procesu: „</a:t>
            </a:r>
            <a:r>
              <a:rPr lang="cs-CZ" dirty="0" err="1">
                <a:solidFill>
                  <a:schemeClr val="tx1"/>
                </a:solidFill>
              </a:rPr>
              <a:t>Pouring</a:t>
            </a:r>
            <a:r>
              <a:rPr lang="cs-CZ" dirty="0">
                <a:solidFill>
                  <a:schemeClr val="tx1"/>
                </a:solidFill>
              </a:rPr>
              <a:t>“ (lití), „</a:t>
            </a:r>
            <a:r>
              <a:rPr lang="cs-CZ" dirty="0" err="1">
                <a:solidFill>
                  <a:schemeClr val="tx1"/>
                </a:solidFill>
              </a:rPr>
              <a:t>Solidification</a:t>
            </a:r>
            <a:r>
              <a:rPr lang="cs-CZ" dirty="0">
                <a:solidFill>
                  <a:schemeClr val="tx1"/>
                </a:solidFill>
              </a:rPr>
              <a:t> and </a:t>
            </a:r>
            <a:r>
              <a:rPr lang="cs-CZ" dirty="0" err="1">
                <a:solidFill>
                  <a:schemeClr val="tx1"/>
                </a:solidFill>
              </a:rPr>
              <a:t>Cooling</a:t>
            </a:r>
            <a:r>
              <a:rPr lang="cs-CZ" dirty="0">
                <a:solidFill>
                  <a:schemeClr val="tx1"/>
                </a:solidFill>
              </a:rPr>
              <a:t>“ (tuhnutí a chladnutí).</a:t>
            </a:r>
          </a:p>
          <a:p>
            <a:pPr lvl="1" algn="just">
              <a:buClr>
                <a:srgbClr val="983033"/>
              </a:buClr>
              <a:buFont typeface="Wingdings" panose="05000000000000000000" pitchFamily="2" charset="2"/>
              <a:buChar char="ü"/>
            </a:pPr>
            <a:r>
              <a:rPr lang="cs-CZ" dirty="0">
                <a:solidFill>
                  <a:schemeClr val="tx1"/>
                </a:solidFill>
              </a:rPr>
              <a:t>Ve skupině „</a:t>
            </a:r>
            <a:r>
              <a:rPr lang="cs-CZ" dirty="0" err="1">
                <a:solidFill>
                  <a:schemeClr val="tx1"/>
                </a:solidFill>
              </a:rPr>
              <a:t>Result</a:t>
            </a:r>
            <a:r>
              <a:rPr lang="cs-CZ" dirty="0">
                <a:solidFill>
                  <a:schemeClr val="tx1"/>
                </a:solidFill>
              </a:rPr>
              <a:t> </a:t>
            </a:r>
            <a:r>
              <a:rPr lang="cs-CZ" dirty="0" err="1">
                <a:solidFill>
                  <a:schemeClr val="tx1"/>
                </a:solidFill>
              </a:rPr>
              <a:t>Dependent</a:t>
            </a:r>
            <a:r>
              <a:rPr lang="cs-CZ" dirty="0">
                <a:solidFill>
                  <a:schemeClr val="tx1"/>
                </a:solidFill>
              </a:rPr>
              <a:t> on </a:t>
            </a:r>
            <a:r>
              <a:rPr lang="cs-CZ" dirty="0" err="1">
                <a:solidFill>
                  <a:schemeClr val="tx1"/>
                </a:solidFill>
              </a:rPr>
              <a:t>Process</a:t>
            </a:r>
            <a:r>
              <a:rPr lang="cs-CZ" dirty="0">
                <a:solidFill>
                  <a:schemeClr val="tx1"/>
                </a:solidFill>
              </a:rPr>
              <a:t> </a:t>
            </a:r>
            <a:r>
              <a:rPr lang="cs-CZ" dirty="0" err="1">
                <a:solidFill>
                  <a:schemeClr val="tx1"/>
                </a:solidFill>
              </a:rPr>
              <a:t>Progress</a:t>
            </a:r>
            <a:r>
              <a:rPr lang="cs-CZ" dirty="0">
                <a:solidFill>
                  <a:schemeClr val="tx1"/>
                </a:solidFill>
              </a:rPr>
              <a:t>“ (výsledky v závislosti na fázi procesu) najdete ty výsledky, které se zapisují v různých časových okamžicích. Vy určujete, kdy přesně budou výsledky zapsány specifikací parametru „</a:t>
            </a:r>
            <a:r>
              <a:rPr lang="cs-CZ" dirty="0" err="1">
                <a:solidFill>
                  <a:schemeClr val="tx1"/>
                </a:solidFill>
              </a:rPr>
              <a:t>Condition</a:t>
            </a:r>
            <a:r>
              <a:rPr lang="cs-CZ" dirty="0">
                <a:solidFill>
                  <a:schemeClr val="tx1"/>
                </a:solidFill>
              </a:rPr>
              <a:t>“. Typickým výsledkem pro takovou výslednou sekvenci je například teplota taveniny v průběhu plnění. Je na vás, abyste se rozhodli, zda chcete získat výsledek ve specifikovaném čase nebo v určité hodnotě procentuálního zaplnění dutiny formy</a:t>
            </a:r>
            <a:r>
              <a:rPr lang="cs-CZ" i="1" dirty="0">
                <a:solidFill>
                  <a:schemeClr val="tx1"/>
                </a:solidFill>
              </a:rPr>
              <a:t>.</a:t>
            </a:r>
          </a:p>
          <a:p>
            <a:pPr lvl="1" algn="just">
              <a:buClr>
                <a:srgbClr val="983033"/>
              </a:buClr>
              <a:buFont typeface="Wingdings" panose="05000000000000000000" pitchFamily="2" charset="2"/>
              <a:buChar char="ü"/>
            </a:pPr>
            <a:endParaRPr lang="cs-CZ" i="1"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pic>
        <p:nvPicPr>
          <p:cNvPr id="9" name="Obrázek 8">
            <a:extLst>
              <a:ext uri="{FF2B5EF4-FFF2-40B4-BE49-F238E27FC236}">
                <a16:creationId xmlns:a16="http://schemas.microsoft.com/office/drawing/2014/main" id="{BE3C10C2-C606-4EB6-ACB8-090C6C68F5DB}"/>
              </a:ext>
            </a:extLst>
          </p:cNvPr>
          <p:cNvPicPr>
            <a:picLocks noChangeAspect="1"/>
          </p:cNvPicPr>
          <p:nvPr/>
        </p:nvPicPr>
        <p:blipFill>
          <a:blip r:embed="rId3"/>
          <a:stretch>
            <a:fillRect/>
          </a:stretch>
        </p:blipFill>
        <p:spPr>
          <a:xfrm>
            <a:off x="7283336" y="1845733"/>
            <a:ext cx="4700846" cy="3097395"/>
          </a:xfrm>
          <a:prstGeom prst="rect">
            <a:avLst/>
          </a:prstGeom>
        </p:spPr>
      </p:pic>
      <p:sp>
        <p:nvSpPr>
          <p:cNvPr id="10" name="TextovéPole 9">
            <a:extLst>
              <a:ext uri="{FF2B5EF4-FFF2-40B4-BE49-F238E27FC236}">
                <a16:creationId xmlns:a16="http://schemas.microsoft.com/office/drawing/2014/main" id="{BA8D717C-249A-4C92-8E11-5C605F7BD07E}"/>
              </a:ext>
            </a:extLst>
          </p:cNvPr>
          <p:cNvSpPr txBox="1"/>
          <p:nvPr/>
        </p:nvSpPr>
        <p:spPr>
          <a:xfrm>
            <a:off x="7841673" y="5066207"/>
            <a:ext cx="3253047" cy="369332"/>
          </a:xfrm>
          <a:prstGeom prst="rect">
            <a:avLst/>
          </a:prstGeom>
          <a:noFill/>
        </p:spPr>
        <p:txBody>
          <a:bodyPr wrap="square" rtlCol="0">
            <a:spAutoFit/>
          </a:bodyPr>
          <a:lstStyle/>
          <a:p>
            <a:pPr algn="ctr"/>
            <a:r>
              <a:rPr lang="cs-CZ" i="1" dirty="0"/>
              <a:t>Podmínky pro zápis výsledků</a:t>
            </a:r>
          </a:p>
        </p:txBody>
      </p:sp>
    </p:spTree>
    <p:extLst>
      <p:ext uri="{BB962C8B-B14F-4D97-AF65-F5344CB8AC3E}">
        <p14:creationId xmlns:p14="http://schemas.microsoft.com/office/powerpoint/2010/main" val="841197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výsledků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256520" cy="4614050"/>
          </a:xfrm>
        </p:spPr>
        <p:txBody>
          <a:bodyPr>
            <a:normAutofit/>
          </a:bodyPr>
          <a:lstStyle/>
          <a:p>
            <a:pPr marL="201168" lvl="1" indent="0" algn="just">
              <a:buClr>
                <a:srgbClr val="983033"/>
              </a:buClr>
              <a:buNone/>
            </a:pPr>
            <a:r>
              <a:rPr lang="cs-CZ" b="1" dirty="0">
                <a:solidFill>
                  <a:schemeClr val="tx1"/>
                </a:solidFill>
              </a:rPr>
              <a:t>Upozornění:</a:t>
            </a:r>
          </a:p>
          <a:p>
            <a:pPr marL="201168" lvl="1" indent="0" algn="just">
              <a:buClr>
                <a:srgbClr val="983033"/>
              </a:buClr>
              <a:buNone/>
            </a:pPr>
            <a:endParaRPr lang="cs-CZ" b="1"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Pokud v definicích výsledků zmenšíte velikost kroku, zaberou výsledky více paměti na disku. Navíc to může také vést k minoritnímu prodloužení doby výpočtu.</a:t>
            </a:r>
          </a:p>
          <a:p>
            <a:pPr lvl="1" algn="just">
              <a:buClr>
                <a:srgbClr val="983033"/>
              </a:buClr>
              <a:buFont typeface="Wingdings" panose="05000000000000000000" pitchFamily="2" charset="2"/>
              <a:buChar char="ü"/>
            </a:pPr>
            <a:r>
              <a:rPr lang="cs-CZ" dirty="0">
                <a:solidFill>
                  <a:schemeClr val="tx1"/>
                </a:solidFill>
              </a:rPr>
              <a:t>Výsledky, které program vždy poskytuje, jsou zobrazeny tučně. Nezapomeňte zaškrtnout políčka těch výsledků, které chcete dodatečně vypočítat.</a:t>
            </a:r>
          </a:p>
          <a:p>
            <a:pPr lvl="1" algn="just">
              <a:buClr>
                <a:srgbClr val="983033"/>
              </a:buClr>
              <a:buFont typeface="Wingdings" panose="05000000000000000000" pitchFamily="2" charset="2"/>
              <a:buChar char="ü"/>
            </a:pPr>
            <a:r>
              <a:rPr lang="cs-CZ" dirty="0">
                <a:solidFill>
                  <a:schemeClr val="tx1"/>
                </a:solidFill>
              </a:rPr>
              <a:t>Kritéria jako „</a:t>
            </a:r>
            <a:r>
              <a:rPr lang="cs-CZ" dirty="0" err="1">
                <a:solidFill>
                  <a:schemeClr val="tx1"/>
                </a:solidFill>
              </a:rPr>
              <a:t>Flow</a:t>
            </a:r>
            <a:r>
              <a:rPr lang="cs-CZ" dirty="0">
                <a:solidFill>
                  <a:schemeClr val="tx1"/>
                </a:solidFill>
              </a:rPr>
              <a:t> </a:t>
            </a:r>
            <a:r>
              <a:rPr lang="cs-CZ" dirty="0" err="1">
                <a:solidFill>
                  <a:schemeClr val="tx1"/>
                </a:solidFill>
              </a:rPr>
              <a:t>Length</a:t>
            </a:r>
            <a:r>
              <a:rPr lang="cs-CZ" dirty="0">
                <a:solidFill>
                  <a:schemeClr val="tx1"/>
                </a:solidFill>
              </a:rPr>
              <a:t>“ nebo „Porosity“ mohou být volitelně zapsána na konci simulačního výpočtu jako jediný výsledek nebo jako výsledková sekvence během výpočtu. Za tímto účelem zaškrtněte políčko u daného kritéria („</a:t>
            </a:r>
            <a:r>
              <a:rPr lang="cs-CZ" dirty="0" err="1">
                <a:solidFill>
                  <a:schemeClr val="tx1"/>
                </a:solidFill>
              </a:rPr>
              <a:t>Progressive</a:t>
            </a:r>
            <a:r>
              <a:rPr lang="cs-CZ" dirty="0">
                <a:solidFill>
                  <a:schemeClr val="tx1"/>
                </a:solidFill>
              </a:rPr>
              <a:t>“).</a:t>
            </a:r>
          </a:p>
          <a:p>
            <a:pPr lvl="1" algn="just">
              <a:buClr>
                <a:srgbClr val="983033"/>
              </a:buClr>
              <a:buFont typeface="Wingdings" panose="05000000000000000000" pitchFamily="2" charset="2"/>
              <a:buChar char="ü"/>
            </a:pPr>
            <a:r>
              <a:rPr lang="cs-CZ" dirty="0">
                <a:solidFill>
                  <a:schemeClr val="tx1"/>
                </a:solidFill>
              </a:rPr>
              <a:t>Pokud definujete speciální výsledky, jako je například „</a:t>
            </a:r>
            <a:r>
              <a:rPr lang="cs-CZ" dirty="0" err="1">
                <a:solidFill>
                  <a:schemeClr val="tx1"/>
                </a:solidFill>
              </a:rPr>
              <a:t>Shake</a:t>
            </a:r>
            <a:r>
              <a:rPr lang="cs-CZ" dirty="0">
                <a:solidFill>
                  <a:schemeClr val="tx1"/>
                </a:solidFill>
              </a:rPr>
              <a:t> Out“ při lití do pískové formy, software automaticky vytvoří odpovídající definice výsledků na základě vašich nastavení.</a:t>
            </a:r>
          </a:p>
          <a:p>
            <a:pPr lvl="1" algn="just">
              <a:buClr>
                <a:srgbClr val="983033"/>
              </a:buClr>
              <a:buFont typeface="Wingdings" panose="05000000000000000000" pitchFamily="2" charset="2"/>
              <a:buChar char="ü"/>
            </a:pPr>
            <a:r>
              <a:rPr lang="cs-CZ" dirty="0">
                <a:solidFill>
                  <a:schemeClr val="tx1"/>
                </a:solidFill>
              </a:rPr>
              <a:t>V rámci skupiny „</a:t>
            </a:r>
            <a:r>
              <a:rPr lang="cs-CZ" dirty="0" err="1">
                <a:solidFill>
                  <a:schemeClr val="tx1"/>
                </a:solidFill>
              </a:rPr>
              <a:t>Criteria</a:t>
            </a:r>
            <a:r>
              <a:rPr lang="cs-CZ" dirty="0">
                <a:solidFill>
                  <a:schemeClr val="tx1"/>
                </a:solidFill>
              </a:rPr>
              <a:t> and </a:t>
            </a:r>
            <a:r>
              <a:rPr lang="cs-CZ" dirty="0" err="1">
                <a:solidFill>
                  <a:schemeClr val="tx1"/>
                </a:solidFill>
              </a:rPr>
              <a:t>Cumulative</a:t>
            </a:r>
            <a:r>
              <a:rPr lang="cs-CZ" dirty="0">
                <a:solidFill>
                  <a:schemeClr val="tx1"/>
                </a:solidFill>
              </a:rPr>
              <a:t> </a:t>
            </a:r>
            <a:r>
              <a:rPr lang="cs-CZ" dirty="0" err="1">
                <a:solidFill>
                  <a:schemeClr val="tx1"/>
                </a:solidFill>
              </a:rPr>
              <a:t>Results</a:t>
            </a:r>
            <a:r>
              <a:rPr lang="cs-CZ" dirty="0">
                <a:solidFill>
                  <a:schemeClr val="tx1"/>
                </a:solidFill>
              </a:rPr>
              <a:t>“ jsou shrnuty výsledky, pro které nelze stanovit další podmínky. Tyto výsledky jsou nezávislé na čase a jsou zapsány na konci výpočtu.</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Tree>
    <p:extLst>
      <p:ext uri="{BB962C8B-B14F-4D97-AF65-F5344CB8AC3E}">
        <p14:creationId xmlns:p14="http://schemas.microsoft.com/office/powerpoint/2010/main" val="2276714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err="1">
                <a:solidFill>
                  <a:schemeClr val="tx1"/>
                </a:solidFill>
              </a:rPr>
              <a:t>Result</a:t>
            </a:r>
            <a:r>
              <a:rPr lang="cs-CZ" dirty="0">
                <a:solidFill>
                  <a:schemeClr val="tx1"/>
                </a:solidFill>
              </a:rPr>
              <a:t> </a:t>
            </a:r>
            <a:r>
              <a:rPr lang="cs-CZ" dirty="0" err="1">
                <a:solidFill>
                  <a:schemeClr val="tx1"/>
                </a:solidFill>
              </a:rPr>
              <a:t>Preparation</a:t>
            </a:r>
            <a:r>
              <a:rPr lang="cs-CZ" dirty="0">
                <a:solidFill>
                  <a:schemeClr val="tx1"/>
                </a:solidFill>
              </a:rPr>
              <a:t> (příprava výsledků)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256520"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Aby bylo při vyhodnocování výsledků simulace možné pracovat rychleji, je vhodné nechat výsledky připravit na konci simulačního výpočtu pro jejich vizuální kontrolu v </a:t>
            </a:r>
            <a:r>
              <a:rPr lang="cs-CZ" b="1" i="1" dirty="0" err="1">
                <a:solidFill>
                  <a:schemeClr val="tx1"/>
                </a:solidFill>
              </a:rPr>
              <a:t>Result</a:t>
            </a:r>
            <a:r>
              <a:rPr lang="cs-CZ" b="1" i="1" dirty="0">
                <a:solidFill>
                  <a:schemeClr val="tx1"/>
                </a:solidFill>
              </a:rPr>
              <a:t> </a:t>
            </a:r>
            <a:r>
              <a:rPr lang="cs-CZ" b="1" i="1" dirty="0" err="1">
                <a:solidFill>
                  <a:schemeClr val="tx1"/>
                </a:solidFill>
              </a:rPr>
              <a:t>Perspective</a:t>
            </a:r>
            <a:r>
              <a:rPr lang="cs-CZ" dirty="0">
                <a:solidFill>
                  <a:schemeClr val="tx1"/>
                </a:solidFill>
              </a:rPr>
              <a:t>. Za tímto účelem jsou všechny výsledky automaticky převedeny, odpovídajícím způsobem připraveny a uloženy jako další výsledky do složky </a:t>
            </a:r>
            <a:r>
              <a:rPr lang="cs-CZ" dirty="0" err="1">
                <a:solidFill>
                  <a:schemeClr val="tx1"/>
                </a:solidFill>
              </a:rPr>
              <a:t>mezipaměti</a:t>
            </a:r>
            <a:r>
              <a:rPr lang="cs-CZ" dirty="0">
                <a:solidFill>
                  <a:schemeClr val="tx1"/>
                </a:solidFill>
              </a:rPr>
              <a:t> odpovídající verze na pevném disku. Tyto připravené výsledky jsou již zpracovány pro jejich zobrazení v mnohem menší velikosti než původní výsledky, což vám umožní rychle otevřít a odpovídajícím způsobem je zobrazit. Tento programový krok doporučujeme také aktivovat, pokud si přejete pracovat s animovanými sekvencemi obrázků později v </a:t>
            </a:r>
            <a:r>
              <a:rPr lang="cs-CZ" b="1" i="1" dirty="0" err="1">
                <a:solidFill>
                  <a:schemeClr val="tx1"/>
                </a:solidFill>
              </a:rPr>
              <a:t>Result</a:t>
            </a:r>
            <a:r>
              <a:rPr lang="cs-CZ" b="1" i="1" dirty="0">
                <a:solidFill>
                  <a:schemeClr val="tx1"/>
                </a:solidFill>
              </a:rPr>
              <a:t> </a:t>
            </a:r>
            <a:r>
              <a:rPr lang="cs-CZ" b="1" i="1" dirty="0" err="1">
                <a:solidFill>
                  <a:schemeClr val="tx1"/>
                </a:solidFill>
              </a:rPr>
              <a:t>Perspective</a:t>
            </a:r>
            <a:r>
              <a:rPr lang="cs-CZ" b="1" i="1" dirty="0">
                <a:solidFill>
                  <a:schemeClr val="tx1"/>
                </a:solidFill>
              </a:rPr>
              <a:t>.</a:t>
            </a:r>
          </a:p>
          <a:p>
            <a:pPr lvl="1" algn="just">
              <a:buClr>
                <a:srgbClr val="983033"/>
              </a:buClr>
              <a:buFont typeface="Wingdings" panose="05000000000000000000" pitchFamily="2" charset="2"/>
              <a:buChar char="ü"/>
            </a:pPr>
            <a:endParaRPr lang="cs-CZ" b="1" i="1"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V </a:t>
            </a:r>
            <a:r>
              <a:rPr lang="cs-CZ" i="1" dirty="0" err="1">
                <a:solidFill>
                  <a:schemeClr val="tx1"/>
                </a:solidFill>
              </a:rPr>
              <a:t>Definition</a:t>
            </a:r>
            <a:r>
              <a:rPr lang="cs-CZ" i="1" dirty="0">
                <a:solidFill>
                  <a:schemeClr val="tx1"/>
                </a:solidFill>
              </a:rPr>
              <a:t> </a:t>
            </a:r>
            <a:r>
              <a:rPr lang="cs-CZ" i="1" dirty="0" err="1">
                <a:solidFill>
                  <a:schemeClr val="tx1"/>
                </a:solidFill>
              </a:rPr>
              <a:t>navigator</a:t>
            </a:r>
            <a:r>
              <a:rPr lang="cs-CZ" i="1" dirty="0">
                <a:solidFill>
                  <a:schemeClr val="tx1"/>
                </a:solidFill>
              </a:rPr>
              <a:t> &gt; </a:t>
            </a:r>
            <a:r>
              <a:rPr lang="cs-CZ" i="1" dirty="0" err="1">
                <a:solidFill>
                  <a:schemeClr val="tx1"/>
                </a:solidFill>
              </a:rPr>
              <a:t>Result</a:t>
            </a:r>
            <a:r>
              <a:rPr lang="cs-CZ" i="1" dirty="0">
                <a:solidFill>
                  <a:schemeClr val="tx1"/>
                </a:solidFill>
              </a:rPr>
              <a:t> </a:t>
            </a:r>
            <a:r>
              <a:rPr lang="cs-CZ" i="1" dirty="0" err="1">
                <a:solidFill>
                  <a:schemeClr val="tx1"/>
                </a:solidFill>
              </a:rPr>
              <a:t>Definitions</a:t>
            </a:r>
            <a:r>
              <a:rPr lang="cs-CZ" i="1" dirty="0">
                <a:solidFill>
                  <a:schemeClr val="tx1"/>
                </a:solidFill>
              </a:rPr>
              <a:t> &gt; </a:t>
            </a:r>
            <a:r>
              <a:rPr lang="cs-CZ" i="1" dirty="0" err="1">
                <a:solidFill>
                  <a:schemeClr val="tx1"/>
                </a:solidFill>
              </a:rPr>
              <a:t>Result</a:t>
            </a:r>
            <a:r>
              <a:rPr lang="cs-CZ" i="1" dirty="0">
                <a:solidFill>
                  <a:schemeClr val="tx1"/>
                </a:solidFill>
              </a:rPr>
              <a:t> </a:t>
            </a:r>
            <a:r>
              <a:rPr lang="cs-CZ" i="1" dirty="0" err="1">
                <a:solidFill>
                  <a:schemeClr val="tx1"/>
                </a:solidFill>
              </a:rPr>
              <a:t>Preparation</a:t>
            </a:r>
            <a:r>
              <a:rPr lang="cs-CZ" i="1" dirty="0">
                <a:solidFill>
                  <a:schemeClr val="tx1"/>
                </a:solidFill>
              </a:rPr>
              <a:t> </a:t>
            </a:r>
            <a:r>
              <a:rPr lang="cs-CZ" dirty="0">
                <a:solidFill>
                  <a:schemeClr val="tx1"/>
                </a:solidFill>
              </a:rPr>
              <a:t>můžete vybrat typy výsledků, které chcete připravit.</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Tree>
    <p:extLst>
      <p:ext uri="{BB962C8B-B14F-4D97-AF65-F5344CB8AC3E}">
        <p14:creationId xmlns:p14="http://schemas.microsoft.com/office/powerpoint/2010/main" val="3139403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err="1">
                <a:solidFill>
                  <a:schemeClr val="tx1"/>
                </a:solidFill>
              </a:rPr>
              <a:t>Result</a:t>
            </a:r>
            <a:r>
              <a:rPr lang="cs-CZ" dirty="0">
                <a:solidFill>
                  <a:schemeClr val="tx1"/>
                </a:solidFill>
              </a:rPr>
              <a:t> </a:t>
            </a:r>
            <a:r>
              <a:rPr lang="cs-CZ" dirty="0" err="1">
                <a:solidFill>
                  <a:schemeClr val="tx1"/>
                </a:solidFill>
              </a:rPr>
              <a:t>Preparation</a:t>
            </a:r>
            <a:r>
              <a:rPr lang="cs-CZ" dirty="0">
                <a:solidFill>
                  <a:schemeClr val="tx1"/>
                </a:solidFill>
              </a:rPr>
              <a:t> (příprava výsledků)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pic>
        <p:nvPicPr>
          <p:cNvPr id="8" name="Zástupný obsah 7">
            <a:extLst>
              <a:ext uri="{FF2B5EF4-FFF2-40B4-BE49-F238E27FC236}">
                <a16:creationId xmlns:a16="http://schemas.microsoft.com/office/drawing/2014/main" id="{F239B7E4-80A7-47B9-9C92-BCBEA1532124}"/>
              </a:ext>
            </a:extLst>
          </p:cNvPr>
          <p:cNvPicPr>
            <a:picLocks noGrp="1" noChangeAspect="1"/>
          </p:cNvPicPr>
          <p:nvPr>
            <p:ph idx="1"/>
          </p:nvPr>
        </p:nvPicPr>
        <p:blipFill>
          <a:blip r:embed="rId3"/>
          <a:stretch>
            <a:fillRect/>
          </a:stretch>
        </p:blipFill>
        <p:spPr>
          <a:xfrm>
            <a:off x="518153" y="1768599"/>
            <a:ext cx="8388342" cy="4535220"/>
          </a:xfrm>
          <a:prstGeom prst="rect">
            <a:avLst/>
          </a:prstGeom>
        </p:spPr>
      </p:pic>
      <p:sp>
        <p:nvSpPr>
          <p:cNvPr id="5" name="TextovéPole 4">
            <a:extLst>
              <a:ext uri="{FF2B5EF4-FFF2-40B4-BE49-F238E27FC236}">
                <a16:creationId xmlns:a16="http://schemas.microsoft.com/office/drawing/2014/main" id="{DE1BF6A8-36ED-4984-81D9-1E6F74AF25B2}"/>
              </a:ext>
            </a:extLst>
          </p:cNvPr>
          <p:cNvSpPr txBox="1"/>
          <p:nvPr/>
        </p:nvSpPr>
        <p:spPr>
          <a:xfrm>
            <a:off x="9063545" y="3512126"/>
            <a:ext cx="2279073" cy="646331"/>
          </a:xfrm>
          <a:prstGeom prst="rect">
            <a:avLst/>
          </a:prstGeom>
          <a:noFill/>
        </p:spPr>
        <p:txBody>
          <a:bodyPr wrap="square" rtlCol="0">
            <a:spAutoFit/>
          </a:bodyPr>
          <a:lstStyle/>
          <a:p>
            <a:pPr algn="ctr"/>
            <a:r>
              <a:rPr lang="cs-CZ" i="1" dirty="0"/>
              <a:t>Určení připravených výsledků</a:t>
            </a:r>
          </a:p>
        </p:txBody>
      </p:sp>
    </p:spTree>
    <p:extLst>
      <p:ext uri="{BB962C8B-B14F-4D97-AF65-F5344CB8AC3E}">
        <p14:creationId xmlns:p14="http://schemas.microsoft.com/office/powerpoint/2010/main" val="3760942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err="1">
                <a:solidFill>
                  <a:schemeClr val="tx1"/>
                </a:solidFill>
              </a:rPr>
              <a:t>Simulation</a:t>
            </a:r>
            <a:r>
              <a:rPr lang="cs-CZ" dirty="0">
                <a:solidFill>
                  <a:schemeClr val="tx1"/>
                </a:solidFill>
              </a:rPr>
              <a:t> Settings (nastavení simulace)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1" y="1845733"/>
            <a:ext cx="3876502"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Zkontrolujte, zda jsou všechna nastavení simulace nastavena podle plánu. V případě, že jednotlivé procesní kroky nejsou aktivovány, může to být způsobeno tím, že parametry nebyly přiřazeny vůbec nebo pouze nesprávně. V tomto okamžiku můžete také zpětně deaktivovat jednotlivé kroky procesu. Možnosti výběru se liší pro lití do písku a trvalých forem.</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pic>
        <p:nvPicPr>
          <p:cNvPr id="5" name="Obrázek 4">
            <a:extLst>
              <a:ext uri="{FF2B5EF4-FFF2-40B4-BE49-F238E27FC236}">
                <a16:creationId xmlns:a16="http://schemas.microsoft.com/office/drawing/2014/main" id="{A3B01604-3F03-40B7-9FFC-F1486CA988FF}"/>
              </a:ext>
            </a:extLst>
          </p:cNvPr>
          <p:cNvPicPr>
            <a:picLocks noChangeAspect="1"/>
          </p:cNvPicPr>
          <p:nvPr/>
        </p:nvPicPr>
        <p:blipFill>
          <a:blip r:embed="rId3"/>
          <a:stretch>
            <a:fillRect/>
          </a:stretch>
        </p:blipFill>
        <p:spPr>
          <a:xfrm>
            <a:off x="5232865" y="1780970"/>
            <a:ext cx="6640480" cy="4484294"/>
          </a:xfrm>
          <a:prstGeom prst="rect">
            <a:avLst/>
          </a:prstGeom>
        </p:spPr>
      </p:pic>
      <p:sp>
        <p:nvSpPr>
          <p:cNvPr id="8" name="TextovéPole 7">
            <a:extLst>
              <a:ext uri="{FF2B5EF4-FFF2-40B4-BE49-F238E27FC236}">
                <a16:creationId xmlns:a16="http://schemas.microsoft.com/office/drawing/2014/main" id="{24395D79-9407-4C4F-9055-227E3C707789}"/>
              </a:ext>
            </a:extLst>
          </p:cNvPr>
          <p:cNvSpPr txBox="1"/>
          <p:nvPr/>
        </p:nvSpPr>
        <p:spPr>
          <a:xfrm>
            <a:off x="2415542" y="5556229"/>
            <a:ext cx="2687782" cy="664441"/>
          </a:xfrm>
          <a:prstGeom prst="rect">
            <a:avLst/>
          </a:prstGeom>
          <a:noFill/>
        </p:spPr>
        <p:txBody>
          <a:bodyPr wrap="square" rtlCol="0">
            <a:spAutoFit/>
          </a:bodyPr>
          <a:lstStyle/>
          <a:p>
            <a:pPr algn="ctr"/>
            <a:r>
              <a:rPr lang="cs-CZ" i="1"/>
              <a:t>Nastavení simulace pro lití do pískových forem</a:t>
            </a:r>
            <a:endParaRPr lang="cs-CZ" i="1" dirty="0"/>
          </a:p>
        </p:txBody>
      </p:sp>
    </p:spTree>
    <p:extLst>
      <p:ext uri="{BB962C8B-B14F-4D97-AF65-F5344CB8AC3E}">
        <p14:creationId xmlns:p14="http://schemas.microsoft.com/office/powerpoint/2010/main" val="3442970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b="1" dirty="0" err="1">
                <a:solidFill>
                  <a:schemeClr val="tx1"/>
                </a:solidFill>
              </a:rPr>
              <a:t>Simulation</a:t>
            </a:r>
            <a:r>
              <a:rPr lang="cs-CZ" b="1" dirty="0">
                <a:solidFill>
                  <a:schemeClr val="tx1"/>
                </a:solidFill>
              </a:rPr>
              <a:t> </a:t>
            </a:r>
            <a:r>
              <a:rPr lang="cs-CZ" b="1" dirty="0" err="1">
                <a:solidFill>
                  <a:schemeClr val="tx1"/>
                </a:solidFill>
              </a:rPr>
              <a:t>Perspective</a:t>
            </a:r>
            <a:endParaRPr lang="cs-CZ" b="1" dirty="0">
              <a:solidFill>
                <a:schemeClr val="tx1"/>
              </a:solidFill>
            </a:endParaRP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2" y="1845733"/>
            <a:ext cx="5746863"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Na obrázku je zobrazené uživatelské rozhraní pro simulační perspektivu. Zde je pět oddělených pracovních oken. </a:t>
            </a:r>
          </a:p>
          <a:p>
            <a:pPr lvl="3" algn="just">
              <a:buClr>
                <a:srgbClr val="983033"/>
              </a:buClr>
              <a:buFont typeface="Wingdings" panose="05000000000000000000" pitchFamily="2" charset="2"/>
              <a:buChar char="Ø"/>
            </a:pPr>
            <a:r>
              <a:rPr lang="cs-CZ" sz="1800" dirty="0">
                <a:solidFill>
                  <a:schemeClr val="tx1"/>
                </a:solidFill>
              </a:rPr>
              <a:t>„</a:t>
            </a:r>
            <a:r>
              <a:rPr lang="cs-CZ" sz="1800" dirty="0" err="1">
                <a:solidFill>
                  <a:schemeClr val="tx1"/>
                </a:solidFill>
              </a:rPr>
              <a:t>Queue</a:t>
            </a:r>
            <a:r>
              <a:rPr lang="cs-CZ" sz="1800" dirty="0">
                <a:solidFill>
                  <a:schemeClr val="tx1"/>
                </a:solidFill>
              </a:rPr>
              <a:t> </a:t>
            </a:r>
            <a:r>
              <a:rPr lang="cs-CZ" sz="1800" dirty="0" err="1">
                <a:solidFill>
                  <a:schemeClr val="tx1"/>
                </a:solidFill>
              </a:rPr>
              <a:t>Navigator</a:t>
            </a:r>
            <a:r>
              <a:rPr lang="cs-CZ" sz="1800" dirty="0">
                <a:solidFill>
                  <a:schemeClr val="tx1"/>
                </a:solidFill>
              </a:rPr>
              <a:t>“: Zde můžete spouštět a řídit frontu úloh pro výpočet několika simulací.</a:t>
            </a:r>
          </a:p>
          <a:p>
            <a:pPr lvl="3" algn="just">
              <a:buClr>
                <a:srgbClr val="983033"/>
              </a:buClr>
              <a:buFont typeface="Wingdings" panose="05000000000000000000" pitchFamily="2" charset="2"/>
              <a:buChar char="Ø"/>
            </a:pPr>
            <a:r>
              <a:rPr lang="cs-CZ" sz="1800" dirty="0">
                <a:solidFill>
                  <a:schemeClr val="tx1"/>
                </a:solidFill>
              </a:rPr>
              <a:t>„Job Control“: Zde najdete tlačítka a nabídky pro spuštění a ovládání simulace.</a:t>
            </a:r>
          </a:p>
          <a:p>
            <a:pPr lvl="3" algn="just">
              <a:buClr>
                <a:srgbClr val="983033"/>
              </a:buClr>
              <a:buFont typeface="Wingdings" panose="05000000000000000000" pitchFamily="2" charset="2"/>
              <a:buChar char="Ø"/>
            </a:pPr>
            <a:r>
              <a:rPr lang="cs-CZ" sz="1800" dirty="0">
                <a:solidFill>
                  <a:schemeClr val="tx1"/>
                </a:solidFill>
              </a:rPr>
              <a:t>„Job </a:t>
            </a:r>
            <a:r>
              <a:rPr lang="cs-CZ" sz="1800" dirty="0" err="1">
                <a:solidFill>
                  <a:schemeClr val="tx1"/>
                </a:solidFill>
              </a:rPr>
              <a:t>Info</a:t>
            </a:r>
            <a:r>
              <a:rPr lang="cs-CZ" sz="1800" dirty="0">
                <a:solidFill>
                  <a:schemeClr val="tx1"/>
                </a:solidFill>
              </a:rPr>
              <a:t>“: Zde najdete obecné informace o vaší simulaci, například čas zahájení, trvání a stav a pro optimalizaci tabulky designů.</a:t>
            </a:r>
          </a:p>
          <a:p>
            <a:pPr lvl="3" algn="just">
              <a:buClr>
                <a:srgbClr val="983033"/>
              </a:buClr>
              <a:buFont typeface="Wingdings" panose="05000000000000000000" pitchFamily="2" charset="2"/>
              <a:buChar char="Ø"/>
            </a:pPr>
            <a:r>
              <a:rPr lang="cs-CZ" sz="1800" dirty="0">
                <a:solidFill>
                  <a:schemeClr val="tx1"/>
                </a:solidFill>
              </a:rPr>
              <a:t>„Job Output“: Zde máte přístup ke komplexnímu protokolu výpočtu simulace.</a:t>
            </a:r>
          </a:p>
          <a:p>
            <a:pPr lvl="3" algn="just">
              <a:buClr>
                <a:srgbClr val="983033"/>
              </a:buClr>
              <a:buFont typeface="Wingdings" panose="05000000000000000000" pitchFamily="2" charset="2"/>
              <a:buChar char="Ø"/>
            </a:pPr>
            <a:r>
              <a:rPr lang="cs-CZ" sz="1800" dirty="0">
                <a:solidFill>
                  <a:schemeClr val="tx1"/>
                </a:solidFill>
              </a:rPr>
              <a:t>„Online </a:t>
            </a:r>
            <a:r>
              <a:rPr lang="cs-CZ" sz="1800" dirty="0" err="1">
                <a:solidFill>
                  <a:schemeClr val="tx1"/>
                </a:solidFill>
              </a:rPr>
              <a:t>Curves</a:t>
            </a:r>
            <a:r>
              <a:rPr lang="cs-CZ" sz="1800" dirty="0">
                <a:solidFill>
                  <a:schemeClr val="tx1"/>
                </a:solidFill>
              </a:rPr>
              <a:t>“: Zde si můžete zobrazit spuštěnou simulaci pomocí diagramu. Ukazuje teplotní grafy simulace jako funkce času a ukazatele průběhu simulace.</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pic>
        <p:nvPicPr>
          <p:cNvPr id="11" name="Obrázek 10">
            <a:extLst>
              <a:ext uri="{FF2B5EF4-FFF2-40B4-BE49-F238E27FC236}">
                <a16:creationId xmlns:a16="http://schemas.microsoft.com/office/drawing/2014/main" id="{CD90FF5B-F272-46D6-914F-CD431235335B}"/>
              </a:ext>
            </a:extLst>
          </p:cNvPr>
          <p:cNvPicPr>
            <a:picLocks noChangeAspect="1"/>
          </p:cNvPicPr>
          <p:nvPr/>
        </p:nvPicPr>
        <p:blipFill>
          <a:blip r:embed="rId3"/>
          <a:stretch>
            <a:fillRect/>
          </a:stretch>
        </p:blipFill>
        <p:spPr>
          <a:xfrm>
            <a:off x="6938817" y="1861294"/>
            <a:ext cx="5128492" cy="2758119"/>
          </a:xfrm>
          <a:prstGeom prst="rect">
            <a:avLst/>
          </a:prstGeom>
        </p:spPr>
      </p:pic>
      <p:sp>
        <p:nvSpPr>
          <p:cNvPr id="12" name="TextovéPole 11">
            <a:extLst>
              <a:ext uri="{FF2B5EF4-FFF2-40B4-BE49-F238E27FC236}">
                <a16:creationId xmlns:a16="http://schemas.microsoft.com/office/drawing/2014/main" id="{05E4A123-D0BA-48B5-B4AC-EFE16FB2A5AE}"/>
              </a:ext>
            </a:extLst>
          </p:cNvPr>
          <p:cNvSpPr txBox="1"/>
          <p:nvPr/>
        </p:nvSpPr>
        <p:spPr>
          <a:xfrm>
            <a:off x="8138390" y="4790019"/>
            <a:ext cx="2729346" cy="646331"/>
          </a:xfrm>
          <a:prstGeom prst="rect">
            <a:avLst/>
          </a:prstGeom>
          <a:noFill/>
        </p:spPr>
        <p:txBody>
          <a:bodyPr wrap="square" rtlCol="0">
            <a:spAutoFit/>
          </a:bodyPr>
          <a:lstStyle/>
          <a:p>
            <a:pPr algn="ctr"/>
            <a:r>
              <a:rPr lang="cs-CZ" i="1" dirty="0"/>
              <a:t>Uživatelské rozhraní pro Simulační perspektivu</a:t>
            </a:r>
          </a:p>
        </p:txBody>
      </p:sp>
    </p:spTree>
    <p:extLst>
      <p:ext uri="{BB962C8B-B14F-4D97-AF65-F5344CB8AC3E}">
        <p14:creationId xmlns:p14="http://schemas.microsoft.com/office/powerpoint/2010/main" val="3746582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b="1" dirty="0">
                <a:solidFill>
                  <a:schemeClr val="tx1"/>
                </a:solidFill>
              </a:rPr>
              <a:t>Start Simulace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2" y="1845733"/>
            <a:ext cx="6892561"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Chcete-li spustit simulaci, vytvořte novou úlohu („</a:t>
            </a:r>
            <a:r>
              <a:rPr lang="cs-CZ" dirty="0" err="1">
                <a:solidFill>
                  <a:schemeClr val="tx1"/>
                </a:solidFill>
              </a:rPr>
              <a:t>job</a:t>
            </a:r>
            <a:r>
              <a:rPr lang="cs-CZ" dirty="0">
                <a:solidFill>
                  <a:schemeClr val="tx1"/>
                </a:solidFill>
              </a:rPr>
              <a:t>“) výpočtu pomocí funkce „Start Job“. Nejprve určete, jaký typ úlohy chcete spustit, v dialogu „Start Job“ pod „Job Type“. Chcete-li okamžitě zahájit simulaci, nejprve vyberte jako typ úlohy „</a:t>
            </a:r>
            <a:r>
              <a:rPr lang="cs-CZ" dirty="0" err="1">
                <a:solidFill>
                  <a:schemeClr val="tx1"/>
                </a:solidFill>
              </a:rPr>
              <a:t>Simulation</a:t>
            </a:r>
            <a:r>
              <a:rPr lang="cs-CZ" dirty="0">
                <a:solidFill>
                  <a:schemeClr val="tx1"/>
                </a:solidFill>
              </a:rPr>
              <a:t>“. „Target </a:t>
            </a:r>
            <a:r>
              <a:rPr lang="cs-CZ" dirty="0" err="1">
                <a:solidFill>
                  <a:schemeClr val="tx1"/>
                </a:solidFill>
              </a:rPr>
              <a:t>Queue</a:t>
            </a:r>
            <a:r>
              <a:rPr lang="cs-CZ" dirty="0">
                <a:solidFill>
                  <a:schemeClr val="tx1"/>
                </a:solidFill>
              </a:rPr>
              <a:t>“ vám umožňuje zvolit, zda má být výpočet spuštěn okamžitě nebo zda má být místo toho přidán do fronty. Chcete-li zahájit výpočet najednou, vyberte možnost „Start </a:t>
            </a:r>
            <a:r>
              <a:rPr lang="cs-CZ" dirty="0" err="1">
                <a:solidFill>
                  <a:schemeClr val="tx1"/>
                </a:solidFill>
              </a:rPr>
              <a:t>Immediately</a:t>
            </a:r>
            <a:r>
              <a:rPr lang="cs-CZ" dirty="0">
                <a:solidFill>
                  <a:schemeClr val="tx1"/>
                </a:solidFill>
              </a:rPr>
              <a:t> – No </a:t>
            </a:r>
            <a:r>
              <a:rPr lang="cs-CZ" dirty="0" err="1">
                <a:solidFill>
                  <a:schemeClr val="tx1"/>
                </a:solidFill>
              </a:rPr>
              <a:t>Queueing</a:t>
            </a:r>
            <a:r>
              <a:rPr lang="cs-CZ" dirty="0">
                <a:solidFill>
                  <a:schemeClr val="tx1"/>
                </a:solidFill>
              </a:rPr>
              <a:t> </a:t>
            </a:r>
            <a:r>
              <a:rPr lang="cs-CZ" dirty="0" err="1">
                <a:solidFill>
                  <a:schemeClr val="tx1"/>
                </a:solidFill>
              </a:rPr>
              <a:t>Service</a:t>
            </a:r>
            <a:r>
              <a:rPr lang="cs-CZ" dirty="0">
                <a:solidFill>
                  <a:schemeClr val="tx1"/>
                </a:solidFill>
              </a:rPr>
              <a:t>“. V části „</a:t>
            </a:r>
            <a:r>
              <a:rPr lang="cs-CZ" dirty="0" err="1">
                <a:solidFill>
                  <a:schemeClr val="tx1"/>
                </a:solidFill>
              </a:rPr>
              <a:t>Number</a:t>
            </a:r>
            <a:r>
              <a:rPr lang="cs-CZ" dirty="0">
                <a:solidFill>
                  <a:schemeClr val="tx1"/>
                </a:solidFill>
              </a:rPr>
              <a:t> </a:t>
            </a:r>
            <a:r>
              <a:rPr lang="cs-CZ" dirty="0" err="1">
                <a:solidFill>
                  <a:schemeClr val="tx1"/>
                </a:solidFill>
              </a:rPr>
              <a:t>of</a:t>
            </a:r>
            <a:r>
              <a:rPr lang="cs-CZ" dirty="0">
                <a:solidFill>
                  <a:schemeClr val="tx1"/>
                </a:solidFill>
              </a:rPr>
              <a:t> </a:t>
            </a:r>
            <a:r>
              <a:rPr lang="cs-CZ" dirty="0" err="1">
                <a:solidFill>
                  <a:schemeClr val="tx1"/>
                </a:solidFill>
              </a:rPr>
              <a:t>Cores</a:t>
            </a:r>
            <a:r>
              <a:rPr lang="cs-CZ" dirty="0">
                <a:solidFill>
                  <a:schemeClr val="tx1"/>
                </a:solidFill>
              </a:rPr>
              <a:t>“ uveďte počet jader procesoru, která se mají použít pro výpočet. Počet použitelných jader závisí na vaší licenci MAGMASOFT® a dostupném hardwaru. Pokud můžete použít několik procesorů, proveďte správný výběr zde. Kliknutím na „Start“ zahájíte výpočet simulace okamžitě.</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
        <p:nvSpPr>
          <p:cNvPr id="12" name="TextovéPole 11">
            <a:extLst>
              <a:ext uri="{FF2B5EF4-FFF2-40B4-BE49-F238E27FC236}">
                <a16:creationId xmlns:a16="http://schemas.microsoft.com/office/drawing/2014/main" id="{05E4A123-D0BA-48B5-B4AC-EFE16FB2A5AE}"/>
              </a:ext>
            </a:extLst>
          </p:cNvPr>
          <p:cNvSpPr txBox="1"/>
          <p:nvPr/>
        </p:nvSpPr>
        <p:spPr>
          <a:xfrm>
            <a:off x="8535785" y="4732317"/>
            <a:ext cx="2729346" cy="369332"/>
          </a:xfrm>
          <a:prstGeom prst="rect">
            <a:avLst/>
          </a:prstGeom>
          <a:noFill/>
        </p:spPr>
        <p:txBody>
          <a:bodyPr wrap="square" rtlCol="0">
            <a:spAutoFit/>
          </a:bodyPr>
          <a:lstStyle/>
          <a:p>
            <a:pPr algn="ctr"/>
            <a:r>
              <a:rPr lang="cs-CZ" i="1" dirty="0"/>
              <a:t>Dialogové okno „Start Job“</a:t>
            </a:r>
          </a:p>
        </p:txBody>
      </p:sp>
      <p:pic>
        <p:nvPicPr>
          <p:cNvPr id="5" name="Obrázek 4">
            <a:extLst>
              <a:ext uri="{FF2B5EF4-FFF2-40B4-BE49-F238E27FC236}">
                <a16:creationId xmlns:a16="http://schemas.microsoft.com/office/drawing/2014/main" id="{55C7EAF5-52D6-437D-B9DE-88982905BFEE}"/>
              </a:ext>
            </a:extLst>
          </p:cNvPr>
          <p:cNvPicPr>
            <a:picLocks noChangeAspect="1"/>
          </p:cNvPicPr>
          <p:nvPr/>
        </p:nvPicPr>
        <p:blipFill>
          <a:blip r:embed="rId3"/>
          <a:stretch>
            <a:fillRect/>
          </a:stretch>
        </p:blipFill>
        <p:spPr>
          <a:xfrm>
            <a:off x="8490090" y="1845733"/>
            <a:ext cx="2863710" cy="2731539"/>
          </a:xfrm>
          <a:prstGeom prst="rect">
            <a:avLst/>
          </a:prstGeom>
        </p:spPr>
      </p:pic>
    </p:spTree>
    <p:extLst>
      <p:ext uri="{BB962C8B-B14F-4D97-AF65-F5344CB8AC3E}">
        <p14:creationId xmlns:p14="http://schemas.microsoft.com/office/powerpoint/2010/main" val="1222023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b="1" dirty="0">
                <a:solidFill>
                  <a:schemeClr val="tx1"/>
                </a:solidFill>
              </a:rPr>
              <a:t>Start Simulace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2" y="1814945"/>
            <a:ext cx="10115201" cy="4644838"/>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Výpočet simulace se spustí po odeslání úlohy do fronty. Pokud vyberete svou aktuální úlohu v nabídce „Job Control“ dvojitým kliknutím, uvidíte všechny relevantní informace o vaší simulaci a můžete ji revidovat.</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Tlačítka mají následující funkci: </a:t>
            </a:r>
          </a:p>
          <a:p>
            <a:pPr lvl="3" algn="just">
              <a:buClr>
                <a:srgbClr val="983033"/>
              </a:buClr>
              <a:buFont typeface="Wingdings" panose="05000000000000000000" pitchFamily="2" charset="2"/>
              <a:buChar char="Ø"/>
            </a:pPr>
            <a:r>
              <a:rPr lang="cs-CZ" sz="1800" b="1" dirty="0" err="1">
                <a:solidFill>
                  <a:schemeClr val="tx1"/>
                </a:solidFill>
              </a:rPr>
              <a:t>Refresh</a:t>
            </a:r>
            <a:r>
              <a:rPr lang="cs-CZ" sz="1800" b="1" dirty="0">
                <a:solidFill>
                  <a:schemeClr val="tx1"/>
                </a:solidFill>
              </a:rPr>
              <a:t>: </a:t>
            </a:r>
            <a:r>
              <a:rPr lang="cs-CZ" sz="1800" dirty="0">
                <a:solidFill>
                  <a:schemeClr val="tx1"/>
                </a:solidFill>
              </a:rPr>
              <a:t>Provádí automaticky jednou za tři sekundy.</a:t>
            </a:r>
          </a:p>
          <a:p>
            <a:pPr lvl="3" algn="just">
              <a:buClr>
                <a:srgbClr val="983033"/>
              </a:buClr>
              <a:buFont typeface="Wingdings" panose="05000000000000000000" pitchFamily="2" charset="2"/>
              <a:buChar char="Ø"/>
            </a:pPr>
            <a:r>
              <a:rPr lang="cs-CZ" sz="1800" b="1" dirty="0" err="1">
                <a:solidFill>
                  <a:schemeClr val="tx1"/>
                </a:solidFill>
              </a:rPr>
              <a:t>Continue</a:t>
            </a:r>
            <a:r>
              <a:rPr lang="cs-CZ" sz="1800" b="1" dirty="0">
                <a:solidFill>
                  <a:schemeClr val="tx1"/>
                </a:solidFill>
              </a:rPr>
              <a:t> Job: </a:t>
            </a:r>
            <a:r>
              <a:rPr lang="cs-CZ" sz="1800" dirty="0">
                <a:solidFill>
                  <a:schemeClr val="tx1"/>
                </a:solidFill>
              </a:rPr>
              <a:t>Přímo restartuje pozastavené projekty ve frontě.</a:t>
            </a:r>
          </a:p>
          <a:p>
            <a:pPr lvl="3" algn="just">
              <a:buClr>
                <a:srgbClr val="983033"/>
              </a:buClr>
              <a:buFont typeface="Wingdings" panose="05000000000000000000" pitchFamily="2" charset="2"/>
              <a:buChar char="Ø"/>
            </a:pPr>
            <a:r>
              <a:rPr lang="cs-CZ" sz="1800" b="1" dirty="0">
                <a:solidFill>
                  <a:schemeClr val="tx1"/>
                </a:solidFill>
              </a:rPr>
              <a:t>Stop </a:t>
            </a:r>
            <a:r>
              <a:rPr lang="cs-CZ" sz="1800" b="1" dirty="0" err="1">
                <a:solidFill>
                  <a:schemeClr val="tx1"/>
                </a:solidFill>
              </a:rPr>
              <a:t>running</a:t>
            </a:r>
            <a:r>
              <a:rPr lang="cs-CZ" sz="1800" b="1" dirty="0">
                <a:solidFill>
                  <a:schemeClr val="tx1"/>
                </a:solidFill>
              </a:rPr>
              <a:t> </a:t>
            </a:r>
            <a:r>
              <a:rPr lang="cs-CZ" sz="1800" b="1" dirty="0" err="1">
                <a:solidFill>
                  <a:schemeClr val="tx1"/>
                </a:solidFill>
              </a:rPr>
              <a:t>job</a:t>
            </a:r>
            <a:r>
              <a:rPr lang="cs-CZ" sz="1800" b="1" dirty="0">
                <a:solidFill>
                  <a:schemeClr val="tx1"/>
                </a:solidFill>
              </a:rPr>
              <a:t>: </a:t>
            </a:r>
            <a:r>
              <a:rPr lang="cs-CZ" sz="1800" dirty="0">
                <a:solidFill>
                  <a:schemeClr val="tx1"/>
                </a:solidFill>
              </a:rPr>
              <a:t>Zastaví výpočet.</a:t>
            </a:r>
          </a:p>
          <a:p>
            <a:pPr lvl="3" algn="just">
              <a:buClr>
                <a:srgbClr val="983033"/>
              </a:buClr>
              <a:buFont typeface="Wingdings" panose="05000000000000000000" pitchFamily="2" charset="2"/>
              <a:buChar char="Ø"/>
            </a:pPr>
            <a:r>
              <a:rPr lang="cs-CZ" sz="1800" b="1" dirty="0" err="1">
                <a:solidFill>
                  <a:schemeClr val="tx1"/>
                </a:solidFill>
              </a:rPr>
              <a:t>Dump</a:t>
            </a:r>
            <a:r>
              <a:rPr lang="cs-CZ" sz="1800" b="1" dirty="0">
                <a:solidFill>
                  <a:schemeClr val="tx1"/>
                </a:solidFill>
              </a:rPr>
              <a:t> </a:t>
            </a:r>
            <a:r>
              <a:rPr lang="cs-CZ" sz="1800" b="1" dirty="0" err="1">
                <a:solidFill>
                  <a:schemeClr val="tx1"/>
                </a:solidFill>
              </a:rPr>
              <a:t>running</a:t>
            </a:r>
            <a:r>
              <a:rPr lang="cs-CZ" sz="1800" b="1" dirty="0">
                <a:solidFill>
                  <a:schemeClr val="tx1"/>
                </a:solidFill>
              </a:rPr>
              <a:t> </a:t>
            </a:r>
            <a:r>
              <a:rPr lang="cs-CZ" sz="1800" b="1" dirty="0" err="1">
                <a:solidFill>
                  <a:schemeClr val="tx1"/>
                </a:solidFill>
              </a:rPr>
              <a:t>job</a:t>
            </a:r>
            <a:r>
              <a:rPr lang="cs-CZ" sz="1800" b="1" dirty="0">
                <a:solidFill>
                  <a:schemeClr val="tx1"/>
                </a:solidFill>
              </a:rPr>
              <a:t>: </a:t>
            </a:r>
            <a:r>
              <a:rPr lang="cs-CZ" sz="1800" dirty="0">
                <a:solidFill>
                  <a:schemeClr val="tx1"/>
                </a:solidFill>
              </a:rPr>
              <a:t>Uloží aktuální stav výpočtu simulace. Simulace se nezastaví a bude pokračovat. Data vašeho aktuálního výpočtu budou uložena až do „dumpingového“ bodu v čase. To může být užitečné, pokud je mezitím simulace přerušena chybou nebo úmyslně zastavena. (toto tlačítko je aktivní pouze pro simulace, ne optimalizaci)</a:t>
            </a:r>
          </a:p>
          <a:p>
            <a:pPr lvl="3" algn="just">
              <a:buClr>
                <a:srgbClr val="983033"/>
              </a:buClr>
              <a:buFont typeface="Wingdings" panose="05000000000000000000" pitchFamily="2" charset="2"/>
              <a:buChar char="Ø"/>
            </a:pPr>
            <a:r>
              <a:rPr lang="cs-CZ" sz="1800" b="1" dirty="0" err="1">
                <a:solidFill>
                  <a:schemeClr val="tx1"/>
                </a:solidFill>
              </a:rPr>
              <a:t>Dump</a:t>
            </a:r>
            <a:r>
              <a:rPr lang="cs-CZ" sz="1800" b="1" dirty="0">
                <a:solidFill>
                  <a:schemeClr val="tx1"/>
                </a:solidFill>
              </a:rPr>
              <a:t> and stop </a:t>
            </a:r>
            <a:r>
              <a:rPr lang="cs-CZ" sz="1800" b="1" dirty="0" err="1">
                <a:solidFill>
                  <a:schemeClr val="tx1"/>
                </a:solidFill>
              </a:rPr>
              <a:t>running</a:t>
            </a:r>
            <a:r>
              <a:rPr lang="cs-CZ" sz="1800" b="1" dirty="0">
                <a:solidFill>
                  <a:schemeClr val="tx1"/>
                </a:solidFill>
              </a:rPr>
              <a:t> </a:t>
            </a:r>
            <a:r>
              <a:rPr lang="cs-CZ" sz="1800" b="1" dirty="0" err="1">
                <a:solidFill>
                  <a:schemeClr val="tx1"/>
                </a:solidFill>
              </a:rPr>
              <a:t>job</a:t>
            </a:r>
            <a:r>
              <a:rPr lang="cs-CZ" sz="1800" b="1" dirty="0">
                <a:solidFill>
                  <a:schemeClr val="tx1"/>
                </a:solidFill>
              </a:rPr>
              <a:t>: </a:t>
            </a:r>
            <a:r>
              <a:rPr lang="cs-CZ" sz="1800" dirty="0">
                <a:solidFill>
                  <a:schemeClr val="tx1"/>
                </a:solidFill>
              </a:rPr>
              <a:t>(toto tlačítko je aktivní pouze pro simulace ne optimalizaci): Tuto funkci můžete použít k uložení simulačních dat jako u „</a:t>
            </a:r>
            <a:r>
              <a:rPr lang="cs-CZ" sz="1800" dirty="0" err="1">
                <a:solidFill>
                  <a:schemeClr val="tx1"/>
                </a:solidFill>
              </a:rPr>
              <a:t>Dump</a:t>
            </a:r>
            <a:r>
              <a:rPr lang="cs-CZ" sz="1800" dirty="0">
                <a:solidFill>
                  <a:schemeClr val="tx1"/>
                </a:solidFill>
              </a:rPr>
              <a:t> </a:t>
            </a:r>
            <a:r>
              <a:rPr lang="cs-CZ" sz="1800" dirty="0" err="1">
                <a:solidFill>
                  <a:schemeClr val="tx1"/>
                </a:solidFill>
              </a:rPr>
              <a:t>running</a:t>
            </a:r>
            <a:r>
              <a:rPr lang="cs-CZ" sz="1800" dirty="0">
                <a:solidFill>
                  <a:schemeClr val="tx1"/>
                </a:solidFill>
              </a:rPr>
              <a:t> </a:t>
            </a:r>
            <a:r>
              <a:rPr lang="cs-CZ" sz="1800" dirty="0" err="1">
                <a:solidFill>
                  <a:schemeClr val="tx1"/>
                </a:solidFill>
              </a:rPr>
              <a:t>job</a:t>
            </a:r>
            <a:r>
              <a:rPr lang="cs-CZ" sz="1800" dirty="0">
                <a:solidFill>
                  <a:schemeClr val="tx1"/>
                </a:solidFill>
              </a:rPr>
              <a:t>“ a navíc simulaci správně zastavit.</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Tree>
    <p:extLst>
      <p:ext uri="{BB962C8B-B14F-4D97-AF65-F5344CB8AC3E}">
        <p14:creationId xmlns:p14="http://schemas.microsoft.com/office/powerpoint/2010/main" val="3049619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b="1" dirty="0">
                <a:solidFill>
                  <a:schemeClr val="tx1"/>
                </a:solidFill>
              </a:rPr>
              <a:t>Start Simulace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2" y="1814945"/>
            <a:ext cx="10115201" cy="4644838"/>
          </a:xfrm>
        </p:spPr>
        <p:txBody>
          <a:bodyPr>
            <a:normAutofit/>
          </a:bodyPr>
          <a:lstStyle/>
          <a:p>
            <a:pPr lvl="3" algn="just">
              <a:buClr>
                <a:srgbClr val="983033"/>
              </a:buClr>
              <a:buFont typeface="Wingdings" panose="05000000000000000000" pitchFamily="2" charset="2"/>
              <a:buChar char="Ø"/>
            </a:pPr>
            <a:r>
              <a:rPr lang="cs-CZ" sz="1800" b="1" dirty="0" err="1">
                <a:solidFill>
                  <a:schemeClr val="tx1"/>
                </a:solidFill>
              </a:rPr>
              <a:t>Kill</a:t>
            </a:r>
            <a:r>
              <a:rPr lang="cs-CZ" sz="1800" b="1" dirty="0">
                <a:solidFill>
                  <a:schemeClr val="tx1"/>
                </a:solidFill>
              </a:rPr>
              <a:t> </a:t>
            </a:r>
            <a:r>
              <a:rPr lang="cs-CZ" sz="1800" b="1" dirty="0" err="1">
                <a:solidFill>
                  <a:schemeClr val="tx1"/>
                </a:solidFill>
              </a:rPr>
              <a:t>running</a:t>
            </a:r>
            <a:r>
              <a:rPr lang="cs-CZ" sz="1800" b="1" dirty="0">
                <a:solidFill>
                  <a:schemeClr val="tx1"/>
                </a:solidFill>
              </a:rPr>
              <a:t> </a:t>
            </a:r>
            <a:r>
              <a:rPr lang="cs-CZ" sz="1800" b="1" dirty="0" err="1">
                <a:solidFill>
                  <a:schemeClr val="tx1"/>
                </a:solidFill>
              </a:rPr>
              <a:t>job</a:t>
            </a:r>
            <a:r>
              <a:rPr lang="cs-CZ" sz="1800" b="1" dirty="0">
                <a:solidFill>
                  <a:schemeClr val="tx1"/>
                </a:solidFill>
              </a:rPr>
              <a:t>: </a:t>
            </a:r>
            <a:r>
              <a:rPr lang="cs-CZ" sz="1800" dirty="0">
                <a:solidFill>
                  <a:schemeClr val="tx1"/>
                </a:solidFill>
              </a:rPr>
              <a:t>Výpočet bude přerušen. Dosud vypočítané výsledky nebudou uloženy (ve vyrovnávací paměti) a výpočet nelze obnovit.</a:t>
            </a:r>
          </a:p>
          <a:p>
            <a:pPr lvl="3"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Enable</a:t>
            </a:r>
            <a:r>
              <a:rPr lang="cs-CZ" sz="1800" b="1" dirty="0">
                <a:solidFill>
                  <a:schemeClr val="tx1"/>
                </a:solidFill>
              </a:rPr>
              <a:t>/</a:t>
            </a:r>
            <a:r>
              <a:rPr lang="cs-CZ" sz="1800" b="1" dirty="0" err="1">
                <a:solidFill>
                  <a:schemeClr val="tx1"/>
                </a:solidFill>
              </a:rPr>
              <a:t>Disable</a:t>
            </a:r>
            <a:r>
              <a:rPr lang="cs-CZ" sz="1800" b="1" dirty="0">
                <a:solidFill>
                  <a:schemeClr val="tx1"/>
                </a:solidFill>
              </a:rPr>
              <a:t> </a:t>
            </a:r>
            <a:r>
              <a:rPr lang="cs-CZ" sz="1800" b="1" dirty="0" err="1">
                <a:solidFill>
                  <a:schemeClr val="tx1"/>
                </a:solidFill>
              </a:rPr>
              <a:t>the</a:t>
            </a:r>
            <a:r>
              <a:rPr lang="cs-CZ" sz="1800" b="1" dirty="0">
                <a:solidFill>
                  <a:schemeClr val="tx1"/>
                </a:solidFill>
              </a:rPr>
              <a:t> Scroll </a:t>
            </a:r>
            <a:r>
              <a:rPr lang="cs-CZ" sz="1800" b="1" dirty="0" err="1">
                <a:solidFill>
                  <a:schemeClr val="tx1"/>
                </a:solidFill>
              </a:rPr>
              <a:t>Lock</a:t>
            </a:r>
            <a:r>
              <a:rPr lang="cs-CZ" sz="1800" b="1" dirty="0">
                <a:solidFill>
                  <a:schemeClr val="tx1"/>
                </a:solidFill>
              </a:rPr>
              <a:t>: </a:t>
            </a:r>
            <a:r>
              <a:rPr lang="cs-CZ" sz="1800" dirty="0">
                <a:solidFill>
                  <a:schemeClr val="tx1"/>
                </a:solidFill>
              </a:rPr>
              <a:t>Nepřetržité záznamy zapsané během výpočtu pod „Job Output“ jsou zastaveny nebo obnoveny. Položky si můžete prohlédnout postupně.</a:t>
            </a:r>
          </a:p>
          <a:p>
            <a:pPr lvl="3" algn="just">
              <a:buClr>
                <a:srgbClr val="983033"/>
              </a:buClr>
              <a:buFont typeface="Wingdings" panose="05000000000000000000" pitchFamily="2" charset="2"/>
              <a:buChar char="Ø"/>
            </a:pPr>
            <a:r>
              <a:rPr lang="cs-CZ" sz="1800" b="1" dirty="0">
                <a:solidFill>
                  <a:schemeClr val="tx1"/>
                </a:solidFill>
              </a:rPr>
              <a:t>Show </a:t>
            </a:r>
            <a:r>
              <a:rPr lang="cs-CZ" sz="1800" b="1" dirty="0" err="1">
                <a:solidFill>
                  <a:schemeClr val="tx1"/>
                </a:solidFill>
              </a:rPr>
              <a:t>only</a:t>
            </a:r>
            <a:r>
              <a:rPr lang="cs-CZ" sz="1800" b="1" dirty="0">
                <a:solidFill>
                  <a:schemeClr val="tx1"/>
                </a:solidFill>
              </a:rPr>
              <a:t> </a:t>
            </a:r>
            <a:r>
              <a:rPr lang="cs-CZ" sz="1800" b="1" dirty="0" err="1">
                <a:solidFill>
                  <a:schemeClr val="tx1"/>
                </a:solidFill>
              </a:rPr>
              <a:t>Errors</a:t>
            </a:r>
            <a:r>
              <a:rPr lang="cs-CZ" sz="1800" b="1" dirty="0">
                <a:solidFill>
                  <a:schemeClr val="tx1"/>
                </a:solidFill>
              </a:rPr>
              <a:t> and </a:t>
            </a:r>
            <a:r>
              <a:rPr lang="cs-CZ" sz="1800" b="1" dirty="0" err="1">
                <a:solidFill>
                  <a:schemeClr val="tx1"/>
                </a:solidFill>
              </a:rPr>
              <a:t>Warnings</a:t>
            </a:r>
            <a:r>
              <a:rPr lang="cs-CZ" sz="1800" b="1" dirty="0">
                <a:solidFill>
                  <a:schemeClr val="tx1"/>
                </a:solidFill>
              </a:rPr>
              <a:t> </a:t>
            </a:r>
            <a:r>
              <a:rPr lang="cs-CZ" sz="1800" dirty="0">
                <a:solidFill>
                  <a:schemeClr val="tx1"/>
                </a:solidFill>
              </a:rPr>
              <a:t>Položky „Job Output“ jsou filtrovány pouze na chyby a upozornění.</a:t>
            </a:r>
          </a:p>
          <a:p>
            <a:pPr lvl="3" algn="just">
              <a:buClr>
                <a:srgbClr val="983033"/>
              </a:buClr>
              <a:buFont typeface="Wingdings" panose="05000000000000000000" pitchFamily="2" charset="2"/>
              <a:buChar char="Ø"/>
            </a:pPr>
            <a:r>
              <a:rPr lang="cs-CZ" sz="1800" b="1" dirty="0" err="1">
                <a:solidFill>
                  <a:schemeClr val="tx1"/>
                </a:solidFill>
              </a:rPr>
              <a:t>Clear</a:t>
            </a:r>
            <a:r>
              <a:rPr lang="cs-CZ" sz="1800" b="1" dirty="0">
                <a:solidFill>
                  <a:schemeClr val="tx1"/>
                </a:solidFill>
              </a:rPr>
              <a:t> </a:t>
            </a:r>
            <a:r>
              <a:rPr lang="cs-CZ" sz="1800" b="1" dirty="0" err="1">
                <a:solidFill>
                  <a:schemeClr val="tx1"/>
                </a:solidFill>
              </a:rPr>
              <a:t>the</a:t>
            </a:r>
            <a:r>
              <a:rPr lang="cs-CZ" sz="1800" b="1" dirty="0">
                <a:solidFill>
                  <a:schemeClr val="tx1"/>
                </a:solidFill>
              </a:rPr>
              <a:t> </a:t>
            </a:r>
            <a:r>
              <a:rPr lang="cs-CZ" sz="1800" b="1" dirty="0" err="1">
                <a:solidFill>
                  <a:schemeClr val="tx1"/>
                </a:solidFill>
              </a:rPr>
              <a:t>messege</a:t>
            </a:r>
            <a:r>
              <a:rPr lang="cs-CZ" sz="1800" b="1" dirty="0">
                <a:solidFill>
                  <a:schemeClr val="tx1"/>
                </a:solidFill>
              </a:rPr>
              <a:t> area: </a:t>
            </a:r>
            <a:r>
              <a:rPr lang="cs-CZ" sz="1800" dirty="0">
                <a:solidFill>
                  <a:schemeClr val="tx1"/>
                </a:solidFill>
              </a:rPr>
              <a:t>Všechny „Job Output“ vstupy jsou smazány.</a:t>
            </a:r>
          </a:p>
          <a:p>
            <a:pPr lvl="3" algn="just">
              <a:buClr>
                <a:srgbClr val="983033"/>
              </a:buClr>
              <a:buFont typeface="Wingdings" panose="05000000000000000000" pitchFamily="2" charset="2"/>
              <a:buChar char="Ø"/>
            </a:pPr>
            <a:r>
              <a:rPr lang="cs-CZ" sz="1800" b="1" dirty="0" err="1">
                <a:solidFill>
                  <a:schemeClr val="tx1"/>
                </a:solidFill>
              </a:rPr>
              <a:t>Select</a:t>
            </a:r>
            <a:r>
              <a:rPr lang="cs-CZ" sz="1800" b="1" dirty="0">
                <a:solidFill>
                  <a:schemeClr val="tx1"/>
                </a:solidFill>
              </a:rPr>
              <a:t> </a:t>
            </a:r>
            <a:r>
              <a:rPr lang="cs-CZ" sz="1800" b="1" dirty="0" err="1">
                <a:solidFill>
                  <a:schemeClr val="tx1"/>
                </a:solidFill>
              </a:rPr>
              <a:t>the</a:t>
            </a:r>
            <a:r>
              <a:rPr lang="cs-CZ" sz="1800" b="1" dirty="0">
                <a:solidFill>
                  <a:schemeClr val="tx1"/>
                </a:solidFill>
              </a:rPr>
              <a:t> </a:t>
            </a:r>
            <a:r>
              <a:rPr lang="cs-CZ" sz="1800" b="1" dirty="0" err="1">
                <a:solidFill>
                  <a:schemeClr val="tx1"/>
                </a:solidFill>
              </a:rPr>
              <a:t>logfile</a:t>
            </a:r>
            <a:r>
              <a:rPr lang="cs-CZ" sz="1800" b="1" dirty="0">
                <a:solidFill>
                  <a:schemeClr val="tx1"/>
                </a:solidFill>
              </a:rPr>
              <a:t> for </a:t>
            </a:r>
            <a:r>
              <a:rPr lang="cs-CZ" sz="1800" b="1" dirty="0" err="1">
                <a:solidFill>
                  <a:schemeClr val="tx1"/>
                </a:solidFill>
              </a:rPr>
              <a:t>an</a:t>
            </a:r>
            <a:r>
              <a:rPr lang="cs-CZ" sz="1800" b="1" dirty="0">
                <a:solidFill>
                  <a:schemeClr val="tx1"/>
                </a:solidFill>
              </a:rPr>
              <a:t> </a:t>
            </a:r>
            <a:r>
              <a:rPr lang="cs-CZ" sz="1800" b="1" dirty="0" err="1">
                <a:solidFill>
                  <a:schemeClr val="tx1"/>
                </a:solidFill>
              </a:rPr>
              <a:t>optimization</a:t>
            </a:r>
            <a:r>
              <a:rPr lang="cs-CZ" sz="1800" b="1" dirty="0">
                <a:solidFill>
                  <a:schemeClr val="tx1"/>
                </a:solidFill>
              </a:rPr>
              <a:t>: </a:t>
            </a:r>
            <a:r>
              <a:rPr lang="cs-CZ" sz="1800" dirty="0">
                <a:solidFill>
                  <a:schemeClr val="tx1"/>
                </a:solidFill>
              </a:rPr>
              <a:t>Pro optimalizace nebo začátek sekvence, můžete přepnout mezi vstupy nebo jednotlivými návrhy.</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Tree>
    <p:extLst>
      <p:ext uri="{BB962C8B-B14F-4D97-AF65-F5344CB8AC3E}">
        <p14:creationId xmlns:p14="http://schemas.microsoft.com/office/powerpoint/2010/main" val="2063180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b="1" dirty="0">
                <a:solidFill>
                  <a:schemeClr val="tx1"/>
                </a:solidFill>
              </a:rPr>
              <a:t>Start Simulace</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316B7337-9175-4601-BEC7-5C54E3232BB9}"/>
              </a:ext>
            </a:extLst>
          </p:cNvPr>
          <p:cNvPicPr>
            <a:picLocks noGrp="1" noChangeAspect="1"/>
          </p:cNvPicPr>
          <p:nvPr>
            <p:ph idx="1"/>
          </p:nvPr>
        </p:nvPicPr>
        <p:blipFill>
          <a:blip r:embed="rId3"/>
          <a:stretch>
            <a:fillRect/>
          </a:stretch>
        </p:blipFill>
        <p:spPr>
          <a:xfrm>
            <a:off x="2223381" y="1825625"/>
            <a:ext cx="7745238" cy="42005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
        <p:nvSpPr>
          <p:cNvPr id="8" name="TextovéPole 7">
            <a:extLst>
              <a:ext uri="{FF2B5EF4-FFF2-40B4-BE49-F238E27FC236}">
                <a16:creationId xmlns:a16="http://schemas.microsoft.com/office/drawing/2014/main" id="{86E482D5-C2B6-4288-9A06-3C138F177FA8}"/>
              </a:ext>
            </a:extLst>
          </p:cNvPr>
          <p:cNvSpPr txBox="1"/>
          <p:nvPr/>
        </p:nvSpPr>
        <p:spPr>
          <a:xfrm>
            <a:off x="3477491" y="5984814"/>
            <a:ext cx="5237018" cy="369332"/>
          </a:xfrm>
          <a:prstGeom prst="rect">
            <a:avLst/>
          </a:prstGeom>
          <a:noFill/>
        </p:spPr>
        <p:txBody>
          <a:bodyPr wrap="square" rtlCol="0">
            <a:spAutoFit/>
          </a:bodyPr>
          <a:lstStyle/>
          <a:p>
            <a:pPr algn="ctr"/>
            <a:r>
              <a:rPr lang="cs-CZ" i="1" dirty="0"/>
              <a:t>Perspektiva simulace během simulace</a:t>
            </a:r>
          </a:p>
        </p:txBody>
      </p:sp>
    </p:spTree>
    <p:extLst>
      <p:ext uri="{BB962C8B-B14F-4D97-AF65-F5344CB8AC3E}">
        <p14:creationId xmlns:p14="http://schemas.microsoft.com/office/powerpoint/2010/main" val="1663284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Úvod</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31953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Tato kapitola popisuje proces definice podmínek výpočtu a vlastní spuštění výpočtu.</a:t>
            </a:r>
          </a:p>
          <a:p>
            <a:pPr lvl="1" algn="just">
              <a:buClr>
                <a:srgbClr val="983033"/>
              </a:buClr>
              <a:buFont typeface="Wingdings" panose="05000000000000000000" pitchFamily="2" charset="2"/>
              <a:buChar char="ü"/>
            </a:pPr>
            <a:endParaRPr lang="cs-CZ" dirty="0">
              <a:solidFill>
                <a:schemeClr val="tx1"/>
              </a:solidFill>
            </a:endParaRPr>
          </a:p>
          <a:p>
            <a:pPr marL="201168" lvl="1" indent="0" algn="just">
              <a:buClr>
                <a:srgbClr val="983033"/>
              </a:buClr>
              <a:buNone/>
            </a:pPr>
            <a:r>
              <a:rPr lang="cs-CZ" sz="2400" b="1" dirty="0" err="1">
                <a:solidFill>
                  <a:schemeClr val="tx1"/>
                </a:solidFill>
              </a:rPr>
              <a:t>Definition</a:t>
            </a:r>
            <a:r>
              <a:rPr lang="cs-CZ" sz="2400" b="1" dirty="0">
                <a:solidFill>
                  <a:schemeClr val="tx1"/>
                </a:solidFill>
              </a:rPr>
              <a:t> </a:t>
            </a:r>
            <a:r>
              <a:rPr lang="cs-CZ" sz="2400" b="1" dirty="0" err="1">
                <a:solidFill>
                  <a:schemeClr val="tx1"/>
                </a:solidFill>
              </a:rPr>
              <a:t>Perspective</a:t>
            </a:r>
            <a:endParaRPr lang="cs-CZ" sz="2400" b="1"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Všechna procesní data potřebná pro simulaci jsou shrnuta v </a:t>
            </a:r>
            <a:r>
              <a:rPr lang="cs-CZ" dirty="0" err="1">
                <a:solidFill>
                  <a:schemeClr val="tx1"/>
                </a:solidFill>
              </a:rPr>
              <a:t>Definition</a:t>
            </a:r>
            <a:r>
              <a:rPr lang="cs-CZ" dirty="0">
                <a:solidFill>
                  <a:schemeClr val="tx1"/>
                </a:solidFill>
              </a:rPr>
              <a:t> </a:t>
            </a:r>
            <a:r>
              <a:rPr lang="cs-CZ" dirty="0" err="1">
                <a:solidFill>
                  <a:schemeClr val="tx1"/>
                </a:solidFill>
              </a:rPr>
              <a:t>Perspective</a:t>
            </a:r>
            <a:r>
              <a:rPr lang="cs-CZ" dirty="0">
                <a:solidFill>
                  <a:schemeClr val="tx1"/>
                </a:solidFill>
              </a:rPr>
              <a:t>. Zde musíte zadat všechny relevantní údaje, jako jsou materiálové údaje nebo koeficienty přestupu tepla. Zde můžete také definovat kompletní proces lití, například parametry očkování pro odlévání litin nebo vstřelovací křivku pro vysokotlaké lití. Proces lití je jasně shrnut v tzv. procesní tabulce.</a:t>
            </a:r>
          </a:p>
          <a:p>
            <a:pPr lvl="1" algn="just">
              <a:buClr>
                <a:srgbClr val="983033"/>
              </a:buClr>
              <a:buFont typeface="Wingdings" panose="05000000000000000000" pitchFamily="2" charset="2"/>
              <a:buChar char="ü"/>
            </a:pPr>
            <a:r>
              <a:rPr lang="cs-CZ" dirty="0">
                <a:solidFill>
                  <a:schemeClr val="tx1"/>
                </a:solidFill>
              </a:rPr>
              <a:t>V následujícím textu jsou vysvětleny různé kroky během definice procesních dat a procesu lití. Pokud se proces definování liší od reálného procesu lití, toto bude podrobněji vysvětleno v samostatné podkapitole.</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Tree>
    <p:extLst>
      <p:ext uri="{BB962C8B-B14F-4D97-AF65-F5344CB8AC3E}">
        <p14:creationId xmlns:p14="http://schemas.microsoft.com/office/powerpoint/2010/main" val="1348046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materiálů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Při vytváření projektu jste se museli rozhodnout, který materiál bude simulován. V důsledku toho jsou během procesu definování materiálu k dispozici pouze odpovídající slitiny. V případě potřeby můžete okamžitě upravit složení slitiny v dialogu „</a:t>
            </a:r>
            <a:r>
              <a:rPr lang="cs-CZ" dirty="0" err="1">
                <a:solidFill>
                  <a:schemeClr val="tx1"/>
                </a:solidFill>
              </a:rPr>
              <a:t>Material</a:t>
            </a:r>
            <a:r>
              <a:rPr lang="cs-CZ" dirty="0">
                <a:solidFill>
                  <a:schemeClr val="tx1"/>
                </a:solidFill>
              </a:rPr>
              <a:t> </a:t>
            </a:r>
            <a:r>
              <a:rPr lang="cs-CZ" dirty="0" err="1">
                <a:solidFill>
                  <a:schemeClr val="tx1"/>
                </a:solidFill>
              </a:rPr>
              <a:t>Definitions</a:t>
            </a:r>
            <a:r>
              <a:rPr lang="cs-CZ" dirty="0">
                <a:solidFill>
                  <a:schemeClr val="tx1"/>
                </a:solidFill>
              </a:rPr>
              <a:t>“ (v závislosti na dostupných licencích) a zadat libovolnou počáteční teplotu (teplotu lití).</a:t>
            </a:r>
          </a:p>
          <a:p>
            <a:pPr lvl="1" algn="just">
              <a:buClr>
                <a:srgbClr val="983033"/>
              </a:buClr>
              <a:buFont typeface="Wingdings" panose="05000000000000000000" pitchFamily="2" charset="2"/>
              <a:buChar char="ü"/>
            </a:pPr>
            <a:r>
              <a:rPr lang="cs-CZ" dirty="0">
                <a:solidFill>
                  <a:schemeClr val="tx1"/>
                </a:solidFill>
              </a:rPr>
              <a:t>Všechny parametry jsou uloženy pro aktuální projekt a znovu nabízeny v následujících verzích. Změny, např. chemické složení slitiny, nezmění datový materiál v databázi. Bílá barva pozadí označuje, že hodnota byla ručně změněna. Všechny hodnoty pocházející z databáze nebo navržené softwarem jsou zvýrazněny oranžovou barvou.</a:t>
            </a:r>
          </a:p>
          <a:p>
            <a:pPr lvl="1" algn="just">
              <a:buClr>
                <a:srgbClr val="983033"/>
              </a:buClr>
              <a:buFont typeface="Wingdings" panose="05000000000000000000" pitchFamily="2" charset="2"/>
              <a:buChar char="ü"/>
            </a:pPr>
            <a:r>
              <a:rPr lang="cs-CZ" dirty="0">
                <a:solidFill>
                  <a:schemeClr val="tx1"/>
                </a:solidFill>
              </a:rPr>
              <a:t>Funkce „</a:t>
            </a:r>
            <a:r>
              <a:rPr lang="cs-CZ" dirty="0" err="1">
                <a:solidFill>
                  <a:schemeClr val="tx1"/>
                </a:solidFill>
              </a:rPr>
              <a:t>Column</a:t>
            </a:r>
            <a:r>
              <a:rPr lang="cs-CZ" dirty="0">
                <a:solidFill>
                  <a:schemeClr val="tx1"/>
                </a:solidFill>
              </a:rPr>
              <a:t> Dialog“ v kontextové nabídce pravého tlačítka myši umožňuje zobrazit další data z databáze.</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Tree>
    <p:extLst>
      <p:ext uri="{BB962C8B-B14F-4D97-AF65-F5344CB8AC3E}">
        <p14:creationId xmlns:p14="http://schemas.microsoft.com/office/powerpoint/2010/main" val="1031743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materiálů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A06D3F67-48CD-412B-83CA-A7E8DC5A4411}"/>
              </a:ext>
            </a:extLst>
          </p:cNvPr>
          <p:cNvPicPr>
            <a:picLocks noGrp="1" noChangeAspect="1"/>
          </p:cNvPicPr>
          <p:nvPr>
            <p:ph idx="1"/>
          </p:nvPr>
        </p:nvPicPr>
        <p:blipFill>
          <a:blip r:embed="rId3"/>
          <a:stretch>
            <a:fillRect/>
          </a:stretch>
        </p:blipFill>
        <p:spPr>
          <a:xfrm>
            <a:off x="2234623" y="1825625"/>
            <a:ext cx="7722754" cy="42005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
        <p:nvSpPr>
          <p:cNvPr id="8" name="TextovéPole 7">
            <a:extLst>
              <a:ext uri="{FF2B5EF4-FFF2-40B4-BE49-F238E27FC236}">
                <a16:creationId xmlns:a16="http://schemas.microsoft.com/office/drawing/2014/main" id="{D8655739-6220-4615-BCEB-41237DCCFD53}"/>
              </a:ext>
            </a:extLst>
          </p:cNvPr>
          <p:cNvSpPr txBox="1"/>
          <p:nvPr/>
        </p:nvSpPr>
        <p:spPr>
          <a:xfrm>
            <a:off x="2491690" y="5952898"/>
            <a:ext cx="6567054" cy="369332"/>
          </a:xfrm>
          <a:prstGeom prst="rect">
            <a:avLst/>
          </a:prstGeom>
          <a:noFill/>
        </p:spPr>
        <p:txBody>
          <a:bodyPr wrap="square" rtlCol="0">
            <a:spAutoFit/>
          </a:bodyPr>
          <a:lstStyle/>
          <a:p>
            <a:pPr algn="ctr"/>
            <a:r>
              <a:rPr lang="cs-CZ" i="1" dirty="0"/>
              <a:t>Zobrazení určení materiálů </a:t>
            </a:r>
          </a:p>
        </p:txBody>
      </p:sp>
    </p:spTree>
    <p:extLst>
      <p:ext uri="{BB962C8B-B14F-4D97-AF65-F5344CB8AC3E}">
        <p14:creationId xmlns:p14="http://schemas.microsoft.com/office/powerpoint/2010/main" val="16319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materiálů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Koeficienty přestupu tepla (HTC) popisují intenzitu přenosu tepla na rozhraní dvou látek. Potřebujete různé HTC, protože HTC jsou určovány vlastnostmi použitých materiálů, vlastnostmi povrchu a teplotními efekty. </a:t>
            </a:r>
          </a:p>
          <a:p>
            <a:pPr lvl="1" algn="just">
              <a:buClr>
                <a:srgbClr val="983033"/>
              </a:buClr>
              <a:buFont typeface="Wingdings" panose="05000000000000000000" pitchFamily="2" charset="2"/>
              <a:buChar char="ü"/>
            </a:pPr>
            <a:r>
              <a:rPr lang="cs-CZ" dirty="0">
                <a:solidFill>
                  <a:schemeClr val="tx1"/>
                </a:solidFill>
              </a:rPr>
              <a:t>Při lití do písku a vysokotlakého lití je k dispozici „HTC </a:t>
            </a:r>
            <a:r>
              <a:rPr lang="cs-CZ" dirty="0" err="1">
                <a:solidFill>
                  <a:schemeClr val="tx1"/>
                </a:solidFill>
              </a:rPr>
              <a:t>Template</a:t>
            </a:r>
            <a:r>
              <a:rPr lang="cs-CZ" dirty="0">
                <a:solidFill>
                  <a:schemeClr val="tx1"/>
                </a:solidFill>
              </a:rPr>
              <a:t>“. V této šabloně je definováno mnoho materiálových dvojic; proto pro nejběžnější kombinace materiálových dvojic se koeficienty přestupu tepla nastavují automaticky. Šablonu HTC můžete kdykoli přizpůsobit svým potřebám. Vzhledem k velkému množství variant nejsou předdefinované HTC k dispozici pro všechny možné kombinace materiálů v MAGMASOFT®. V těchto případech musíte HTC nastavit ručně nebo je definovat prostřednictvím své individuálně vytvořené HTC šablony. Vezměte prosím na vědomí, že výpočet může být zahájen až poté, co jsou všechny HTC k dispozici a jsou nastaveny.</a:t>
            </a:r>
          </a:p>
          <a:p>
            <a:pPr lvl="1" algn="just">
              <a:buClr>
                <a:srgbClr val="983033"/>
              </a:buClr>
              <a:buFont typeface="Wingdings" panose="05000000000000000000" pitchFamily="2" charset="2"/>
              <a:buChar char="ü"/>
            </a:pPr>
            <a:r>
              <a:rPr lang="cs-CZ" dirty="0">
                <a:solidFill>
                  <a:schemeClr val="tx1"/>
                </a:solidFill>
              </a:rPr>
              <a:t>Pro gravitační lití do kovové formy není v MAGMASOFT® k dispozici žádná šablona HTC. Je to kvůli skutečnosti, že nelze použít žádné výchozí parametry pro kokilové lití z důvodu velké rozmanitosti materiálů. Již jen použití různých povlaků (materiál, tloušťka, četnost atd.) znemožňují přiřazení standardizovaných parametrů.</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Tree>
    <p:extLst>
      <p:ext uri="{BB962C8B-B14F-4D97-AF65-F5344CB8AC3E}">
        <p14:creationId xmlns:p14="http://schemas.microsoft.com/office/powerpoint/2010/main" val="304891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materiálů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pic>
        <p:nvPicPr>
          <p:cNvPr id="8" name="Zástupný obsah 7">
            <a:extLst>
              <a:ext uri="{FF2B5EF4-FFF2-40B4-BE49-F238E27FC236}">
                <a16:creationId xmlns:a16="http://schemas.microsoft.com/office/drawing/2014/main" id="{4BCC7EA4-B689-4D64-A687-36F5B54EDB82}"/>
              </a:ext>
            </a:extLst>
          </p:cNvPr>
          <p:cNvPicPr>
            <a:picLocks noGrp="1" noChangeAspect="1"/>
          </p:cNvPicPr>
          <p:nvPr>
            <p:ph idx="1"/>
          </p:nvPr>
        </p:nvPicPr>
        <p:blipFill>
          <a:blip r:embed="rId3"/>
          <a:stretch>
            <a:fillRect/>
          </a:stretch>
        </p:blipFill>
        <p:spPr>
          <a:xfrm>
            <a:off x="1023553" y="1748207"/>
            <a:ext cx="7740833" cy="4613275"/>
          </a:xfrm>
          <a:prstGeom prst="rect">
            <a:avLst/>
          </a:prstGeom>
        </p:spPr>
      </p:pic>
      <p:sp>
        <p:nvSpPr>
          <p:cNvPr id="5" name="TextovéPole 4">
            <a:extLst>
              <a:ext uri="{FF2B5EF4-FFF2-40B4-BE49-F238E27FC236}">
                <a16:creationId xmlns:a16="http://schemas.microsoft.com/office/drawing/2014/main" id="{35F887FE-4A60-46E7-BA7A-CC74AA51D152}"/>
              </a:ext>
            </a:extLst>
          </p:cNvPr>
          <p:cNvSpPr txBox="1"/>
          <p:nvPr/>
        </p:nvSpPr>
        <p:spPr>
          <a:xfrm>
            <a:off x="9005455" y="3713018"/>
            <a:ext cx="2207028" cy="646331"/>
          </a:xfrm>
          <a:prstGeom prst="rect">
            <a:avLst/>
          </a:prstGeom>
          <a:noFill/>
        </p:spPr>
        <p:txBody>
          <a:bodyPr wrap="square" rtlCol="0">
            <a:spAutoFit/>
          </a:bodyPr>
          <a:lstStyle/>
          <a:p>
            <a:pPr algn="ctr"/>
            <a:r>
              <a:rPr lang="cs-CZ" i="1" dirty="0"/>
              <a:t>Určení koeficientů přestupu tepla</a:t>
            </a:r>
          </a:p>
        </p:txBody>
      </p:sp>
    </p:spTree>
    <p:extLst>
      <p:ext uri="{BB962C8B-B14F-4D97-AF65-F5344CB8AC3E}">
        <p14:creationId xmlns:p14="http://schemas.microsoft.com/office/powerpoint/2010/main" val="3314606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materiálů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1" y="1845733"/>
            <a:ext cx="4177690"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Stejně jako u materiálových definic, funkce „</a:t>
            </a:r>
            <a:r>
              <a:rPr lang="cs-CZ" dirty="0" err="1">
                <a:solidFill>
                  <a:schemeClr val="tx1"/>
                </a:solidFill>
              </a:rPr>
              <a:t>Column</a:t>
            </a:r>
            <a:r>
              <a:rPr lang="cs-CZ" dirty="0">
                <a:solidFill>
                  <a:schemeClr val="tx1"/>
                </a:solidFill>
              </a:rPr>
              <a:t> Dialog“ v kontextové nabídce pravého tlačítka myši umožňuje zobrazit další data z databáze.</a:t>
            </a:r>
          </a:p>
          <a:p>
            <a:pPr lvl="1" algn="just">
              <a:buClr>
                <a:srgbClr val="983033"/>
              </a:buClr>
              <a:buFont typeface="Wingdings" panose="05000000000000000000" pitchFamily="2" charset="2"/>
              <a:buChar char="ü"/>
            </a:pPr>
            <a:r>
              <a:rPr lang="cs-CZ" dirty="0">
                <a:solidFill>
                  <a:schemeClr val="tx1"/>
                </a:solidFill>
              </a:rPr>
              <a:t>Typické koeficienty přestupu tepla pro gravitační lití do pískové formy, vysokotlakého lití a lití do kokil uvádí následující tabulky.</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pic>
        <p:nvPicPr>
          <p:cNvPr id="12" name="Obrázek 11">
            <a:extLst>
              <a:ext uri="{FF2B5EF4-FFF2-40B4-BE49-F238E27FC236}">
                <a16:creationId xmlns:a16="http://schemas.microsoft.com/office/drawing/2014/main" id="{3D8E1A43-EE56-4E78-AE2A-E5B8B2CE535B}"/>
              </a:ext>
            </a:extLst>
          </p:cNvPr>
          <p:cNvPicPr>
            <a:picLocks noChangeAspect="1"/>
          </p:cNvPicPr>
          <p:nvPr/>
        </p:nvPicPr>
        <p:blipFill>
          <a:blip r:embed="rId3"/>
          <a:stretch>
            <a:fillRect/>
          </a:stretch>
        </p:blipFill>
        <p:spPr>
          <a:xfrm>
            <a:off x="5775217" y="1845733"/>
            <a:ext cx="6199652" cy="4485794"/>
          </a:xfrm>
          <a:prstGeom prst="rect">
            <a:avLst/>
          </a:prstGeom>
        </p:spPr>
      </p:pic>
      <p:sp>
        <p:nvSpPr>
          <p:cNvPr id="14" name="TextovéPole 13">
            <a:extLst>
              <a:ext uri="{FF2B5EF4-FFF2-40B4-BE49-F238E27FC236}">
                <a16:creationId xmlns:a16="http://schemas.microsoft.com/office/drawing/2014/main" id="{25A91FD7-2296-4C79-89C9-D70F03043CCE}"/>
              </a:ext>
            </a:extLst>
          </p:cNvPr>
          <p:cNvSpPr txBox="1"/>
          <p:nvPr/>
        </p:nvSpPr>
        <p:spPr>
          <a:xfrm>
            <a:off x="2944547" y="5237234"/>
            <a:ext cx="2762462" cy="923330"/>
          </a:xfrm>
          <a:prstGeom prst="rect">
            <a:avLst/>
          </a:prstGeom>
          <a:noFill/>
        </p:spPr>
        <p:txBody>
          <a:bodyPr wrap="square" rtlCol="0">
            <a:spAutoFit/>
          </a:bodyPr>
          <a:lstStyle/>
          <a:p>
            <a:pPr algn="ctr"/>
            <a:r>
              <a:rPr lang="cs-CZ" i="1" dirty="0"/>
              <a:t>Typické koeficienty přestupu tepla pro lití do pískových forem</a:t>
            </a:r>
          </a:p>
        </p:txBody>
      </p:sp>
    </p:spTree>
    <p:extLst>
      <p:ext uri="{BB962C8B-B14F-4D97-AF65-F5344CB8AC3E}">
        <p14:creationId xmlns:p14="http://schemas.microsoft.com/office/powerpoint/2010/main" val="176793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materiálů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
        <p:nvSpPr>
          <p:cNvPr id="14" name="TextovéPole 13">
            <a:extLst>
              <a:ext uri="{FF2B5EF4-FFF2-40B4-BE49-F238E27FC236}">
                <a16:creationId xmlns:a16="http://schemas.microsoft.com/office/drawing/2014/main" id="{25A91FD7-2296-4C79-89C9-D70F03043CCE}"/>
              </a:ext>
            </a:extLst>
          </p:cNvPr>
          <p:cNvSpPr txBox="1"/>
          <p:nvPr/>
        </p:nvSpPr>
        <p:spPr>
          <a:xfrm>
            <a:off x="7794008" y="3613571"/>
            <a:ext cx="2762462" cy="923330"/>
          </a:xfrm>
          <a:prstGeom prst="rect">
            <a:avLst/>
          </a:prstGeom>
          <a:noFill/>
        </p:spPr>
        <p:txBody>
          <a:bodyPr wrap="square" rtlCol="0">
            <a:spAutoFit/>
          </a:bodyPr>
          <a:lstStyle/>
          <a:p>
            <a:pPr algn="ctr"/>
            <a:r>
              <a:rPr lang="cs-CZ" i="1" dirty="0"/>
              <a:t>Typické koeficienty přestupu tepla při vysokotlakém lití</a:t>
            </a:r>
          </a:p>
        </p:txBody>
      </p:sp>
      <p:pic>
        <p:nvPicPr>
          <p:cNvPr id="9" name="Obrázek 8">
            <a:extLst>
              <a:ext uri="{FF2B5EF4-FFF2-40B4-BE49-F238E27FC236}">
                <a16:creationId xmlns:a16="http://schemas.microsoft.com/office/drawing/2014/main" id="{F203229B-F93F-4781-A49D-1FDC960432F8}"/>
              </a:ext>
            </a:extLst>
          </p:cNvPr>
          <p:cNvPicPr>
            <a:picLocks noChangeAspect="1"/>
          </p:cNvPicPr>
          <p:nvPr/>
        </p:nvPicPr>
        <p:blipFill>
          <a:blip r:embed="rId3"/>
          <a:stretch>
            <a:fillRect/>
          </a:stretch>
        </p:blipFill>
        <p:spPr>
          <a:xfrm>
            <a:off x="1329755" y="1839528"/>
            <a:ext cx="5777484" cy="4471416"/>
          </a:xfrm>
          <a:prstGeom prst="rect">
            <a:avLst/>
          </a:prstGeom>
        </p:spPr>
      </p:pic>
    </p:spTree>
    <p:extLst>
      <p:ext uri="{BB962C8B-B14F-4D97-AF65-F5344CB8AC3E}">
        <p14:creationId xmlns:p14="http://schemas.microsoft.com/office/powerpoint/2010/main" val="2852806131"/>
      </p:ext>
    </p:extLst>
  </p:cSld>
  <p:clrMapOvr>
    <a:masterClrMapping/>
  </p:clrMapOvr>
</p:sld>
</file>

<file path=ppt/theme/theme1.xml><?xml version="1.0" encoding="utf-8"?>
<a:theme xmlns:a="http://schemas.openxmlformats.org/drawingml/2006/main" name="Retrospektiva">
  <a:themeElements>
    <a:clrScheme name="Vlastní 7">
      <a:dk1>
        <a:srgbClr val="0C0C0C"/>
      </a:dk1>
      <a:lt1>
        <a:sysClr val="window" lastClr="FFFFFF"/>
      </a:lt1>
      <a:dk2>
        <a:srgbClr val="983033"/>
      </a:dk2>
      <a:lt2>
        <a:srgbClr val="CCDDEA"/>
      </a:lt2>
      <a:accent1>
        <a:srgbClr val="E48312"/>
      </a:accent1>
      <a:accent2>
        <a:srgbClr val="983033"/>
      </a:accent2>
      <a:accent3>
        <a:srgbClr val="865640"/>
      </a:accent3>
      <a:accent4>
        <a:srgbClr val="983033"/>
      </a:accent4>
      <a:accent5>
        <a:srgbClr val="C2BC80"/>
      </a:accent5>
      <a:accent6>
        <a:srgbClr val="983033"/>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5293B7189D2E345B6A5818BD11F69CE" ma:contentTypeVersion="13" ma:contentTypeDescription="Vytvoří nový dokument" ma:contentTypeScope="" ma:versionID="1ec421ab1a4498fe0d60433be41bd957">
  <xsd:schema xmlns:xsd="http://www.w3.org/2001/XMLSchema" xmlns:xs="http://www.w3.org/2001/XMLSchema" xmlns:p="http://schemas.microsoft.com/office/2006/metadata/properties" xmlns:ns3="92e8b739-1662-462e-84b7-6dd21149fd20" xmlns:ns4="fc1905a5-cf85-4e61-9a63-331118843f16" targetNamespace="http://schemas.microsoft.com/office/2006/metadata/properties" ma:root="true" ma:fieldsID="108e30d6dcd8e39fdde145644bc1f199" ns3:_="" ns4:_="">
    <xsd:import namespace="92e8b739-1662-462e-84b7-6dd21149fd20"/>
    <xsd:import namespace="fc1905a5-cf85-4e61-9a63-331118843f1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8b739-1662-462e-84b7-6dd21149f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1905a5-cf85-4e61-9a63-331118843f16"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A3382E-40D3-48F0-B427-5E1FA1405C6F}">
  <ds:schemaRefs>
    <ds:schemaRef ds:uri="http://schemas.microsoft.com/sharepoint/v3/contenttype/forms"/>
  </ds:schemaRefs>
</ds:datastoreItem>
</file>

<file path=customXml/itemProps2.xml><?xml version="1.0" encoding="utf-8"?>
<ds:datastoreItem xmlns:ds="http://schemas.openxmlformats.org/officeDocument/2006/customXml" ds:itemID="{F2488681-B985-4C4A-82A8-610E8CCB933C}">
  <ds:schemaRefs>
    <ds:schemaRef ds:uri="92e8b739-1662-462e-84b7-6dd21149fd20"/>
    <ds:schemaRef ds:uri="http://purl.org/dc/term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fc1905a5-cf85-4e61-9a63-331118843f16"/>
    <ds:schemaRef ds:uri="http://purl.org/dc/dcmitype/"/>
  </ds:schemaRefs>
</ds:datastoreItem>
</file>

<file path=customXml/itemProps3.xml><?xml version="1.0" encoding="utf-8"?>
<ds:datastoreItem xmlns:ds="http://schemas.openxmlformats.org/officeDocument/2006/customXml" ds:itemID="{3E4B5E6B-4DFA-4D5F-AAD4-B95D71E7E4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8b739-1662-462e-84b7-6dd21149fd20"/>
    <ds:schemaRef ds:uri="fc1905a5-cf85-4e61-9a63-331118843f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14980</TotalTime>
  <Words>2527</Words>
  <Application>Microsoft Office PowerPoint</Application>
  <PresentationFormat>Širokoúhlá obrazovka</PresentationFormat>
  <Paragraphs>175</Paragraphs>
  <Slides>29</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29</vt:i4>
      </vt:variant>
    </vt:vector>
  </HeadingPairs>
  <TitlesOfParts>
    <vt:vector size="33" baseType="lpstr">
      <vt:lpstr>Calibri</vt:lpstr>
      <vt:lpstr>Calibri Light</vt:lpstr>
      <vt:lpstr>Wingdings</vt:lpstr>
      <vt:lpstr>Retrospektiva</vt:lpstr>
      <vt:lpstr>  Progresivní metody modelování</vt:lpstr>
      <vt:lpstr>Nastavení a spuštění výpočtu</vt:lpstr>
      <vt:lpstr>Úvod</vt:lpstr>
      <vt:lpstr>Definice materiálů</vt:lpstr>
      <vt:lpstr>Definice materiálů</vt:lpstr>
      <vt:lpstr>Definice materiálů</vt:lpstr>
      <vt:lpstr>Definice materiálů</vt:lpstr>
      <vt:lpstr>Definice materiálů</vt:lpstr>
      <vt:lpstr>Definice materiálů</vt:lpstr>
      <vt:lpstr>Definice materiálů</vt:lpstr>
      <vt:lpstr>Definice plnění/lití</vt:lpstr>
      <vt:lpstr>Definice plnění/lití</vt:lpstr>
      <vt:lpstr>Definice plnění/lití</vt:lpstr>
      <vt:lpstr>Definice plnění/lití</vt:lpstr>
      <vt:lpstr>Definice plnění/lití</vt:lpstr>
      <vt:lpstr>Definice plnění/lití</vt:lpstr>
      <vt:lpstr>Definice tuhnutí a ochlazování</vt:lpstr>
      <vt:lpstr>Definice tuhnutí a ochlazování</vt:lpstr>
      <vt:lpstr>Definice výsledků</vt:lpstr>
      <vt:lpstr>Definice výsledků</vt:lpstr>
      <vt:lpstr>Definice výsledků</vt:lpstr>
      <vt:lpstr>Result Preparation (příprava výsledků)</vt:lpstr>
      <vt:lpstr>Result Preparation (příprava výsledků)</vt:lpstr>
      <vt:lpstr>Simulation Settings (nastavení simulace)</vt:lpstr>
      <vt:lpstr>Simulation Perspective</vt:lpstr>
      <vt:lpstr>Start Simulace</vt:lpstr>
      <vt:lpstr>Start Simulace</vt:lpstr>
      <vt:lpstr>Start Simulace</vt:lpstr>
      <vt:lpstr>Start Simulace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Nová Jana</dc:creator>
  <cp:lastModifiedBy>Ladislav Socha</cp:lastModifiedBy>
  <cp:revision>509</cp:revision>
  <dcterms:created xsi:type="dcterms:W3CDTF">2020-07-13T07:37:48Z</dcterms:created>
  <dcterms:modified xsi:type="dcterms:W3CDTF">2022-01-13T10:04:23Z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0x010100E5293B7189D2E345B6A5818BD11F69CE</vt:lpwstr>
  </property>
</Properties>
</file>