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2"/>
  </p:notesMasterIdLst>
  <p:sldIdLst>
    <p:sldId id="256" r:id="rId5"/>
    <p:sldId id="258" r:id="rId6"/>
    <p:sldId id="264" r:id="rId7"/>
    <p:sldId id="631" r:id="rId8"/>
    <p:sldId id="659" r:id="rId9"/>
    <p:sldId id="660" r:id="rId10"/>
    <p:sldId id="661" r:id="rId11"/>
    <p:sldId id="662" r:id="rId12"/>
    <p:sldId id="663" r:id="rId13"/>
    <p:sldId id="664" r:id="rId14"/>
    <p:sldId id="665" r:id="rId15"/>
    <p:sldId id="666" r:id="rId16"/>
    <p:sldId id="667" r:id="rId17"/>
    <p:sldId id="668" r:id="rId18"/>
    <p:sldId id="669" r:id="rId19"/>
    <p:sldId id="670" r:id="rId20"/>
    <p:sldId id="671" r:id="rId21"/>
    <p:sldId id="672" r:id="rId22"/>
    <p:sldId id="673" r:id="rId23"/>
    <p:sldId id="674" r:id="rId24"/>
    <p:sldId id="675" r:id="rId25"/>
    <p:sldId id="632" r:id="rId26"/>
    <p:sldId id="633" r:id="rId27"/>
    <p:sldId id="634" r:id="rId28"/>
    <p:sldId id="635" r:id="rId29"/>
    <p:sldId id="636" r:id="rId30"/>
    <p:sldId id="637" r:id="rId31"/>
    <p:sldId id="639" r:id="rId32"/>
    <p:sldId id="640" r:id="rId33"/>
    <p:sldId id="641" r:id="rId34"/>
    <p:sldId id="642" r:id="rId35"/>
    <p:sldId id="643" r:id="rId36"/>
    <p:sldId id="644" r:id="rId37"/>
    <p:sldId id="645" r:id="rId38"/>
    <p:sldId id="646" r:id="rId39"/>
    <p:sldId id="647" r:id="rId40"/>
    <p:sldId id="648" r:id="rId41"/>
    <p:sldId id="649" r:id="rId42"/>
    <p:sldId id="650" r:id="rId43"/>
    <p:sldId id="651" r:id="rId44"/>
    <p:sldId id="652" r:id="rId45"/>
    <p:sldId id="653" r:id="rId46"/>
    <p:sldId id="654" r:id="rId47"/>
    <p:sldId id="655" r:id="rId48"/>
    <p:sldId id="656" r:id="rId49"/>
    <p:sldId id="657" r:id="rId50"/>
    <p:sldId id="65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14" name="TextovéPole 13">
            <a:extLst>
              <a:ext uri="{FF2B5EF4-FFF2-40B4-BE49-F238E27FC236}">
                <a16:creationId xmlns:a16="http://schemas.microsoft.com/office/drawing/2014/main" id="{25A91FD7-2296-4C79-89C9-D70F03043CCE}"/>
              </a:ext>
            </a:extLst>
          </p:cNvPr>
          <p:cNvSpPr txBox="1"/>
          <p:nvPr/>
        </p:nvSpPr>
        <p:spPr>
          <a:xfrm>
            <a:off x="2502265" y="2967335"/>
            <a:ext cx="2762462" cy="923330"/>
          </a:xfrm>
          <a:prstGeom prst="rect">
            <a:avLst/>
          </a:prstGeom>
          <a:noFill/>
        </p:spPr>
        <p:txBody>
          <a:bodyPr wrap="square" rtlCol="0">
            <a:spAutoFit/>
          </a:bodyPr>
          <a:lstStyle/>
          <a:p>
            <a:pPr algn="ctr"/>
            <a:r>
              <a:rPr lang="cs-CZ" i="1" dirty="0"/>
              <a:t>Typické koeficienty přestupu tepla při lití do kokil</a:t>
            </a:r>
          </a:p>
        </p:txBody>
      </p:sp>
      <p:pic>
        <p:nvPicPr>
          <p:cNvPr id="5" name="Obrázek 4">
            <a:extLst>
              <a:ext uri="{FF2B5EF4-FFF2-40B4-BE49-F238E27FC236}">
                <a16:creationId xmlns:a16="http://schemas.microsoft.com/office/drawing/2014/main" id="{A412E02B-ED8B-487E-803D-481D082EDB41}"/>
              </a:ext>
            </a:extLst>
          </p:cNvPr>
          <p:cNvPicPr>
            <a:picLocks noChangeAspect="1"/>
          </p:cNvPicPr>
          <p:nvPr/>
        </p:nvPicPr>
        <p:blipFill>
          <a:blip r:embed="rId3"/>
          <a:stretch>
            <a:fillRect/>
          </a:stretch>
        </p:blipFill>
        <p:spPr>
          <a:xfrm>
            <a:off x="5576316" y="296994"/>
            <a:ext cx="6006084" cy="6034601"/>
          </a:xfrm>
          <a:prstGeom prst="rect">
            <a:avLst/>
          </a:prstGeom>
        </p:spPr>
      </p:pic>
    </p:spTree>
    <p:extLst>
      <p:ext uri="{BB962C8B-B14F-4D97-AF65-F5344CB8AC3E}">
        <p14:creationId xmlns:p14="http://schemas.microsoft.com/office/powerpoint/2010/main" val="117998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Pracovní okno </a:t>
            </a:r>
            <a:r>
              <a:rPr lang="cs-CZ" b="1" dirty="0">
                <a:solidFill>
                  <a:schemeClr val="tx1"/>
                </a:solidFill>
              </a:rPr>
              <a:t>„Casting </a:t>
            </a:r>
            <a:r>
              <a:rPr lang="cs-CZ" b="1" dirty="0" err="1">
                <a:solidFill>
                  <a:schemeClr val="tx1"/>
                </a:solidFill>
              </a:rPr>
              <a:t>Process</a:t>
            </a:r>
            <a:r>
              <a:rPr lang="cs-CZ" b="1" dirty="0">
                <a:solidFill>
                  <a:schemeClr val="tx1"/>
                </a:solidFill>
              </a:rPr>
              <a:t>“ </a:t>
            </a:r>
            <a:r>
              <a:rPr lang="cs-CZ" dirty="0">
                <a:solidFill>
                  <a:schemeClr val="tx1"/>
                </a:solidFill>
              </a:rPr>
              <a:t>poskytuje přehled o úplném procesu odlévání, od přípravy formy, plnění formy, až po tuhnutí a ochlazování odlitku.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C2C8E507-7E13-4AFD-9DD1-71A5D8AEFB95}"/>
              </a:ext>
            </a:extLst>
          </p:cNvPr>
          <p:cNvPicPr>
            <a:picLocks noChangeAspect="1"/>
          </p:cNvPicPr>
          <p:nvPr/>
        </p:nvPicPr>
        <p:blipFill>
          <a:blip r:embed="rId3"/>
          <a:stretch>
            <a:fillRect/>
          </a:stretch>
        </p:blipFill>
        <p:spPr>
          <a:xfrm>
            <a:off x="1220335" y="2468526"/>
            <a:ext cx="6981556" cy="3826928"/>
          </a:xfrm>
          <a:prstGeom prst="rect">
            <a:avLst/>
          </a:prstGeom>
        </p:spPr>
      </p:pic>
      <p:sp>
        <p:nvSpPr>
          <p:cNvPr id="8" name="TextovéPole 7">
            <a:extLst>
              <a:ext uri="{FF2B5EF4-FFF2-40B4-BE49-F238E27FC236}">
                <a16:creationId xmlns:a16="http://schemas.microsoft.com/office/drawing/2014/main" id="{DF2F1235-F9A0-4DF9-BED6-102396399DA9}"/>
              </a:ext>
            </a:extLst>
          </p:cNvPr>
          <p:cNvSpPr txBox="1"/>
          <p:nvPr/>
        </p:nvSpPr>
        <p:spPr>
          <a:xfrm>
            <a:off x="8462356" y="3691093"/>
            <a:ext cx="2750127" cy="923330"/>
          </a:xfrm>
          <a:prstGeom prst="rect">
            <a:avLst/>
          </a:prstGeom>
          <a:noFill/>
        </p:spPr>
        <p:txBody>
          <a:bodyPr wrap="square" rtlCol="0">
            <a:spAutoFit/>
          </a:bodyPr>
          <a:lstStyle/>
          <a:p>
            <a:pPr algn="ctr"/>
            <a:r>
              <a:rPr lang="cs-CZ" i="1" dirty="0"/>
              <a:t>Procesní okno pro gravitační lití do pískových forem</a:t>
            </a:r>
          </a:p>
        </p:txBody>
      </p:sp>
    </p:spTree>
    <p:extLst>
      <p:ext uri="{BB962C8B-B14F-4D97-AF65-F5344CB8AC3E}">
        <p14:creationId xmlns:p14="http://schemas.microsoft.com/office/powerpoint/2010/main" val="304520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zásadě máte čtyři různé možnosti, jak definovat plnění formy za předpokladu, že jste vytvořili v </a:t>
            </a:r>
            <a:r>
              <a:rPr lang="cs-CZ" b="1" dirty="0">
                <a:solidFill>
                  <a:schemeClr val="tx1"/>
                </a:solidFill>
              </a:rPr>
              <a:t>Geometry </a:t>
            </a:r>
            <a:r>
              <a:rPr lang="cs-CZ" b="1" dirty="0" err="1">
                <a:solidFill>
                  <a:schemeClr val="tx1"/>
                </a:solidFill>
              </a:rPr>
              <a:t>Perspective</a:t>
            </a:r>
            <a:r>
              <a:rPr lang="cs-CZ" b="1" dirty="0">
                <a:solidFill>
                  <a:schemeClr val="tx1"/>
                </a:solidFill>
              </a:rPr>
              <a:t> </a:t>
            </a:r>
            <a:r>
              <a:rPr lang="cs-CZ" dirty="0">
                <a:solidFill>
                  <a:schemeClr val="tx1"/>
                </a:solidFill>
              </a:rPr>
              <a:t>geometrii s materiálovým ID pro „</a:t>
            </a:r>
            <a:r>
              <a:rPr lang="cs-CZ" dirty="0" err="1">
                <a:solidFill>
                  <a:schemeClr val="tx1"/>
                </a:solidFill>
              </a:rPr>
              <a:t>Inlet</a:t>
            </a:r>
            <a:r>
              <a:rPr lang="cs-CZ" dirty="0">
                <a:solidFill>
                  <a:schemeClr val="tx1"/>
                </a:solidFill>
              </a:rPr>
              <a:t>“ (vstup tekutého kovu):</a:t>
            </a:r>
          </a:p>
          <a:p>
            <a:pPr marL="201168" lvl="1" indent="0" algn="just">
              <a:buClr>
                <a:srgbClr val="983033"/>
              </a:buClr>
              <a:buNone/>
            </a:pPr>
            <a:r>
              <a:rPr lang="cs-CZ" b="1" dirty="0">
                <a:solidFill>
                  <a:schemeClr val="tx1"/>
                </a:solidFill>
              </a:rPr>
              <a:t>1.	„</a:t>
            </a:r>
            <a:r>
              <a:rPr lang="cs-CZ" b="1" dirty="0" err="1">
                <a:solidFill>
                  <a:schemeClr val="tx1"/>
                </a:solidFill>
              </a:rPr>
              <a:t>Automatic</a:t>
            </a:r>
            <a:r>
              <a:rPr lang="cs-CZ" b="1" dirty="0">
                <a:solidFill>
                  <a:schemeClr val="tx1"/>
                </a:solidFill>
              </a:rPr>
              <a:t> </a:t>
            </a:r>
            <a:r>
              <a:rPr lang="cs-CZ" b="1" dirty="0" err="1">
                <a:solidFill>
                  <a:schemeClr val="tx1"/>
                </a:solidFill>
              </a:rPr>
              <a:t>Filling</a:t>
            </a:r>
            <a:r>
              <a:rPr lang="cs-CZ" b="1" dirty="0">
                <a:solidFill>
                  <a:schemeClr val="tx1"/>
                </a:solidFill>
              </a:rPr>
              <a:t> Control“ (automatické plnění)</a:t>
            </a:r>
          </a:p>
          <a:p>
            <a:pPr lvl="1" algn="just">
              <a:buClr>
                <a:srgbClr val="983033"/>
              </a:buClr>
              <a:buFont typeface="Wingdings" panose="05000000000000000000" pitchFamily="2" charset="2"/>
              <a:buChar char="ü"/>
            </a:pPr>
            <a:r>
              <a:rPr lang="cs-CZ" dirty="0">
                <a:solidFill>
                  <a:schemeClr val="tx1"/>
                </a:solidFill>
              </a:rPr>
              <a:t>Tato možnost plnění vyžaduje, aby v geometrickém 3D modelu byla vytvořena </a:t>
            </a:r>
            <a:r>
              <a:rPr lang="cs-CZ" dirty="0" err="1">
                <a:solidFill>
                  <a:schemeClr val="tx1"/>
                </a:solidFill>
              </a:rPr>
              <a:t>geomterie</a:t>
            </a:r>
            <a:r>
              <a:rPr lang="cs-CZ" dirty="0">
                <a:solidFill>
                  <a:schemeClr val="tx1"/>
                </a:solidFill>
              </a:rPr>
              <a:t> s přiřazeným materiálovým ID „</a:t>
            </a:r>
            <a:r>
              <a:rPr lang="cs-CZ" dirty="0" err="1">
                <a:solidFill>
                  <a:schemeClr val="tx1"/>
                </a:solidFill>
              </a:rPr>
              <a:t>Pouring</a:t>
            </a:r>
            <a:r>
              <a:rPr lang="cs-CZ" dirty="0">
                <a:solidFill>
                  <a:schemeClr val="tx1"/>
                </a:solidFill>
              </a:rPr>
              <a:t> </a:t>
            </a:r>
            <a:r>
              <a:rPr lang="cs-CZ" dirty="0" err="1">
                <a:solidFill>
                  <a:schemeClr val="tx1"/>
                </a:solidFill>
              </a:rPr>
              <a:t>Basin</a:t>
            </a:r>
            <a:r>
              <a:rPr lang="cs-CZ" dirty="0">
                <a:solidFill>
                  <a:schemeClr val="tx1"/>
                </a:solidFill>
              </a:rPr>
              <a:t>“ (licí jamka) a „</a:t>
            </a:r>
            <a:r>
              <a:rPr lang="cs-CZ" dirty="0" err="1">
                <a:solidFill>
                  <a:schemeClr val="tx1"/>
                </a:solidFill>
              </a:rPr>
              <a:t>Inlet</a:t>
            </a:r>
            <a:r>
              <a:rPr lang="cs-CZ" dirty="0">
                <a:solidFill>
                  <a:schemeClr val="tx1"/>
                </a:solidFill>
              </a:rPr>
              <a:t>“. V dialogovém okně do pole „Distance </a:t>
            </a:r>
            <a:r>
              <a:rPr lang="cs-CZ" dirty="0" err="1">
                <a:solidFill>
                  <a:schemeClr val="tx1"/>
                </a:solidFill>
              </a:rPr>
              <a:t>from</a:t>
            </a:r>
            <a:r>
              <a:rPr lang="cs-CZ" dirty="0">
                <a:solidFill>
                  <a:schemeClr val="tx1"/>
                </a:solidFill>
              </a:rPr>
              <a:t> </a:t>
            </a:r>
            <a:r>
              <a:rPr lang="cs-CZ" dirty="0" err="1">
                <a:solidFill>
                  <a:schemeClr val="tx1"/>
                </a:solidFill>
              </a:rPr>
              <a:t>Ladle</a:t>
            </a:r>
            <a:r>
              <a:rPr lang="cs-CZ" dirty="0">
                <a:solidFill>
                  <a:schemeClr val="tx1"/>
                </a:solidFill>
              </a:rPr>
              <a:t> to </a:t>
            </a:r>
            <a:r>
              <a:rPr lang="cs-CZ" dirty="0" err="1">
                <a:solidFill>
                  <a:schemeClr val="tx1"/>
                </a:solidFill>
              </a:rPr>
              <a:t>Inlet</a:t>
            </a:r>
            <a:r>
              <a:rPr lang="cs-CZ" dirty="0">
                <a:solidFill>
                  <a:schemeClr val="tx1"/>
                </a:solidFill>
              </a:rPr>
              <a:t>“ zadejte výšku proudu kovu nad jamkou tzn. vzdálenost mezi licí pánví a vrškem licí jamky v mm (lití na hubičku). Pro druhou variantu „Maximum </a:t>
            </a:r>
            <a:r>
              <a:rPr lang="cs-CZ" dirty="0" err="1">
                <a:solidFill>
                  <a:schemeClr val="tx1"/>
                </a:solidFill>
              </a:rPr>
              <a:t>Flowrate</a:t>
            </a:r>
            <a:r>
              <a:rPr lang="cs-CZ" dirty="0">
                <a:solidFill>
                  <a:schemeClr val="tx1"/>
                </a:solidFill>
              </a:rPr>
              <a:t>“ definujte hodnotu objemového průtoku, při kterém má být zahájen proces plnění (viz obrázek 88).</a:t>
            </a:r>
          </a:p>
          <a:p>
            <a:pPr lvl="1" algn="just">
              <a:buClr>
                <a:srgbClr val="983033"/>
              </a:buClr>
              <a:buFont typeface="Wingdings" panose="05000000000000000000" pitchFamily="2" charset="2"/>
              <a:buChar char="ü"/>
            </a:pPr>
            <a:r>
              <a:rPr lang="cs-CZ" dirty="0">
                <a:solidFill>
                  <a:schemeClr val="tx1"/>
                </a:solidFill>
              </a:rPr>
              <a:t>V poli „</a:t>
            </a:r>
            <a:r>
              <a:rPr lang="cs-CZ" dirty="0" err="1">
                <a:solidFill>
                  <a:schemeClr val="tx1"/>
                </a:solidFill>
              </a:rPr>
              <a:t>Pouring</a:t>
            </a:r>
            <a:r>
              <a:rPr lang="cs-CZ" dirty="0">
                <a:solidFill>
                  <a:schemeClr val="tx1"/>
                </a:solidFill>
              </a:rPr>
              <a:t> </a:t>
            </a:r>
            <a:r>
              <a:rPr lang="cs-CZ" dirty="0" err="1">
                <a:solidFill>
                  <a:schemeClr val="tx1"/>
                </a:solidFill>
              </a:rPr>
              <a:t>Basin</a:t>
            </a:r>
            <a:r>
              <a:rPr lang="cs-CZ" dirty="0">
                <a:solidFill>
                  <a:schemeClr val="tx1"/>
                </a:solidFill>
              </a:rPr>
              <a:t> Fill Level %“můžete uvést procento hladiny, které má být během plnění formy trvale udržováno v licí jamce.</a:t>
            </a:r>
          </a:p>
          <a:p>
            <a:pPr lvl="1" algn="just">
              <a:buClr>
                <a:srgbClr val="983033"/>
              </a:buClr>
              <a:buFont typeface="Wingdings" panose="05000000000000000000" pitchFamily="2" charset="2"/>
              <a:buChar char="ü"/>
            </a:pPr>
            <a:r>
              <a:rPr lang="cs-CZ" dirty="0">
                <a:solidFill>
                  <a:schemeClr val="tx1"/>
                </a:solidFill>
              </a:rPr>
              <a:t>Ve spodní části dialogového okna můžete určit, jak zacházet s licí jamkou na konci plnění:</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i="1" dirty="0">
                <a:solidFill>
                  <a:schemeClr val="tx1"/>
                </a:solidFill>
              </a:rPr>
              <a:t> Zastavit lití, jakmile licí jamka dosáhne 70 % úrovně naplnění. </a:t>
            </a:r>
          </a:p>
          <a:p>
            <a:pPr lvl="3" algn="just">
              <a:buClr>
                <a:srgbClr val="983033"/>
              </a:buClr>
              <a:buFont typeface="Wingdings" panose="05000000000000000000" pitchFamily="2" charset="2"/>
              <a:buChar char="Ø"/>
            </a:pPr>
            <a:r>
              <a:rPr lang="cs-CZ" sz="1800" i="1" dirty="0">
                <a:solidFill>
                  <a:schemeClr val="tx1"/>
                </a:solidFill>
              </a:rPr>
              <a:t> Na konci plnění naplnit licí jamku.</a:t>
            </a:r>
          </a:p>
          <a:p>
            <a:pPr lvl="3" algn="just">
              <a:buClr>
                <a:srgbClr val="983033"/>
              </a:buClr>
              <a:buFont typeface="Wingdings" panose="05000000000000000000" pitchFamily="2" charset="2"/>
              <a:buChar char="Ø"/>
            </a:pPr>
            <a:r>
              <a:rPr lang="cs-CZ" sz="1800" i="1" dirty="0">
                <a:solidFill>
                  <a:schemeClr val="tx1"/>
                </a:solidFill>
              </a:rPr>
              <a:t> Na konci plnění má být licí jamka prázdná.</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043464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6E95CD34-5399-4518-88D1-AD2DAA11952B}"/>
              </a:ext>
            </a:extLst>
          </p:cNvPr>
          <p:cNvPicPr>
            <a:picLocks noGrp="1" noChangeAspect="1"/>
          </p:cNvPicPr>
          <p:nvPr>
            <p:ph idx="1"/>
          </p:nvPr>
        </p:nvPicPr>
        <p:blipFill>
          <a:blip r:embed="rId3"/>
          <a:stretch>
            <a:fillRect/>
          </a:stretch>
        </p:blipFill>
        <p:spPr>
          <a:xfrm>
            <a:off x="2412079" y="1825625"/>
            <a:ext cx="7367842" cy="4003747"/>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C82B1FA9-638C-4DB0-9D1B-386A971C715F}"/>
              </a:ext>
            </a:extLst>
          </p:cNvPr>
          <p:cNvSpPr txBox="1"/>
          <p:nvPr/>
        </p:nvSpPr>
        <p:spPr>
          <a:xfrm>
            <a:off x="2854036" y="5959335"/>
            <a:ext cx="6483927" cy="369332"/>
          </a:xfrm>
          <a:prstGeom prst="rect">
            <a:avLst/>
          </a:prstGeom>
          <a:noFill/>
        </p:spPr>
        <p:txBody>
          <a:bodyPr wrap="square" rtlCol="0">
            <a:spAutoFit/>
          </a:bodyPr>
          <a:lstStyle/>
          <a:p>
            <a:r>
              <a:rPr lang="cs-CZ" i="1" dirty="0"/>
              <a:t>Určení plnícího procesu s použitím </a:t>
            </a:r>
            <a:r>
              <a:rPr lang="cs-CZ" i="1" dirty="0" err="1"/>
              <a:t>Automatic</a:t>
            </a:r>
            <a:r>
              <a:rPr lang="cs-CZ" i="1" dirty="0"/>
              <a:t> </a:t>
            </a:r>
            <a:r>
              <a:rPr lang="cs-CZ" i="1" dirty="0" err="1"/>
              <a:t>Filling</a:t>
            </a:r>
            <a:r>
              <a:rPr lang="cs-CZ" i="1" dirty="0"/>
              <a:t> Control</a:t>
            </a:r>
          </a:p>
        </p:txBody>
      </p:sp>
    </p:spTree>
    <p:extLst>
      <p:ext uri="{BB962C8B-B14F-4D97-AF65-F5344CB8AC3E}">
        <p14:creationId xmlns:p14="http://schemas.microsoft.com/office/powerpoint/2010/main" val="31503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2.	„</a:t>
            </a:r>
            <a:r>
              <a:rPr lang="cs-CZ" b="1" dirty="0" err="1">
                <a:solidFill>
                  <a:schemeClr val="tx1"/>
                </a:solidFill>
              </a:rPr>
              <a:t>Pouring</a:t>
            </a:r>
            <a:r>
              <a:rPr lang="cs-CZ" b="1" dirty="0">
                <a:solidFill>
                  <a:schemeClr val="tx1"/>
                </a:solidFill>
              </a:rPr>
              <a:t> Time“</a:t>
            </a:r>
          </a:p>
          <a:p>
            <a:pPr lvl="1" algn="just">
              <a:buClr>
                <a:srgbClr val="983033"/>
              </a:buClr>
              <a:buFont typeface="Wingdings" panose="05000000000000000000" pitchFamily="2" charset="2"/>
              <a:buChar char="ü"/>
            </a:pPr>
            <a:r>
              <a:rPr lang="cs-CZ" dirty="0">
                <a:solidFill>
                  <a:schemeClr val="tx1"/>
                </a:solidFill>
              </a:rPr>
              <a:t>Chcete-li definovat proces plnění pomocí doby lití, zadejte v dialogovém okně čas v sekundách. Na základě této definice a objemu, který má být naplněn, se vypočítá konstantní objemový průtok pro plnění formy.</a:t>
            </a:r>
          </a:p>
          <a:p>
            <a:pPr lvl="1" algn="just">
              <a:buClr>
                <a:srgbClr val="983033"/>
              </a:buClr>
              <a:buFont typeface="Wingdings" panose="05000000000000000000" pitchFamily="2" charset="2"/>
              <a:buChar char="ü"/>
            </a:pPr>
            <a:r>
              <a:rPr lang="cs-CZ" b="1" dirty="0">
                <a:solidFill>
                  <a:schemeClr val="tx1"/>
                </a:solidFill>
              </a:rPr>
              <a:t>Upozornění: </a:t>
            </a:r>
            <a:r>
              <a:rPr lang="cs-CZ" dirty="0">
                <a:solidFill>
                  <a:schemeClr val="tx1"/>
                </a:solidFill>
              </a:rPr>
              <a:t>Pokud je doba lití příliš nízká a licí jamka se kompletně „zaplní“, MAGMASOFT® začne plnit formu tlakem, aby bylo zajištěno, že celý proces plnění proběhne v definované době odlévání. Prosím ujistěte se, že nastavená licí doba opravdu odpovídá reálnému času plnění.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F5987F59-291F-4EAA-8B43-6F5989D9281C}"/>
              </a:ext>
            </a:extLst>
          </p:cNvPr>
          <p:cNvPicPr>
            <a:picLocks noChangeAspect="1"/>
          </p:cNvPicPr>
          <p:nvPr/>
        </p:nvPicPr>
        <p:blipFill>
          <a:blip r:embed="rId3"/>
          <a:stretch>
            <a:fillRect/>
          </a:stretch>
        </p:blipFill>
        <p:spPr>
          <a:xfrm>
            <a:off x="6892637" y="2045084"/>
            <a:ext cx="5225057" cy="2767831"/>
          </a:xfrm>
          <a:prstGeom prst="rect">
            <a:avLst/>
          </a:prstGeom>
        </p:spPr>
      </p:pic>
      <p:sp>
        <p:nvSpPr>
          <p:cNvPr id="8" name="TextovéPole 7">
            <a:extLst>
              <a:ext uri="{FF2B5EF4-FFF2-40B4-BE49-F238E27FC236}">
                <a16:creationId xmlns:a16="http://schemas.microsoft.com/office/drawing/2014/main" id="{37C6F5A7-C829-4E5A-916D-0D03B9FDE782}"/>
              </a:ext>
            </a:extLst>
          </p:cNvPr>
          <p:cNvSpPr txBox="1"/>
          <p:nvPr/>
        </p:nvSpPr>
        <p:spPr>
          <a:xfrm>
            <a:off x="7988092" y="4990018"/>
            <a:ext cx="3034145" cy="646331"/>
          </a:xfrm>
          <a:prstGeom prst="rect">
            <a:avLst/>
          </a:prstGeom>
          <a:noFill/>
        </p:spPr>
        <p:txBody>
          <a:bodyPr wrap="square" rtlCol="0">
            <a:spAutoFit/>
          </a:bodyPr>
          <a:lstStyle/>
          <a:p>
            <a:pPr algn="ctr"/>
            <a:r>
              <a:rPr lang="cs-CZ" i="1" dirty="0"/>
              <a:t>Definice procesu plnění s použitím </a:t>
            </a:r>
            <a:r>
              <a:rPr lang="cs-CZ" i="1" dirty="0" err="1"/>
              <a:t>Pouring</a:t>
            </a:r>
            <a:r>
              <a:rPr lang="cs-CZ" i="1" dirty="0"/>
              <a:t> Time</a:t>
            </a:r>
          </a:p>
        </p:txBody>
      </p:sp>
    </p:spTree>
    <p:extLst>
      <p:ext uri="{BB962C8B-B14F-4D97-AF65-F5344CB8AC3E}">
        <p14:creationId xmlns:p14="http://schemas.microsoft.com/office/powerpoint/2010/main" val="47442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3.	„</a:t>
            </a:r>
            <a:r>
              <a:rPr lang="cs-CZ" b="1" dirty="0" err="1">
                <a:solidFill>
                  <a:schemeClr val="tx1"/>
                </a:solidFill>
              </a:rPr>
              <a:t>Pouring</a:t>
            </a:r>
            <a:r>
              <a:rPr lang="cs-CZ" b="1" dirty="0">
                <a:solidFill>
                  <a:schemeClr val="tx1"/>
                </a:solidFill>
              </a:rPr>
              <a:t> </a:t>
            </a:r>
            <a:r>
              <a:rPr lang="cs-CZ" b="1" dirty="0" err="1">
                <a:solidFill>
                  <a:schemeClr val="tx1"/>
                </a:solidFill>
              </a:rPr>
              <a:t>Rate</a:t>
            </a:r>
            <a:r>
              <a:rPr lang="cs-CZ" b="1"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Při definování procesu plnění pomocí „</a:t>
            </a:r>
            <a:r>
              <a:rPr lang="cs-CZ" dirty="0" err="1">
                <a:solidFill>
                  <a:schemeClr val="tx1"/>
                </a:solidFill>
              </a:rPr>
              <a:t>Pouring</a:t>
            </a:r>
            <a:r>
              <a:rPr lang="cs-CZ" dirty="0">
                <a:solidFill>
                  <a:schemeClr val="tx1"/>
                </a:solidFill>
              </a:rPr>
              <a:t> </a:t>
            </a:r>
            <a:r>
              <a:rPr lang="cs-CZ" dirty="0" err="1">
                <a:solidFill>
                  <a:schemeClr val="tx1"/>
                </a:solidFill>
              </a:rPr>
              <a:t>Rate</a:t>
            </a:r>
            <a:r>
              <a:rPr lang="cs-CZ" dirty="0">
                <a:solidFill>
                  <a:schemeClr val="tx1"/>
                </a:solidFill>
              </a:rPr>
              <a:t>“ průběh lití definujete jako objemový průtok za jednotku času. Chcete-li to provést, zadejte do pole pod tabulkou dvojice hodnot oddělené prázdnou mezerou a potvrďte každou z nich 'OK'. Posledně zadaná položka je zachována až do konce procesu plnění. Funkce „</a:t>
            </a:r>
            <a:r>
              <a:rPr lang="cs-CZ" dirty="0" err="1">
                <a:solidFill>
                  <a:schemeClr val="tx1"/>
                </a:solidFill>
              </a:rPr>
              <a:t>Ladle</a:t>
            </a:r>
            <a:r>
              <a:rPr lang="cs-CZ" dirty="0">
                <a:solidFill>
                  <a:schemeClr val="tx1"/>
                </a:solidFill>
              </a:rPr>
              <a:t> </a:t>
            </a:r>
            <a:r>
              <a:rPr lang="cs-CZ" dirty="0" err="1">
                <a:solidFill>
                  <a:schemeClr val="tx1"/>
                </a:solidFill>
              </a:rPr>
              <a:t>Assistant</a:t>
            </a:r>
            <a:r>
              <a:rPr lang="cs-CZ" dirty="0">
                <a:solidFill>
                  <a:schemeClr val="tx1"/>
                </a:solidFill>
              </a:rPr>
              <a:t>“ je vysvětlen dále v textu.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37C6F5A7-C829-4E5A-916D-0D03B9FDE782}"/>
              </a:ext>
            </a:extLst>
          </p:cNvPr>
          <p:cNvSpPr txBox="1"/>
          <p:nvPr/>
        </p:nvSpPr>
        <p:spPr>
          <a:xfrm>
            <a:off x="8178338" y="5702984"/>
            <a:ext cx="3034145" cy="646331"/>
          </a:xfrm>
          <a:prstGeom prst="rect">
            <a:avLst/>
          </a:prstGeom>
          <a:noFill/>
        </p:spPr>
        <p:txBody>
          <a:bodyPr wrap="square" rtlCol="0">
            <a:spAutoFit/>
          </a:bodyPr>
          <a:lstStyle/>
          <a:p>
            <a:pPr algn="ctr"/>
            <a:r>
              <a:rPr lang="cs-CZ" i="1" dirty="0"/>
              <a:t>Definování plnícího procesu s použitím „</a:t>
            </a:r>
            <a:r>
              <a:rPr lang="cs-CZ" i="1" dirty="0" err="1"/>
              <a:t>Pouring</a:t>
            </a:r>
            <a:r>
              <a:rPr lang="cs-CZ" i="1" dirty="0"/>
              <a:t> </a:t>
            </a:r>
            <a:r>
              <a:rPr lang="cs-CZ" i="1" dirty="0" err="1"/>
              <a:t>Rate</a:t>
            </a:r>
            <a:r>
              <a:rPr lang="cs-CZ" i="1" dirty="0"/>
              <a:t>“</a:t>
            </a:r>
          </a:p>
        </p:txBody>
      </p:sp>
      <p:pic>
        <p:nvPicPr>
          <p:cNvPr id="9" name="Obrázek 8">
            <a:extLst>
              <a:ext uri="{FF2B5EF4-FFF2-40B4-BE49-F238E27FC236}">
                <a16:creationId xmlns:a16="http://schemas.microsoft.com/office/drawing/2014/main" id="{CF49740A-C4DE-489A-960D-8B2F3F4CA116}"/>
              </a:ext>
            </a:extLst>
          </p:cNvPr>
          <p:cNvPicPr>
            <a:picLocks noChangeAspect="1"/>
          </p:cNvPicPr>
          <p:nvPr/>
        </p:nvPicPr>
        <p:blipFill>
          <a:blip r:embed="rId3"/>
          <a:stretch>
            <a:fillRect/>
          </a:stretch>
        </p:blipFill>
        <p:spPr>
          <a:xfrm>
            <a:off x="7314767" y="1801157"/>
            <a:ext cx="4243734" cy="3791357"/>
          </a:xfrm>
          <a:prstGeom prst="rect">
            <a:avLst/>
          </a:prstGeom>
        </p:spPr>
      </p:pic>
    </p:spTree>
    <p:extLst>
      <p:ext uri="{BB962C8B-B14F-4D97-AF65-F5344CB8AC3E}">
        <p14:creationId xmlns:p14="http://schemas.microsoft.com/office/powerpoint/2010/main" val="1362851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plnění/lití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594465" cy="4614050"/>
          </a:xfrm>
        </p:spPr>
        <p:txBody>
          <a:bodyPr>
            <a:normAutofit/>
          </a:bodyPr>
          <a:lstStyle/>
          <a:p>
            <a:pPr marL="201168" lvl="1" indent="0" algn="just">
              <a:buClr>
                <a:srgbClr val="983033"/>
              </a:buClr>
              <a:buNone/>
            </a:pPr>
            <a:r>
              <a:rPr lang="cs-CZ" b="1" dirty="0">
                <a:solidFill>
                  <a:schemeClr val="tx1"/>
                </a:solidFill>
              </a:rPr>
              <a:t>4.	„</a:t>
            </a:r>
            <a:r>
              <a:rPr lang="cs-CZ" b="1" dirty="0" err="1">
                <a:solidFill>
                  <a:schemeClr val="tx1"/>
                </a:solidFill>
              </a:rPr>
              <a:t>Pressure</a:t>
            </a:r>
            <a:r>
              <a:rPr lang="cs-CZ" b="1" dirty="0">
                <a:solidFill>
                  <a:schemeClr val="tx1"/>
                </a:solidFill>
              </a:rPr>
              <a:t> </a:t>
            </a:r>
            <a:r>
              <a:rPr lang="cs-CZ" b="1" dirty="0" err="1">
                <a:solidFill>
                  <a:schemeClr val="tx1"/>
                </a:solidFill>
              </a:rPr>
              <a:t>Curve</a:t>
            </a:r>
            <a:r>
              <a:rPr lang="cs-CZ" b="1"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Při definování procesu plnění pomocí proměnné přetlakové křivky definujete tlak v </a:t>
            </a:r>
            <a:r>
              <a:rPr lang="cs-CZ" dirty="0" err="1">
                <a:solidFill>
                  <a:schemeClr val="tx1"/>
                </a:solidFill>
              </a:rPr>
              <a:t>inletu</a:t>
            </a:r>
            <a:r>
              <a:rPr lang="cs-CZ" dirty="0">
                <a:solidFill>
                  <a:schemeClr val="tx1"/>
                </a:solidFill>
              </a:rPr>
              <a:t> na základě času. Zadání hodnotových párů je podobné definici rychlosti nalévání (viz předchozí snímek).</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37C6F5A7-C829-4E5A-916D-0D03B9FDE782}"/>
              </a:ext>
            </a:extLst>
          </p:cNvPr>
          <p:cNvSpPr txBox="1"/>
          <p:nvPr/>
        </p:nvSpPr>
        <p:spPr>
          <a:xfrm>
            <a:off x="7851580" y="5702984"/>
            <a:ext cx="3431771" cy="646331"/>
          </a:xfrm>
          <a:prstGeom prst="rect">
            <a:avLst/>
          </a:prstGeom>
          <a:noFill/>
        </p:spPr>
        <p:txBody>
          <a:bodyPr wrap="square" rtlCol="0">
            <a:spAutoFit/>
          </a:bodyPr>
          <a:lstStyle/>
          <a:p>
            <a:pPr algn="ctr"/>
            <a:r>
              <a:rPr lang="cs-CZ" i="1" dirty="0"/>
              <a:t>Definování plnícího procesu pomocí proměnné </a:t>
            </a:r>
            <a:r>
              <a:rPr lang="cs-CZ" i="1" dirty="0" err="1"/>
              <a:t>Pressure</a:t>
            </a:r>
            <a:r>
              <a:rPr lang="cs-CZ" i="1" dirty="0"/>
              <a:t> </a:t>
            </a:r>
            <a:r>
              <a:rPr lang="cs-CZ" i="1" dirty="0" err="1"/>
              <a:t>Curve</a:t>
            </a:r>
            <a:endParaRPr lang="cs-CZ" i="1" dirty="0"/>
          </a:p>
        </p:txBody>
      </p:sp>
      <p:pic>
        <p:nvPicPr>
          <p:cNvPr id="5" name="Obrázek 4">
            <a:extLst>
              <a:ext uri="{FF2B5EF4-FFF2-40B4-BE49-F238E27FC236}">
                <a16:creationId xmlns:a16="http://schemas.microsoft.com/office/drawing/2014/main" id="{CD658E05-D9B6-4D91-B345-D925452813B9}"/>
              </a:ext>
            </a:extLst>
          </p:cNvPr>
          <p:cNvPicPr>
            <a:picLocks noChangeAspect="1"/>
          </p:cNvPicPr>
          <p:nvPr/>
        </p:nvPicPr>
        <p:blipFill>
          <a:blip r:embed="rId3"/>
          <a:stretch>
            <a:fillRect/>
          </a:stretch>
        </p:blipFill>
        <p:spPr>
          <a:xfrm>
            <a:off x="7344715" y="1778581"/>
            <a:ext cx="4445503" cy="3971617"/>
          </a:xfrm>
          <a:prstGeom prst="rect">
            <a:avLst/>
          </a:prstGeom>
        </p:spPr>
      </p:pic>
    </p:spTree>
    <p:extLst>
      <p:ext uri="{BB962C8B-B14F-4D97-AF65-F5344CB8AC3E}">
        <p14:creationId xmlns:p14="http://schemas.microsoft.com/office/powerpoint/2010/main" val="2027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tuhnutí a ochlazování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Zde je možné určit, kdy bude ukončena simulace tuhnutí a chladnutí („</a:t>
            </a:r>
            <a:r>
              <a:rPr lang="cs-CZ" dirty="0" err="1">
                <a:solidFill>
                  <a:schemeClr val="tx1"/>
                </a:solidFill>
              </a:rPr>
              <a:t>Solidification</a:t>
            </a:r>
            <a:r>
              <a:rPr lang="cs-CZ" dirty="0">
                <a:solidFill>
                  <a:schemeClr val="tx1"/>
                </a:solidFill>
              </a:rPr>
              <a:t> and </a:t>
            </a:r>
            <a:r>
              <a:rPr lang="cs-CZ" dirty="0" err="1">
                <a:solidFill>
                  <a:schemeClr val="tx1"/>
                </a:solidFill>
              </a:rPr>
              <a:t>Cooling</a:t>
            </a:r>
            <a:r>
              <a:rPr lang="cs-CZ" dirty="0">
                <a:solidFill>
                  <a:schemeClr val="tx1"/>
                </a:solidFill>
              </a:rPr>
              <a:t>“).</a:t>
            </a:r>
          </a:p>
          <a:p>
            <a:pPr lvl="1" algn="just">
              <a:buClr>
                <a:srgbClr val="983033"/>
              </a:buClr>
              <a:buFont typeface="Wingdings" panose="05000000000000000000" pitchFamily="2" charset="2"/>
              <a:buChar char="ü"/>
            </a:pPr>
            <a:endParaRPr lang="cs-CZ" dirty="0">
              <a:solidFill>
                <a:schemeClr val="tx1"/>
              </a:solidFill>
            </a:endParaRP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Automatic</a:t>
            </a:r>
            <a:r>
              <a:rPr lang="cs-CZ" sz="1800" dirty="0">
                <a:solidFill>
                  <a:schemeClr val="tx1"/>
                </a:solidFill>
              </a:rPr>
              <a:t> Control (Cast Materials)“: Simulace se zastaví, jakmile teplota ve všech materiálech zaplněných tekutým kovem klesne pod teplotu solidu.</a:t>
            </a: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Automatic</a:t>
            </a:r>
            <a:r>
              <a:rPr lang="cs-CZ" sz="1800" dirty="0">
                <a:solidFill>
                  <a:schemeClr val="tx1"/>
                </a:solidFill>
              </a:rPr>
              <a:t> Control (Casting)“: Simulace se zastaví, jakmile teplota v odlitku klesne pod teplotu solidu.</a:t>
            </a:r>
          </a:p>
          <a:p>
            <a:pPr lvl="3" algn="just">
              <a:buClr>
                <a:srgbClr val="983033"/>
              </a:buClr>
              <a:buFont typeface="Wingdings" panose="05000000000000000000" pitchFamily="2" charset="2"/>
              <a:buChar char="Ø"/>
            </a:pPr>
            <a:r>
              <a:rPr lang="cs-CZ" sz="1800" dirty="0">
                <a:solidFill>
                  <a:schemeClr val="tx1"/>
                </a:solidFill>
              </a:rPr>
              <a:t>„Time“: Simulace se zastaví, jakmile je dosažen definovaný čas.</a:t>
            </a:r>
          </a:p>
          <a:p>
            <a:pPr lvl="3" algn="just">
              <a:buClr>
                <a:srgbClr val="983033"/>
              </a:buClr>
              <a:buFont typeface="Wingdings" panose="05000000000000000000" pitchFamily="2" charset="2"/>
              <a:buChar char="Ø"/>
            </a:pPr>
            <a:r>
              <a:rPr lang="cs-CZ" sz="1800" dirty="0">
                <a:solidFill>
                  <a:schemeClr val="tx1"/>
                </a:solidFill>
              </a:rPr>
              <a:t>„User </a:t>
            </a:r>
            <a:r>
              <a:rPr lang="cs-CZ" sz="1800" dirty="0" err="1">
                <a:solidFill>
                  <a:schemeClr val="tx1"/>
                </a:solidFill>
              </a:rPr>
              <a:t>Defined</a:t>
            </a:r>
            <a:r>
              <a:rPr lang="cs-CZ" sz="1800" dirty="0">
                <a:solidFill>
                  <a:schemeClr val="tx1"/>
                </a:solidFill>
              </a:rPr>
              <a:t> </a:t>
            </a:r>
            <a:r>
              <a:rPr lang="cs-CZ" sz="1800" dirty="0" err="1">
                <a:solidFill>
                  <a:schemeClr val="tx1"/>
                </a:solidFill>
              </a:rPr>
              <a:t>Temperature</a:t>
            </a:r>
            <a:r>
              <a:rPr lang="cs-CZ" sz="1800" dirty="0">
                <a:solidFill>
                  <a:schemeClr val="tx1"/>
                </a:solidFill>
              </a:rPr>
              <a:t> (Casting)“: Simulace se zastaví, jakmile teplota v odlitku klesne pod teplotu, kterou si zvolil uživatel. Zde si můžete vybrat teplotu pro kompletní odlitek, nebo teplotu v určitém bodě. Za tímto účelem musíte v tomto bodě definovat termočlánek v geometrické perspektivě.</a:t>
            </a:r>
          </a:p>
          <a:p>
            <a:pPr lvl="3" algn="just">
              <a:buClr>
                <a:srgbClr val="983033"/>
              </a:buClr>
              <a:buFont typeface="Wingdings" panose="05000000000000000000" pitchFamily="2" charset="2"/>
              <a:buChar char="Ø"/>
            </a:pPr>
            <a:r>
              <a:rPr lang="cs-CZ" sz="1800" dirty="0">
                <a:solidFill>
                  <a:schemeClr val="tx1"/>
                </a:solidFill>
              </a:rPr>
              <a:t>„User </a:t>
            </a:r>
            <a:r>
              <a:rPr lang="cs-CZ" sz="1800" dirty="0" err="1">
                <a:solidFill>
                  <a:schemeClr val="tx1"/>
                </a:solidFill>
              </a:rPr>
              <a:t>Defined</a:t>
            </a:r>
            <a:r>
              <a:rPr lang="cs-CZ" sz="1800" dirty="0">
                <a:solidFill>
                  <a:schemeClr val="tx1"/>
                </a:solidFill>
              </a:rPr>
              <a:t> </a:t>
            </a:r>
            <a:r>
              <a:rPr lang="cs-CZ" sz="1800" dirty="0" err="1">
                <a:solidFill>
                  <a:schemeClr val="tx1"/>
                </a:solidFill>
              </a:rPr>
              <a:t>Temperature</a:t>
            </a:r>
            <a:r>
              <a:rPr lang="cs-CZ" sz="1800" dirty="0">
                <a:solidFill>
                  <a:schemeClr val="tx1"/>
                </a:solidFill>
              </a:rPr>
              <a:t> (</a:t>
            </a:r>
            <a:r>
              <a:rPr lang="cs-CZ" sz="1800" dirty="0" err="1">
                <a:solidFill>
                  <a:schemeClr val="tx1"/>
                </a:solidFill>
              </a:rPr>
              <a:t>Material</a:t>
            </a:r>
            <a:r>
              <a:rPr lang="cs-CZ" sz="1800" dirty="0">
                <a:solidFill>
                  <a:schemeClr val="tx1"/>
                </a:solidFill>
              </a:rPr>
              <a:t> Group)“: Simulace se zastaví, jakmile teplota v definované skupině materiálů klesne pod vámi definovanou teplotu.</a:t>
            </a:r>
          </a:p>
          <a:p>
            <a:pPr lvl="3" algn="just">
              <a:buClr>
                <a:srgbClr val="983033"/>
              </a:buClr>
              <a:buFont typeface="Wingdings" panose="05000000000000000000" pitchFamily="2" charset="2"/>
              <a:buChar char="Ø"/>
            </a:pPr>
            <a:r>
              <a:rPr lang="cs-CZ" sz="1800" dirty="0">
                <a:solidFill>
                  <a:schemeClr val="tx1"/>
                </a:solidFill>
              </a:rPr>
              <a:t>„Solid </a:t>
            </a:r>
            <a:r>
              <a:rPr lang="cs-CZ" sz="1800" dirty="0" err="1">
                <a:solidFill>
                  <a:schemeClr val="tx1"/>
                </a:solidFill>
              </a:rPr>
              <a:t>State</a:t>
            </a:r>
            <a:r>
              <a:rPr lang="cs-CZ" sz="1800" dirty="0">
                <a:solidFill>
                  <a:schemeClr val="tx1"/>
                </a:solidFill>
              </a:rPr>
              <a:t>“: Simulace se zastaví, jakmile proběhnou všechny </a:t>
            </a:r>
            <a:r>
              <a:rPr lang="cs-CZ" sz="1800" dirty="0" err="1">
                <a:solidFill>
                  <a:schemeClr val="tx1"/>
                </a:solidFill>
              </a:rPr>
              <a:t>eutektoidní</a:t>
            </a:r>
            <a:r>
              <a:rPr lang="cs-CZ" sz="1800" dirty="0">
                <a:solidFill>
                  <a:schemeClr val="tx1"/>
                </a:solidFill>
              </a:rPr>
              <a:t> transformace.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222690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tuhnutí a ochlazování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8" name="Zástupný obsah 7">
            <a:extLst>
              <a:ext uri="{FF2B5EF4-FFF2-40B4-BE49-F238E27FC236}">
                <a16:creationId xmlns:a16="http://schemas.microsoft.com/office/drawing/2014/main" id="{E3E973BA-A769-496D-BE64-6E0B94E4ED1C}"/>
              </a:ext>
            </a:extLst>
          </p:cNvPr>
          <p:cNvPicPr>
            <a:picLocks noGrp="1" noChangeAspect="1"/>
          </p:cNvPicPr>
          <p:nvPr>
            <p:ph idx="1"/>
          </p:nvPr>
        </p:nvPicPr>
        <p:blipFill>
          <a:blip r:embed="rId3"/>
          <a:stretch>
            <a:fillRect/>
          </a:stretch>
        </p:blipFill>
        <p:spPr>
          <a:xfrm>
            <a:off x="838199" y="1825625"/>
            <a:ext cx="8491505" cy="4456361"/>
          </a:xfrm>
          <a:prstGeom prst="rect">
            <a:avLst/>
          </a:prstGeom>
        </p:spPr>
      </p:pic>
      <p:sp>
        <p:nvSpPr>
          <p:cNvPr id="5" name="TextovéPole 4">
            <a:extLst>
              <a:ext uri="{FF2B5EF4-FFF2-40B4-BE49-F238E27FC236}">
                <a16:creationId xmlns:a16="http://schemas.microsoft.com/office/drawing/2014/main" id="{07CC3273-364D-4496-A296-1792B7EE1746}"/>
              </a:ext>
            </a:extLst>
          </p:cNvPr>
          <p:cNvSpPr txBox="1"/>
          <p:nvPr/>
        </p:nvSpPr>
        <p:spPr>
          <a:xfrm>
            <a:off x="9329704" y="3668988"/>
            <a:ext cx="2216727" cy="923330"/>
          </a:xfrm>
          <a:prstGeom prst="rect">
            <a:avLst/>
          </a:prstGeom>
          <a:noFill/>
        </p:spPr>
        <p:txBody>
          <a:bodyPr wrap="square" rtlCol="0">
            <a:spAutoFit/>
          </a:bodyPr>
          <a:lstStyle/>
          <a:p>
            <a:pPr algn="ctr"/>
            <a:r>
              <a:rPr lang="cs-CZ" i="1" dirty="0"/>
              <a:t>Podmínka ukončení simulace tuhnutí a chladnutí</a:t>
            </a:r>
          </a:p>
        </p:txBody>
      </p:sp>
    </p:spTree>
    <p:extLst>
      <p:ext uri="{BB962C8B-B14F-4D97-AF65-F5344CB8AC3E}">
        <p14:creationId xmlns:p14="http://schemas.microsoft.com/office/powerpoint/2010/main" val="239787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MAGMASOFT® můžete výsledky definovat velmi individuálně. Za tímto účelem přejděte do </a:t>
            </a:r>
            <a:r>
              <a:rPr lang="cs-CZ" i="1" dirty="0" err="1">
                <a:solidFill>
                  <a:schemeClr val="tx1"/>
                </a:solidFill>
              </a:rPr>
              <a:t>Definition</a:t>
            </a:r>
            <a:r>
              <a:rPr lang="cs-CZ" i="1" dirty="0">
                <a:solidFill>
                  <a:schemeClr val="tx1"/>
                </a:solidFill>
              </a:rPr>
              <a:t> </a:t>
            </a:r>
            <a:r>
              <a:rPr lang="cs-CZ" i="1" dirty="0" err="1">
                <a:solidFill>
                  <a:schemeClr val="tx1"/>
                </a:solidFill>
              </a:rPr>
              <a:t>navigator</a:t>
            </a:r>
            <a:r>
              <a:rPr lang="cs-CZ" i="1" dirty="0">
                <a:solidFill>
                  <a:schemeClr val="tx1"/>
                </a:solidFill>
              </a:rPr>
              <a:t> &gt; </a:t>
            </a:r>
            <a:r>
              <a:rPr lang="cs-CZ" i="1" dirty="0" err="1">
                <a:solidFill>
                  <a:schemeClr val="tx1"/>
                </a:solidFill>
              </a:rPr>
              <a:t>Result</a:t>
            </a:r>
            <a:r>
              <a:rPr lang="cs-CZ" i="1" dirty="0">
                <a:solidFill>
                  <a:schemeClr val="tx1"/>
                </a:solidFill>
              </a:rPr>
              <a:t> </a:t>
            </a:r>
            <a:r>
              <a:rPr lang="cs-CZ" i="1" dirty="0" err="1">
                <a:solidFill>
                  <a:schemeClr val="tx1"/>
                </a:solidFill>
              </a:rPr>
              <a:t>Definition</a:t>
            </a:r>
            <a:r>
              <a:rPr lang="cs-CZ" i="1" dirty="0">
                <a:solidFill>
                  <a:schemeClr val="tx1"/>
                </a:solidFill>
              </a:rPr>
              <a:t> v </a:t>
            </a:r>
            <a:r>
              <a:rPr lang="cs-CZ" b="1" i="1" dirty="0" err="1">
                <a:solidFill>
                  <a:schemeClr val="tx1"/>
                </a:solidFill>
              </a:rPr>
              <a:t>Definition</a:t>
            </a:r>
            <a:r>
              <a:rPr lang="cs-CZ" b="1" i="1" dirty="0">
                <a:solidFill>
                  <a:schemeClr val="tx1"/>
                </a:solidFill>
              </a:rPr>
              <a:t> </a:t>
            </a:r>
            <a:r>
              <a:rPr lang="cs-CZ" b="1" i="1" dirty="0" err="1">
                <a:solidFill>
                  <a:schemeClr val="tx1"/>
                </a:solidFill>
              </a:rPr>
              <a:t>Perspective</a:t>
            </a:r>
            <a:r>
              <a:rPr lang="cs-CZ" i="1" dirty="0">
                <a:solidFill>
                  <a:schemeClr val="tx1"/>
                </a:solidFill>
              </a:rPr>
              <a: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5" name="Obrázek 4">
            <a:extLst>
              <a:ext uri="{FF2B5EF4-FFF2-40B4-BE49-F238E27FC236}">
                <a16:creationId xmlns:a16="http://schemas.microsoft.com/office/drawing/2014/main" id="{BEA6F8C9-B973-4C07-A7BD-99ACF87B6B33}"/>
              </a:ext>
            </a:extLst>
          </p:cNvPr>
          <p:cNvPicPr>
            <a:picLocks noChangeAspect="1"/>
          </p:cNvPicPr>
          <p:nvPr/>
        </p:nvPicPr>
        <p:blipFill>
          <a:blip r:embed="rId3"/>
          <a:stretch>
            <a:fillRect/>
          </a:stretch>
        </p:blipFill>
        <p:spPr>
          <a:xfrm>
            <a:off x="1097279" y="2507742"/>
            <a:ext cx="5442065" cy="3710863"/>
          </a:xfrm>
          <a:prstGeom prst="rect">
            <a:avLst/>
          </a:prstGeom>
        </p:spPr>
      </p:pic>
      <p:sp>
        <p:nvSpPr>
          <p:cNvPr id="8" name="TextovéPole 7">
            <a:extLst>
              <a:ext uri="{FF2B5EF4-FFF2-40B4-BE49-F238E27FC236}">
                <a16:creationId xmlns:a16="http://schemas.microsoft.com/office/drawing/2014/main" id="{C0C69D64-93FF-47EA-A1D5-39A4713FFE39}"/>
              </a:ext>
            </a:extLst>
          </p:cNvPr>
          <p:cNvSpPr txBox="1"/>
          <p:nvPr/>
        </p:nvSpPr>
        <p:spPr>
          <a:xfrm>
            <a:off x="6770023" y="5358631"/>
            <a:ext cx="3786447" cy="646331"/>
          </a:xfrm>
          <a:prstGeom prst="rect">
            <a:avLst/>
          </a:prstGeom>
          <a:noFill/>
        </p:spPr>
        <p:txBody>
          <a:bodyPr wrap="square" rtlCol="0">
            <a:spAutoFit/>
          </a:bodyPr>
          <a:lstStyle/>
          <a:p>
            <a:pPr algn="ctr"/>
            <a:r>
              <a:rPr lang="cs-CZ" i="1" dirty="0"/>
              <a:t>Definice výsledků pro lití do pískových forem</a:t>
            </a:r>
          </a:p>
        </p:txBody>
      </p:sp>
    </p:spTree>
    <p:extLst>
      <p:ext uri="{BB962C8B-B14F-4D97-AF65-F5344CB8AC3E}">
        <p14:creationId xmlns:p14="http://schemas.microsoft.com/office/powerpoint/2010/main" val="132272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Nastavení a spuštění výpočtu</a:t>
            </a:r>
          </a:p>
        </p:txBody>
      </p:sp>
      <p:sp>
        <p:nvSpPr>
          <p:cNvPr id="3" name="Zástupný symbol pro text 2"/>
          <p:cNvSpPr>
            <a:spLocks noGrp="1"/>
          </p:cNvSpPr>
          <p:nvPr>
            <p:ph type="body" idx="1"/>
          </p:nvPr>
        </p:nvSpPr>
        <p:spPr/>
        <p:txBody>
          <a:bodyPr>
            <a:normAutofit/>
          </a:bodyPr>
          <a:lstStyle/>
          <a:p>
            <a:pPr algn="ctr"/>
            <a:r>
              <a:rPr lang="cs-CZ" sz="3200" cap="none" dirty="0"/>
              <a:t>Seminář č. 9</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926975"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Ve výchozím nastavení jsou důležité výsledky dodávány automaticky. Kromě těchto výsledků můžete také definovat další výsledky. V MAGMASOFT® jsou tyto definice výsledků strukturovány podle následujících kroků procesu: „</a:t>
            </a:r>
            <a:r>
              <a:rPr lang="cs-CZ" dirty="0" err="1">
                <a:solidFill>
                  <a:schemeClr val="tx1"/>
                </a:solidFill>
              </a:rPr>
              <a:t>Pouring</a:t>
            </a:r>
            <a:r>
              <a:rPr lang="cs-CZ" dirty="0">
                <a:solidFill>
                  <a:schemeClr val="tx1"/>
                </a:solidFill>
              </a:rPr>
              <a:t>“ (lití), „</a:t>
            </a:r>
            <a:r>
              <a:rPr lang="cs-CZ" dirty="0" err="1">
                <a:solidFill>
                  <a:schemeClr val="tx1"/>
                </a:solidFill>
              </a:rPr>
              <a:t>Solidification</a:t>
            </a:r>
            <a:r>
              <a:rPr lang="cs-CZ" dirty="0">
                <a:solidFill>
                  <a:schemeClr val="tx1"/>
                </a:solidFill>
              </a:rPr>
              <a:t> and </a:t>
            </a:r>
            <a:r>
              <a:rPr lang="cs-CZ" dirty="0" err="1">
                <a:solidFill>
                  <a:schemeClr val="tx1"/>
                </a:solidFill>
              </a:rPr>
              <a:t>Cooling</a:t>
            </a:r>
            <a:r>
              <a:rPr lang="cs-CZ" dirty="0">
                <a:solidFill>
                  <a:schemeClr val="tx1"/>
                </a:solidFill>
              </a:rPr>
              <a:t>“ (tuhnutí a chladnutí).</a:t>
            </a:r>
          </a:p>
          <a:p>
            <a:pPr lvl="1" algn="just">
              <a:buClr>
                <a:srgbClr val="983033"/>
              </a:buClr>
              <a:buFont typeface="Wingdings" panose="05000000000000000000" pitchFamily="2" charset="2"/>
              <a:buChar char="ü"/>
            </a:pPr>
            <a:r>
              <a:rPr lang="cs-CZ" dirty="0">
                <a:solidFill>
                  <a:schemeClr val="tx1"/>
                </a:solidFill>
              </a:rPr>
              <a:t>Ve skupině „</a:t>
            </a:r>
            <a:r>
              <a:rPr lang="cs-CZ" dirty="0" err="1">
                <a:solidFill>
                  <a:schemeClr val="tx1"/>
                </a:solidFill>
              </a:rPr>
              <a:t>Result</a:t>
            </a:r>
            <a:r>
              <a:rPr lang="cs-CZ" dirty="0">
                <a:solidFill>
                  <a:schemeClr val="tx1"/>
                </a:solidFill>
              </a:rPr>
              <a:t> </a:t>
            </a:r>
            <a:r>
              <a:rPr lang="cs-CZ" dirty="0" err="1">
                <a:solidFill>
                  <a:schemeClr val="tx1"/>
                </a:solidFill>
              </a:rPr>
              <a:t>Dependent</a:t>
            </a:r>
            <a:r>
              <a:rPr lang="cs-CZ" dirty="0">
                <a:solidFill>
                  <a:schemeClr val="tx1"/>
                </a:solidFill>
              </a:rPr>
              <a:t> on </a:t>
            </a:r>
            <a:r>
              <a:rPr lang="cs-CZ" dirty="0" err="1">
                <a:solidFill>
                  <a:schemeClr val="tx1"/>
                </a:solidFill>
              </a:rPr>
              <a:t>Process</a:t>
            </a:r>
            <a:r>
              <a:rPr lang="cs-CZ" dirty="0">
                <a:solidFill>
                  <a:schemeClr val="tx1"/>
                </a:solidFill>
              </a:rPr>
              <a:t> </a:t>
            </a:r>
            <a:r>
              <a:rPr lang="cs-CZ" dirty="0" err="1">
                <a:solidFill>
                  <a:schemeClr val="tx1"/>
                </a:solidFill>
              </a:rPr>
              <a:t>Progress</a:t>
            </a:r>
            <a:r>
              <a:rPr lang="cs-CZ" dirty="0">
                <a:solidFill>
                  <a:schemeClr val="tx1"/>
                </a:solidFill>
              </a:rPr>
              <a:t>“ (výsledky v závislosti na fázi procesu) najdete ty výsledky, které se zapisují v různých časových okamžicích. Vy určujete, kdy přesně budou výsledky zapsány specifikací parametru „</a:t>
            </a:r>
            <a:r>
              <a:rPr lang="cs-CZ" dirty="0" err="1">
                <a:solidFill>
                  <a:schemeClr val="tx1"/>
                </a:solidFill>
              </a:rPr>
              <a:t>Condition</a:t>
            </a:r>
            <a:r>
              <a:rPr lang="cs-CZ" dirty="0">
                <a:solidFill>
                  <a:schemeClr val="tx1"/>
                </a:solidFill>
              </a:rPr>
              <a:t>“. Typickým výsledkem pro takovou výslednou sekvenci je například teplota taveniny v průběhu plnění. Je na vás, abyste se rozhodli, zda chcete získat výsledek ve specifikovaném čase nebo v určité hodnotě procentuálního zaplnění dutiny formy</a:t>
            </a:r>
            <a:r>
              <a:rPr lang="cs-CZ" i="1" dirty="0">
                <a:solidFill>
                  <a:schemeClr val="tx1"/>
                </a:solidFill>
              </a:rPr>
              <a:t>.</a:t>
            </a:r>
          </a:p>
          <a:p>
            <a:pPr lvl="1" algn="just">
              <a:buClr>
                <a:srgbClr val="983033"/>
              </a:buClr>
              <a:buFont typeface="Wingdings" panose="05000000000000000000" pitchFamily="2" charset="2"/>
              <a:buChar char="ü"/>
            </a:pPr>
            <a:endParaRPr lang="cs-CZ" i="1"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9" name="Obrázek 8">
            <a:extLst>
              <a:ext uri="{FF2B5EF4-FFF2-40B4-BE49-F238E27FC236}">
                <a16:creationId xmlns:a16="http://schemas.microsoft.com/office/drawing/2014/main" id="{BE3C10C2-C606-4EB6-ACB8-090C6C68F5DB}"/>
              </a:ext>
            </a:extLst>
          </p:cNvPr>
          <p:cNvPicPr>
            <a:picLocks noChangeAspect="1"/>
          </p:cNvPicPr>
          <p:nvPr/>
        </p:nvPicPr>
        <p:blipFill>
          <a:blip r:embed="rId3"/>
          <a:stretch>
            <a:fillRect/>
          </a:stretch>
        </p:blipFill>
        <p:spPr>
          <a:xfrm>
            <a:off x="7283336" y="1845733"/>
            <a:ext cx="4700846" cy="3097395"/>
          </a:xfrm>
          <a:prstGeom prst="rect">
            <a:avLst/>
          </a:prstGeom>
        </p:spPr>
      </p:pic>
      <p:sp>
        <p:nvSpPr>
          <p:cNvPr id="10" name="TextovéPole 9">
            <a:extLst>
              <a:ext uri="{FF2B5EF4-FFF2-40B4-BE49-F238E27FC236}">
                <a16:creationId xmlns:a16="http://schemas.microsoft.com/office/drawing/2014/main" id="{BA8D717C-249A-4C92-8E11-5C605F7BD07E}"/>
              </a:ext>
            </a:extLst>
          </p:cNvPr>
          <p:cNvSpPr txBox="1"/>
          <p:nvPr/>
        </p:nvSpPr>
        <p:spPr>
          <a:xfrm>
            <a:off x="7841673" y="5066207"/>
            <a:ext cx="3253047" cy="369332"/>
          </a:xfrm>
          <a:prstGeom prst="rect">
            <a:avLst/>
          </a:prstGeom>
          <a:noFill/>
        </p:spPr>
        <p:txBody>
          <a:bodyPr wrap="square" rtlCol="0">
            <a:spAutoFit/>
          </a:bodyPr>
          <a:lstStyle/>
          <a:p>
            <a:pPr algn="ctr"/>
            <a:r>
              <a:rPr lang="cs-CZ" i="1" dirty="0"/>
              <a:t>Podmínky pro zápis výsledků</a:t>
            </a:r>
          </a:p>
        </p:txBody>
      </p:sp>
    </p:spTree>
    <p:extLst>
      <p:ext uri="{BB962C8B-B14F-4D97-AF65-F5344CB8AC3E}">
        <p14:creationId xmlns:p14="http://schemas.microsoft.com/office/powerpoint/2010/main" val="84119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výsledků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b="1" i="1" dirty="0">
                <a:solidFill>
                  <a:schemeClr val="tx1"/>
                </a:solidFill>
              </a:rPr>
              <a:t>Upozornění:</a:t>
            </a:r>
          </a:p>
          <a:p>
            <a:pPr lvl="1" algn="just">
              <a:buClr>
                <a:srgbClr val="983033"/>
              </a:buClr>
              <a:buFont typeface="Wingdings" panose="05000000000000000000" pitchFamily="2" charset="2"/>
              <a:buChar char="ü"/>
            </a:pPr>
            <a:r>
              <a:rPr lang="cs-CZ" i="1" dirty="0">
                <a:solidFill>
                  <a:schemeClr val="tx1"/>
                </a:solidFill>
              </a:rPr>
              <a:t>Pokud v definicích výsledků zmenšíte velikost kroku, zaberou výsledky více paměti na disku. Navíc to může také vést k minoritnímu prodloužení doby výpočtu.</a:t>
            </a:r>
          </a:p>
          <a:p>
            <a:pPr lvl="1" algn="just">
              <a:buClr>
                <a:srgbClr val="983033"/>
              </a:buClr>
              <a:buFont typeface="Wingdings" panose="05000000000000000000" pitchFamily="2" charset="2"/>
              <a:buChar char="ü"/>
            </a:pPr>
            <a:r>
              <a:rPr lang="cs-CZ" i="1" dirty="0">
                <a:solidFill>
                  <a:schemeClr val="tx1"/>
                </a:solidFill>
              </a:rPr>
              <a:t>Výsledky, které program vždy poskytuje, jsou zobrazeny tučně. Nezapomeňte zaškrtnout políčka těch výsledků, které chcete dodatečně vypočítat.</a:t>
            </a:r>
          </a:p>
          <a:p>
            <a:pPr lvl="1" algn="just">
              <a:buClr>
                <a:srgbClr val="983033"/>
              </a:buClr>
              <a:buFont typeface="Wingdings" panose="05000000000000000000" pitchFamily="2" charset="2"/>
              <a:buChar char="ü"/>
            </a:pPr>
            <a:r>
              <a:rPr lang="cs-CZ" i="1" dirty="0">
                <a:solidFill>
                  <a:schemeClr val="tx1"/>
                </a:solidFill>
              </a:rPr>
              <a:t>Kritéria jako „</a:t>
            </a:r>
            <a:r>
              <a:rPr lang="cs-CZ" i="1" dirty="0" err="1">
                <a:solidFill>
                  <a:schemeClr val="tx1"/>
                </a:solidFill>
              </a:rPr>
              <a:t>Flow</a:t>
            </a:r>
            <a:r>
              <a:rPr lang="cs-CZ" i="1" dirty="0">
                <a:solidFill>
                  <a:schemeClr val="tx1"/>
                </a:solidFill>
              </a:rPr>
              <a:t> </a:t>
            </a:r>
            <a:r>
              <a:rPr lang="cs-CZ" i="1" dirty="0" err="1">
                <a:solidFill>
                  <a:schemeClr val="tx1"/>
                </a:solidFill>
              </a:rPr>
              <a:t>Length</a:t>
            </a:r>
            <a:r>
              <a:rPr lang="cs-CZ" i="1" dirty="0">
                <a:solidFill>
                  <a:schemeClr val="tx1"/>
                </a:solidFill>
              </a:rPr>
              <a:t>“ nebo „Porosity“ mohou být volitelně zapsána na konci simulačního výpočtu jako jediný výsledek nebo jako výsledková sekvence během výpočtu. Za tímto účelem zaškrtněte políčko u daného kritéria („</a:t>
            </a:r>
            <a:r>
              <a:rPr lang="cs-CZ" i="1" dirty="0" err="1">
                <a:solidFill>
                  <a:schemeClr val="tx1"/>
                </a:solidFill>
              </a:rPr>
              <a:t>Progressive</a:t>
            </a:r>
            <a:r>
              <a:rPr lang="cs-CZ" i="1" dirty="0">
                <a:solidFill>
                  <a:schemeClr val="tx1"/>
                </a:solidFill>
              </a:rPr>
              <a:t>“).</a:t>
            </a:r>
          </a:p>
          <a:p>
            <a:pPr lvl="1" algn="just">
              <a:buClr>
                <a:srgbClr val="983033"/>
              </a:buClr>
              <a:buFont typeface="Wingdings" panose="05000000000000000000" pitchFamily="2" charset="2"/>
              <a:buChar char="ü"/>
            </a:pPr>
            <a:r>
              <a:rPr lang="cs-CZ" i="1" dirty="0">
                <a:solidFill>
                  <a:schemeClr val="tx1"/>
                </a:solidFill>
              </a:rPr>
              <a:t>Pokud definujete speciální výsledky, jako je například „</a:t>
            </a:r>
            <a:r>
              <a:rPr lang="cs-CZ" i="1" dirty="0" err="1">
                <a:solidFill>
                  <a:schemeClr val="tx1"/>
                </a:solidFill>
              </a:rPr>
              <a:t>Shake</a:t>
            </a:r>
            <a:r>
              <a:rPr lang="cs-CZ" i="1" dirty="0">
                <a:solidFill>
                  <a:schemeClr val="tx1"/>
                </a:solidFill>
              </a:rPr>
              <a:t> Out“ při lití do pískové formy, software automaticky vytvoří odpovídající definice výsledků na základě vašich nastavení.</a:t>
            </a:r>
          </a:p>
          <a:p>
            <a:pPr lvl="1" algn="just">
              <a:buClr>
                <a:srgbClr val="983033"/>
              </a:buClr>
              <a:buFont typeface="Wingdings" panose="05000000000000000000" pitchFamily="2" charset="2"/>
              <a:buChar char="ü"/>
            </a:pPr>
            <a:r>
              <a:rPr lang="cs-CZ" i="1" dirty="0">
                <a:solidFill>
                  <a:schemeClr val="tx1"/>
                </a:solidFill>
              </a:rPr>
              <a:t>V rámci skupiny „</a:t>
            </a:r>
            <a:r>
              <a:rPr lang="cs-CZ" i="1" dirty="0" err="1">
                <a:solidFill>
                  <a:schemeClr val="tx1"/>
                </a:solidFill>
              </a:rPr>
              <a:t>Criteria</a:t>
            </a:r>
            <a:r>
              <a:rPr lang="cs-CZ" i="1" dirty="0">
                <a:solidFill>
                  <a:schemeClr val="tx1"/>
                </a:solidFill>
              </a:rPr>
              <a:t> and </a:t>
            </a:r>
            <a:r>
              <a:rPr lang="cs-CZ" i="1" dirty="0" err="1">
                <a:solidFill>
                  <a:schemeClr val="tx1"/>
                </a:solidFill>
              </a:rPr>
              <a:t>Cumulative</a:t>
            </a:r>
            <a:r>
              <a:rPr lang="cs-CZ" i="1" dirty="0">
                <a:solidFill>
                  <a:schemeClr val="tx1"/>
                </a:solidFill>
              </a:rPr>
              <a:t> </a:t>
            </a:r>
            <a:r>
              <a:rPr lang="cs-CZ" i="1" dirty="0" err="1">
                <a:solidFill>
                  <a:schemeClr val="tx1"/>
                </a:solidFill>
              </a:rPr>
              <a:t>Results</a:t>
            </a:r>
            <a:r>
              <a:rPr lang="cs-CZ" i="1" dirty="0">
                <a:solidFill>
                  <a:schemeClr val="tx1"/>
                </a:solidFill>
              </a:rPr>
              <a:t>“ jsou shrnuty výsledky, pro které nelze stanovit další podmínky. Tyto výsledky jsou nezávislé na čase a jsou zapsány na konci výpočtu.</a:t>
            </a:r>
          </a:p>
          <a:p>
            <a:pPr lvl="1" algn="just">
              <a:buClr>
                <a:srgbClr val="983033"/>
              </a:buClr>
              <a:buFont typeface="Wingdings" panose="05000000000000000000" pitchFamily="2" charset="2"/>
              <a:buChar char="ü"/>
            </a:pPr>
            <a:endParaRPr lang="cs-CZ" i="1"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2276714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 importovaným geometrickým datům ze seznamu materiálů musíte přiřadit správné materiály.</a:t>
            </a:r>
          </a:p>
          <a:p>
            <a:pPr lvl="1" algn="just">
              <a:buClr>
                <a:srgbClr val="983033"/>
              </a:buClr>
              <a:buFont typeface="Wingdings" panose="05000000000000000000" pitchFamily="2" charset="2"/>
              <a:buChar char="ü"/>
            </a:pPr>
            <a:r>
              <a:rPr lang="cs-CZ" dirty="0">
                <a:solidFill>
                  <a:schemeClr val="tx1"/>
                </a:solidFill>
              </a:rPr>
              <a:t>Na obrázku můžete vidět 3D zobrazení svého modelu v pracovním okně. Různé barvy představují různé materiály. Ke každé geometrii musí být přiřazen odpovídající materiál. Například tmavě hnědá představuje filtr, kterému bude později přiřazena konkrétní funkce a hodnota/vlastnost.</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9" name="Obrázek 8">
            <a:extLst>
              <a:ext uri="{FF2B5EF4-FFF2-40B4-BE49-F238E27FC236}">
                <a16:creationId xmlns:a16="http://schemas.microsoft.com/office/drawing/2014/main" id="{C41492D9-C867-4493-A014-07B0E0A9D348}"/>
              </a:ext>
            </a:extLst>
          </p:cNvPr>
          <p:cNvPicPr>
            <a:picLocks noChangeAspect="1"/>
          </p:cNvPicPr>
          <p:nvPr/>
        </p:nvPicPr>
        <p:blipFill>
          <a:blip r:embed="rId3"/>
          <a:stretch>
            <a:fillRect/>
          </a:stretch>
        </p:blipFill>
        <p:spPr>
          <a:xfrm>
            <a:off x="1362273" y="3056731"/>
            <a:ext cx="5712447" cy="3127519"/>
          </a:xfrm>
          <a:prstGeom prst="rect">
            <a:avLst/>
          </a:prstGeom>
        </p:spPr>
      </p:pic>
      <p:sp>
        <p:nvSpPr>
          <p:cNvPr id="10" name="TextovéPole 9">
            <a:extLst>
              <a:ext uri="{FF2B5EF4-FFF2-40B4-BE49-F238E27FC236}">
                <a16:creationId xmlns:a16="http://schemas.microsoft.com/office/drawing/2014/main" id="{036EA66F-132B-44EB-961B-FEC4FB87351B}"/>
              </a:ext>
            </a:extLst>
          </p:cNvPr>
          <p:cNvSpPr txBox="1"/>
          <p:nvPr/>
        </p:nvSpPr>
        <p:spPr>
          <a:xfrm>
            <a:off x="7333801" y="5190309"/>
            <a:ext cx="3477491" cy="369332"/>
          </a:xfrm>
          <a:prstGeom prst="rect">
            <a:avLst/>
          </a:prstGeom>
          <a:noFill/>
        </p:spPr>
        <p:txBody>
          <a:bodyPr wrap="square" rtlCol="0">
            <a:spAutoFit/>
          </a:bodyPr>
          <a:lstStyle/>
          <a:p>
            <a:pPr algn="ctr"/>
            <a:r>
              <a:rPr lang="cs-CZ" i="1" dirty="0"/>
              <a:t>Přiřazení materiálových skupin </a:t>
            </a:r>
          </a:p>
        </p:txBody>
      </p:sp>
    </p:spTree>
    <p:extLst>
      <p:ext uri="{BB962C8B-B14F-4D97-AF65-F5344CB8AC3E}">
        <p14:creationId xmlns:p14="http://schemas.microsoft.com/office/powerpoint/2010/main" val="336551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Kromě toho můžete materiály dále rozdělit na další materiály se stejnou základní funkcí („sub-ID“), což vám například umožňuje přiřadit různé proměnné vlastnosti různým nálitkům nebo zářezům. Obrázek ukazuje seznam dostupných materiálů pro proces gravitačního lití do pískové formy. Chcete-li přidat další „dílčí ID“, vyberte příslušný materiál ze seznamu a přidejte jej kliknutím na ikonu (           ) napravo od rozbalovací nabídky.</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10" name="TextovéPole 9">
            <a:extLst>
              <a:ext uri="{FF2B5EF4-FFF2-40B4-BE49-F238E27FC236}">
                <a16:creationId xmlns:a16="http://schemas.microsoft.com/office/drawing/2014/main" id="{036EA66F-132B-44EB-961B-FEC4FB87351B}"/>
              </a:ext>
            </a:extLst>
          </p:cNvPr>
          <p:cNvSpPr txBox="1"/>
          <p:nvPr/>
        </p:nvSpPr>
        <p:spPr>
          <a:xfrm>
            <a:off x="5818909" y="4913218"/>
            <a:ext cx="3477491" cy="369332"/>
          </a:xfrm>
          <a:prstGeom prst="rect">
            <a:avLst/>
          </a:prstGeom>
          <a:noFill/>
        </p:spPr>
        <p:txBody>
          <a:bodyPr wrap="square" rtlCol="0">
            <a:spAutoFit/>
          </a:bodyPr>
          <a:lstStyle/>
          <a:p>
            <a:pPr algn="ctr"/>
            <a:r>
              <a:rPr lang="cs-CZ" i="1" dirty="0"/>
              <a:t>Seznam materiálů</a:t>
            </a:r>
          </a:p>
        </p:txBody>
      </p:sp>
      <p:pic>
        <p:nvPicPr>
          <p:cNvPr id="11" name="Obrázek 10">
            <a:extLst>
              <a:ext uri="{FF2B5EF4-FFF2-40B4-BE49-F238E27FC236}">
                <a16:creationId xmlns:a16="http://schemas.microsoft.com/office/drawing/2014/main" id="{3827F360-0DA6-406D-8E39-FE5F2F50E6CD}"/>
              </a:ext>
            </a:extLst>
          </p:cNvPr>
          <p:cNvPicPr>
            <a:picLocks noChangeAspect="1"/>
          </p:cNvPicPr>
          <p:nvPr/>
        </p:nvPicPr>
        <p:blipFill>
          <a:blip r:embed="rId3"/>
          <a:stretch>
            <a:fillRect/>
          </a:stretch>
        </p:blipFill>
        <p:spPr>
          <a:xfrm>
            <a:off x="9421078" y="2606477"/>
            <a:ext cx="479380" cy="431443"/>
          </a:xfrm>
          <a:prstGeom prst="rect">
            <a:avLst/>
          </a:prstGeom>
        </p:spPr>
      </p:pic>
      <p:pic>
        <p:nvPicPr>
          <p:cNvPr id="12" name="Obrázek 11">
            <a:extLst>
              <a:ext uri="{FF2B5EF4-FFF2-40B4-BE49-F238E27FC236}">
                <a16:creationId xmlns:a16="http://schemas.microsoft.com/office/drawing/2014/main" id="{F37CC5FE-BFBE-4838-A41F-16EC4C9F0018}"/>
              </a:ext>
            </a:extLst>
          </p:cNvPr>
          <p:cNvPicPr>
            <a:picLocks noChangeAspect="1"/>
          </p:cNvPicPr>
          <p:nvPr/>
        </p:nvPicPr>
        <p:blipFill>
          <a:blip r:embed="rId4"/>
          <a:stretch>
            <a:fillRect/>
          </a:stretch>
        </p:blipFill>
        <p:spPr>
          <a:xfrm>
            <a:off x="1380708" y="3164039"/>
            <a:ext cx="4438201" cy="3017682"/>
          </a:xfrm>
          <a:prstGeom prst="rect">
            <a:avLst/>
          </a:prstGeom>
        </p:spPr>
      </p:pic>
    </p:spTree>
    <p:extLst>
      <p:ext uri="{BB962C8B-B14F-4D97-AF65-F5344CB8AC3E}">
        <p14:creationId xmlns:p14="http://schemas.microsoft.com/office/powerpoint/2010/main" val="123764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417077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Seznam vybraných dostupných materiálů pro gravitační lití do pískových forem (</a:t>
            </a:r>
            <a:r>
              <a:rPr lang="cs-CZ" dirty="0" err="1">
                <a:solidFill>
                  <a:schemeClr val="tx1"/>
                </a:solidFill>
              </a:rPr>
              <a:t>Sand</a:t>
            </a:r>
            <a:r>
              <a:rPr lang="cs-CZ" dirty="0">
                <a:solidFill>
                  <a:schemeClr val="tx1"/>
                </a:solidFill>
              </a:rPr>
              <a:t> Casting), do kokil (Permanent </a:t>
            </a:r>
            <a:r>
              <a:rPr lang="cs-CZ" dirty="0" err="1">
                <a:solidFill>
                  <a:schemeClr val="tx1"/>
                </a:solidFill>
              </a:rPr>
              <a:t>Mold</a:t>
            </a:r>
            <a:r>
              <a:rPr lang="cs-CZ" dirty="0">
                <a:solidFill>
                  <a:schemeClr val="tx1"/>
                </a:solidFill>
              </a:rPr>
              <a:t>) a forem pro vysokotlaké lití (HPDC) uvádí tabulka </a:t>
            </a:r>
            <a:r>
              <a:rPr lang="cs-CZ" i="1" dirty="0">
                <a:solidFill>
                  <a:schemeClr val="tx1"/>
                </a:solidFill>
              </a:rPr>
              <a:t>„Seznam materiálů“:</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8" name="Obrázek 7">
            <a:extLst>
              <a:ext uri="{FF2B5EF4-FFF2-40B4-BE49-F238E27FC236}">
                <a16:creationId xmlns:a16="http://schemas.microsoft.com/office/drawing/2014/main" id="{075A639F-F2EB-4E2A-AD1E-50806919DD9C}"/>
              </a:ext>
            </a:extLst>
          </p:cNvPr>
          <p:cNvPicPr>
            <a:picLocks noChangeAspect="1"/>
          </p:cNvPicPr>
          <p:nvPr/>
        </p:nvPicPr>
        <p:blipFill>
          <a:blip r:embed="rId3"/>
          <a:stretch>
            <a:fillRect/>
          </a:stretch>
        </p:blipFill>
        <p:spPr>
          <a:xfrm>
            <a:off x="5409370" y="1690688"/>
            <a:ext cx="5944430" cy="4525006"/>
          </a:xfrm>
          <a:prstGeom prst="rect">
            <a:avLst/>
          </a:prstGeom>
        </p:spPr>
      </p:pic>
    </p:spTree>
    <p:extLst>
      <p:ext uri="{BB962C8B-B14F-4D97-AF65-F5344CB8AC3E}">
        <p14:creationId xmlns:p14="http://schemas.microsoft.com/office/powerpoint/2010/main" val="30949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9" name="Zástupný obsah 8">
            <a:extLst>
              <a:ext uri="{FF2B5EF4-FFF2-40B4-BE49-F238E27FC236}">
                <a16:creationId xmlns:a16="http://schemas.microsoft.com/office/drawing/2014/main" id="{2F0F64E6-DAC6-4039-AED8-B3D83C7C88DE}"/>
              </a:ext>
            </a:extLst>
          </p:cNvPr>
          <p:cNvPicPr>
            <a:picLocks noGrp="1" noChangeAspect="1"/>
          </p:cNvPicPr>
          <p:nvPr>
            <p:ph idx="1"/>
          </p:nvPr>
        </p:nvPicPr>
        <p:blipFill>
          <a:blip r:embed="rId3"/>
          <a:stretch>
            <a:fillRect/>
          </a:stretch>
        </p:blipFill>
        <p:spPr>
          <a:xfrm>
            <a:off x="2638739" y="1825625"/>
            <a:ext cx="6962462" cy="4509776"/>
          </a:xfr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97736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10" name="Zástupný obsah 9">
            <a:extLst>
              <a:ext uri="{FF2B5EF4-FFF2-40B4-BE49-F238E27FC236}">
                <a16:creationId xmlns:a16="http://schemas.microsoft.com/office/drawing/2014/main" id="{ACDD7737-6F0C-4DA6-81A4-5DDD850E6355}"/>
              </a:ext>
            </a:extLst>
          </p:cNvPr>
          <p:cNvPicPr>
            <a:picLocks noGrp="1" noChangeAspect="1"/>
          </p:cNvPicPr>
          <p:nvPr>
            <p:ph idx="1"/>
          </p:nvPr>
        </p:nvPicPr>
        <p:blipFill>
          <a:blip r:embed="rId3"/>
          <a:stretch>
            <a:fillRect/>
          </a:stretch>
        </p:blipFill>
        <p:spPr>
          <a:xfrm>
            <a:off x="3283704" y="1825625"/>
            <a:ext cx="5804877" cy="4473462"/>
          </a:xfrm>
        </p:spPr>
      </p:pic>
    </p:spTree>
    <p:extLst>
      <p:ext uri="{BB962C8B-B14F-4D97-AF65-F5344CB8AC3E}">
        <p14:creationId xmlns:p14="http://schemas.microsoft.com/office/powerpoint/2010/main" val="207383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Přiřazení materiálových skupin</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9" name="Zástupný obsah 8">
            <a:extLst>
              <a:ext uri="{FF2B5EF4-FFF2-40B4-BE49-F238E27FC236}">
                <a16:creationId xmlns:a16="http://schemas.microsoft.com/office/drawing/2014/main" id="{99310758-DB30-4D6A-B67B-046D55D16B0B}"/>
              </a:ext>
            </a:extLst>
          </p:cNvPr>
          <p:cNvPicPr>
            <a:picLocks noGrp="1" noChangeAspect="1"/>
          </p:cNvPicPr>
          <p:nvPr>
            <p:ph idx="1"/>
          </p:nvPr>
        </p:nvPicPr>
        <p:blipFill>
          <a:blip r:embed="rId3"/>
          <a:stretch>
            <a:fillRect/>
          </a:stretch>
        </p:blipFill>
        <p:spPr>
          <a:xfrm>
            <a:off x="2393688" y="1825625"/>
            <a:ext cx="7847450" cy="4436630"/>
          </a:xfrm>
        </p:spPr>
      </p:pic>
    </p:spTree>
    <p:extLst>
      <p:ext uri="{BB962C8B-B14F-4D97-AF65-F5344CB8AC3E}">
        <p14:creationId xmlns:p14="http://schemas.microsoft.com/office/powerpoint/2010/main" val="1319255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fontScale="90000"/>
          </a:bodyPr>
          <a:lstStyle/>
          <a:p>
            <a:r>
              <a:rPr lang="cs-CZ" dirty="0">
                <a:solidFill>
                  <a:schemeClr val="tx1"/>
                </a:solidFill>
              </a:rPr>
              <a:t>Vytvoření lokálního souřadného systému (LCS)</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Lokální souřadný systém (nebo „LCS“) vám pomůže vytvořit geometrie v požadované poloze a orientaci. Může být umístěn na existující prvky geometrie buď v závislosti na geometrii, nebo nezávisle.</a:t>
            </a:r>
          </a:p>
          <a:p>
            <a:pPr lvl="1" algn="just">
              <a:buClr>
                <a:srgbClr val="983033"/>
              </a:buClr>
              <a:buFont typeface="Wingdings" panose="05000000000000000000" pitchFamily="2" charset="2"/>
              <a:buChar char="ü"/>
            </a:pPr>
            <a:r>
              <a:rPr lang="cs-CZ" dirty="0">
                <a:solidFill>
                  <a:schemeClr val="tx1"/>
                </a:solidFill>
              </a:rPr>
              <a:t>Především potřebujete lokální souřadnicové systémy pro optimalizaci geometrie. LCS umožňuje navrhovat prvky geometrie vůči sobě navzájem. Je tak možné zajistit konzistentní automatické posunutí a změnu geometrie.</a:t>
            </a:r>
          </a:p>
          <a:p>
            <a:pPr lvl="1" algn="just">
              <a:buClr>
                <a:srgbClr val="983033"/>
              </a:buClr>
              <a:buFont typeface="Wingdings" panose="05000000000000000000" pitchFamily="2" charset="2"/>
              <a:buChar char="ü"/>
            </a:pPr>
            <a:r>
              <a:rPr lang="cs-CZ" dirty="0">
                <a:solidFill>
                  <a:schemeClr val="tx1"/>
                </a:solidFill>
              </a:rPr>
              <a:t>LCS můžete vytvořit buď pomocí položky nabídky </a:t>
            </a:r>
            <a:r>
              <a:rPr lang="cs-CZ" i="1" dirty="0" err="1">
                <a:solidFill>
                  <a:schemeClr val="tx1"/>
                </a:solidFill>
              </a:rPr>
              <a:t>Create</a:t>
            </a:r>
            <a:r>
              <a:rPr lang="cs-CZ" i="1" dirty="0">
                <a:solidFill>
                  <a:schemeClr val="tx1"/>
                </a:solidFill>
              </a:rPr>
              <a:t> &gt; </a:t>
            </a:r>
            <a:r>
              <a:rPr lang="cs-CZ" i="1" dirty="0" err="1">
                <a:solidFill>
                  <a:schemeClr val="tx1"/>
                </a:solidFill>
              </a:rPr>
              <a:t>local</a:t>
            </a:r>
            <a:r>
              <a:rPr lang="cs-CZ" i="1" dirty="0">
                <a:solidFill>
                  <a:schemeClr val="tx1"/>
                </a:solidFill>
              </a:rPr>
              <a:t> </a:t>
            </a:r>
            <a:r>
              <a:rPr lang="cs-CZ" i="1" dirty="0" err="1">
                <a:solidFill>
                  <a:schemeClr val="tx1"/>
                </a:solidFill>
              </a:rPr>
              <a:t>coordinate</a:t>
            </a:r>
            <a:r>
              <a:rPr lang="cs-CZ" i="1" dirty="0">
                <a:solidFill>
                  <a:schemeClr val="tx1"/>
                </a:solidFill>
              </a:rPr>
              <a:t> </a:t>
            </a:r>
            <a:r>
              <a:rPr lang="cs-CZ" i="1" dirty="0" err="1">
                <a:solidFill>
                  <a:schemeClr val="tx1"/>
                </a:solidFill>
              </a:rPr>
              <a:t>system</a:t>
            </a:r>
            <a:r>
              <a:rPr lang="cs-CZ" dirty="0">
                <a:solidFill>
                  <a:schemeClr val="tx1"/>
                </a:solidFill>
              </a:rPr>
              <a:t>, nebo přes odpovídající symbol na panelu nástrojů. V obou případech se otevře okno „</a:t>
            </a:r>
            <a:r>
              <a:rPr lang="cs-CZ" dirty="0" err="1">
                <a:solidFill>
                  <a:schemeClr val="tx1"/>
                </a:solidFill>
              </a:rPr>
              <a:t>Create</a:t>
            </a:r>
            <a:r>
              <a:rPr lang="cs-CZ" dirty="0">
                <a:solidFill>
                  <a:schemeClr val="tx1"/>
                </a:solidFill>
              </a:rPr>
              <a:t> </a:t>
            </a:r>
            <a:r>
              <a:rPr lang="cs-CZ" dirty="0" err="1">
                <a:solidFill>
                  <a:schemeClr val="tx1"/>
                </a:solidFill>
              </a:rPr>
              <a:t>Local</a:t>
            </a:r>
            <a:r>
              <a:rPr lang="cs-CZ" dirty="0">
                <a:solidFill>
                  <a:schemeClr val="tx1"/>
                </a:solidFill>
              </a:rPr>
              <a:t> </a:t>
            </a:r>
            <a:r>
              <a:rPr lang="cs-CZ" dirty="0" err="1">
                <a:solidFill>
                  <a:schemeClr val="tx1"/>
                </a:solidFill>
              </a:rPr>
              <a:t>Coordinate</a:t>
            </a:r>
            <a:r>
              <a:rPr lang="cs-CZ" dirty="0">
                <a:solidFill>
                  <a:schemeClr val="tx1"/>
                </a:solidFill>
              </a:rPr>
              <a:t> </a:t>
            </a:r>
            <a:r>
              <a:rPr lang="cs-CZ" dirty="0" err="1">
                <a:solidFill>
                  <a:schemeClr val="tx1"/>
                </a:solidFill>
              </a:rPr>
              <a:t>System</a:t>
            </a:r>
            <a:r>
              <a:rPr lang="cs-CZ" dirty="0">
                <a:solidFill>
                  <a:schemeClr val="tx1"/>
                </a:solidFill>
              </a:rPr>
              <a:t>“, které vyžaduje několik vstupů: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2035034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fontScale="90000"/>
          </a:bodyPr>
          <a:lstStyle/>
          <a:p>
            <a:r>
              <a:rPr lang="cs-CZ" dirty="0">
                <a:solidFill>
                  <a:schemeClr val="tx1"/>
                </a:solidFill>
              </a:rPr>
              <a:t>Vytvoření lokálního souřadného systému (LCS)</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5FA31709-B747-4842-A183-9BE0E93C3E96}"/>
              </a:ext>
            </a:extLst>
          </p:cNvPr>
          <p:cNvPicPr>
            <a:picLocks noGrp="1" noChangeAspect="1"/>
          </p:cNvPicPr>
          <p:nvPr>
            <p:ph idx="1"/>
          </p:nvPr>
        </p:nvPicPr>
        <p:blipFill>
          <a:blip r:embed="rId3"/>
          <a:stretch>
            <a:fillRect/>
          </a:stretch>
        </p:blipFill>
        <p:spPr>
          <a:xfrm>
            <a:off x="1811882" y="1825625"/>
            <a:ext cx="8568235" cy="4061979"/>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25426449-89D0-48F1-838D-8D07A3DDD476}"/>
              </a:ext>
            </a:extLst>
          </p:cNvPr>
          <p:cNvSpPr txBox="1"/>
          <p:nvPr/>
        </p:nvSpPr>
        <p:spPr>
          <a:xfrm>
            <a:off x="2743199" y="5887604"/>
            <a:ext cx="6705600" cy="369332"/>
          </a:xfrm>
          <a:prstGeom prst="rect">
            <a:avLst/>
          </a:prstGeom>
          <a:noFill/>
        </p:spPr>
        <p:txBody>
          <a:bodyPr wrap="square" rtlCol="0">
            <a:spAutoFit/>
          </a:bodyPr>
          <a:lstStyle/>
          <a:p>
            <a:pPr algn="ctr"/>
            <a:r>
              <a:rPr lang="cs-CZ" i="1" dirty="0"/>
              <a:t>Dialogové okno pro vytvoření lokálního souřadnicového systému</a:t>
            </a:r>
          </a:p>
        </p:txBody>
      </p:sp>
    </p:spTree>
    <p:extLst>
      <p:ext uri="{BB962C8B-B14F-4D97-AF65-F5344CB8AC3E}">
        <p14:creationId xmlns:p14="http://schemas.microsoft.com/office/powerpoint/2010/main" val="179366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319539"/>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Tato kapitola popisuje proces definice podmínek výpočtu a vlastní spuštění výpočtu.</a:t>
            </a:r>
          </a:p>
          <a:p>
            <a:pPr lvl="1" algn="just">
              <a:buClr>
                <a:srgbClr val="983033"/>
              </a:buClr>
              <a:buFont typeface="Wingdings" panose="05000000000000000000" pitchFamily="2" charset="2"/>
              <a:buChar char="ü"/>
            </a:pPr>
            <a:endParaRPr lang="cs-CZ" dirty="0">
              <a:solidFill>
                <a:schemeClr val="tx1"/>
              </a:solidFill>
            </a:endParaRPr>
          </a:p>
          <a:p>
            <a:pPr marL="201168" lvl="1" indent="0" algn="just">
              <a:buClr>
                <a:srgbClr val="983033"/>
              </a:buClr>
              <a:buNone/>
            </a:pPr>
            <a:r>
              <a:rPr lang="cs-CZ" sz="2400" b="1" dirty="0" err="1">
                <a:solidFill>
                  <a:schemeClr val="tx1"/>
                </a:solidFill>
              </a:rPr>
              <a:t>Definition</a:t>
            </a:r>
            <a:r>
              <a:rPr lang="cs-CZ" sz="2400" b="1" dirty="0">
                <a:solidFill>
                  <a:schemeClr val="tx1"/>
                </a:solidFill>
              </a:rPr>
              <a:t> </a:t>
            </a:r>
            <a:r>
              <a:rPr lang="cs-CZ" sz="2400" b="1" dirty="0" err="1">
                <a:solidFill>
                  <a:schemeClr val="tx1"/>
                </a:solidFill>
              </a:rPr>
              <a:t>Perspective</a:t>
            </a:r>
            <a:endParaRPr lang="cs-CZ" sz="2400" b="1"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Všechna procesní data potřebná pro simulaci jsou shrnuta v </a:t>
            </a:r>
            <a:r>
              <a:rPr lang="cs-CZ" dirty="0" err="1">
                <a:solidFill>
                  <a:schemeClr val="tx1"/>
                </a:solidFill>
              </a:rPr>
              <a:t>Definition</a:t>
            </a:r>
            <a:r>
              <a:rPr lang="cs-CZ" dirty="0">
                <a:solidFill>
                  <a:schemeClr val="tx1"/>
                </a:solidFill>
              </a:rPr>
              <a:t> </a:t>
            </a:r>
            <a:r>
              <a:rPr lang="cs-CZ" dirty="0" err="1">
                <a:solidFill>
                  <a:schemeClr val="tx1"/>
                </a:solidFill>
              </a:rPr>
              <a:t>Perspective</a:t>
            </a:r>
            <a:r>
              <a:rPr lang="cs-CZ" dirty="0">
                <a:solidFill>
                  <a:schemeClr val="tx1"/>
                </a:solidFill>
              </a:rPr>
              <a:t>. Zde musíte zadat všechny relevantní údaje, jako jsou materiálové údaje nebo koeficienty přestupu tepla. Zde můžete také definovat kompletní proces lití, například parametry očkování pro odlévání litin nebo vstřelovací křivku pro vysokotlaké lití. Proces lití je jasně shrnut v tzv. procesní tabulce.</a:t>
            </a:r>
          </a:p>
          <a:p>
            <a:pPr lvl="1" algn="just">
              <a:buClr>
                <a:srgbClr val="983033"/>
              </a:buClr>
              <a:buFont typeface="Wingdings" panose="05000000000000000000" pitchFamily="2" charset="2"/>
              <a:buChar char="ü"/>
            </a:pPr>
            <a:r>
              <a:rPr lang="cs-CZ" dirty="0">
                <a:solidFill>
                  <a:schemeClr val="tx1"/>
                </a:solidFill>
              </a:rPr>
              <a:t>V následujícím textu jsou vysvětleny různé kroky během definice procesních dat a procesu lití. Pokud se proces definování liší od reálného procesu lití, toto bude podrobněji vysvětleno v samostatné podkapitole.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34804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fontScale="90000"/>
          </a:bodyPr>
          <a:lstStyle/>
          <a:p>
            <a:r>
              <a:rPr lang="cs-CZ" dirty="0">
                <a:solidFill>
                  <a:schemeClr val="tx1"/>
                </a:solidFill>
              </a:rPr>
              <a:t>Vytvoření lokálního souřadného systému (LCS)</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742931"/>
            <a:ext cx="10115203" cy="4430376"/>
          </a:xfrm>
        </p:spPr>
        <p:txBody>
          <a:bodyPr>
            <a:noAutofit/>
          </a:bodyPr>
          <a:lstStyle/>
          <a:p>
            <a:pPr lvl="1" algn="just">
              <a:buClr>
                <a:srgbClr val="983033"/>
              </a:buClr>
              <a:buFont typeface="Wingdings" panose="05000000000000000000" pitchFamily="2" charset="2"/>
              <a:buChar char="Ø"/>
            </a:pPr>
            <a:r>
              <a:rPr lang="cs-CZ" b="1" dirty="0">
                <a:solidFill>
                  <a:schemeClr val="tx1"/>
                </a:solidFill>
              </a:rPr>
              <a:t>„</a:t>
            </a:r>
            <a:r>
              <a:rPr lang="cs-CZ" b="1" dirty="0" err="1">
                <a:solidFill>
                  <a:schemeClr val="tx1"/>
                </a:solidFill>
              </a:rPr>
              <a:t>Coordinate</a:t>
            </a:r>
            <a:r>
              <a:rPr lang="cs-CZ" b="1" dirty="0">
                <a:solidFill>
                  <a:schemeClr val="tx1"/>
                </a:solidFill>
              </a:rPr>
              <a:t> </a:t>
            </a:r>
            <a:r>
              <a:rPr lang="cs-CZ" b="1" dirty="0" err="1">
                <a:solidFill>
                  <a:schemeClr val="tx1"/>
                </a:solidFill>
              </a:rPr>
              <a:t>system</a:t>
            </a:r>
            <a:r>
              <a:rPr lang="cs-CZ" b="1" dirty="0">
                <a:solidFill>
                  <a:schemeClr val="tx1"/>
                </a:solidFill>
              </a:rPr>
              <a:t>“:</a:t>
            </a:r>
            <a:r>
              <a:rPr lang="cs-CZ" dirty="0">
                <a:solidFill>
                  <a:schemeClr val="tx1"/>
                </a:solidFill>
              </a:rPr>
              <a:t> Zde určíte existující souřadnicový systém, na základě kterého (podle kterého) bude nový LCS vytvořen. Chcete-li to provést, můžete buď, zvolit globální souřadný systém, vybrat existující LCS nebo nejprve definovat nový LCS, ke kterému se později vrátíte. Existující LCS můžete vybrat buď ve stromu geometrie, nebo v samotné geometrii.</a:t>
            </a:r>
          </a:p>
          <a:p>
            <a:pPr lvl="1" algn="just">
              <a:buClr>
                <a:srgbClr val="983033"/>
              </a:buClr>
              <a:buFont typeface="Wingdings" panose="05000000000000000000" pitchFamily="2" charset="2"/>
              <a:buChar char="Ø"/>
            </a:pPr>
            <a:r>
              <a:rPr lang="cs-CZ" b="1" dirty="0">
                <a:solidFill>
                  <a:schemeClr val="tx1"/>
                </a:solidFill>
              </a:rPr>
              <a:t>„</a:t>
            </a:r>
            <a:r>
              <a:rPr lang="cs-CZ" b="1" dirty="0" err="1">
                <a:solidFill>
                  <a:schemeClr val="tx1"/>
                </a:solidFill>
              </a:rPr>
              <a:t>Origin</a:t>
            </a:r>
            <a:r>
              <a:rPr lang="cs-CZ" b="1" dirty="0">
                <a:solidFill>
                  <a:schemeClr val="tx1"/>
                </a:solidFill>
              </a:rPr>
              <a:t>“: </a:t>
            </a:r>
            <a:r>
              <a:rPr lang="cs-CZ" dirty="0">
                <a:solidFill>
                  <a:schemeClr val="tx1"/>
                </a:solidFill>
              </a:rPr>
              <a:t>Zde definujete počátek pro nový „LCS“ vzhledem k dříve vybranému souřadnému systému. Můžete zadat hodnoty nebo kliknout na bod v geometrii. Když kliknete na geometrii, MAGMASOFT® vám automaticky nabídne rychlý výběr geometrických funkcí pro kliknutí. Pokud využijete možnost „Reference Input“, LCS se pevně odkazuje na vybraný bod – v případě, že přesunete část, bude přesunuta také LCS, včetně všech geometrií vytvořených na jejím základě. Je-li volba „Reference Input“ aktivní, jsou vstupní okna souřadnic (XYZ) označena žlutě a v okně „X“ můžete vidět, která geometrie byla použita jako referenční (například „</a:t>
            </a:r>
            <a:r>
              <a:rPr lang="cs-CZ" dirty="0" err="1">
                <a:solidFill>
                  <a:schemeClr val="tx1"/>
                </a:solidFill>
              </a:rPr>
              <a:t>Cover</a:t>
            </a:r>
            <a:r>
              <a:rPr lang="cs-CZ" dirty="0">
                <a:solidFill>
                  <a:schemeClr val="tx1"/>
                </a:solidFill>
              </a:rPr>
              <a:t>“). Při použití možnosti „Default Input“ je nový LCS vždy vytvořen v globálním souřadném systému.</a:t>
            </a:r>
          </a:p>
          <a:p>
            <a:pPr lvl="1" algn="just">
              <a:buClr>
                <a:srgbClr val="983033"/>
              </a:buClr>
              <a:buFont typeface="Wingdings" panose="05000000000000000000" pitchFamily="2" charset="2"/>
              <a:buChar char="Ø"/>
            </a:pPr>
            <a:r>
              <a:rPr lang="cs-CZ" b="1" dirty="0">
                <a:solidFill>
                  <a:schemeClr val="tx1"/>
                </a:solidFill>
              </a:rPr>
              <a:t>„</a:t>
            </a:r>
            <a:r>
              <a:rPr lang="cs-CZ" b="1" dirty="0" err="1">
                <a:solidFill>
                  <a:schemeClr val="tx1"/>
                </a:solidFill>
              </a:rPr>
              <a:t>Orientation</a:t>
            </a:r>
            <a:r>
              <a:rPr lang="cs-CZ" b="1" dirty="0">
                <a:solidFill>
                  <a:schemeClr val="tx1"/>
                </a:solidFill>
              </a:rPr>
              <a:t>“: </a:t>
            </a:r>
            <a:r>
              <a:rPr lang="cs-CZ" dirty="0">
                <a:solidFill>
                  <a:schemeClr val="tx1"/>
                </a:solidFill>
              </a:rPr>
              <a:t>Zde definujete zarovnání os nového LCS. </a:t>
            </a:r>
          </a:p>
          <a:p>
            <a:pPr lvl="1" algn="just">
              <a:buClr>
                <a:srgbClr val="983033"/>
              </a:buClr>
              <a:buFont typeface="Wingdings" panose="05000000000000000000" pitchFamily="2" charset="2"/>
              <a:buChar char="Ø"/>
            </a:pPr>
            <a:r>
              <a:rPr lang="cs-CZ" b="1" dirty="0">
                <a:solidFill>
                  <a:schemeClr val="tx1"/>
                </a:solidFill>
              </a:rPr>
              <a:t>„Flip axis“: </a:t>
            </a:r>
            <a:r>
              <a:rPr lang="cs-CZ" dirty="0">
                <a:solidFill>
                  <a:schemeClr val="tx1"/>
                </a:solidFill>
              </a:rPr>
              <a:t>Zde můžete LCS zarovnat výměnou (převrácením) os. To lze také provést kliknutím a přetažením modrých značek k osám nového LCS (viz obrázek 20). Růžová šipka potom ukazuje směr otáčení.</a:t>
            </a:r>
          </a:p>
          <a:p>
            <a:pPr lvl="1" algn="just">
              <a:buClr>
                <a:srgbClr val="983033"/>
              </a:buClr>
              <a:buFont typeface="Wingdings" panose="05000000000000000000" pitchFamily="2" charset="2"/>
              <a:buChar char="Ø"/>
            </a:pPr>
            <a:r>
              <a:rPr lang="cs-CZ" b="1" dirty="0">
                <a:solidFill>
                  <a:schemeClr val="tx1"/>
                </a:solidFill>
              </a:rPr>
              <a:t>„Offset LCS“: </a:t>
            </a:r>
            <a:r>
              <a:rPr lang="cs-CZ" dirty="0">
                <a:solidFill>
                  <a:schemeClr val="tx1"/>
                </a:solidFill>
              </a:rPr>
              <a:t>Toto umožňuje dodatečně přesunout nebo otočit nový LCS.</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2431437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fontScale="90000"/>
          </a:bodyPr>
          <a:lstStyle/>
          <a:p>
            <a:r>
              <a:rPr lang="cs-CZ" dirty="0">
                <a:solidFill>
                  <a:schemeClr val="tx1"/>
                </a:solidFill>
              </a:rPr>
              <a:t>Vytvoření lokálního souřadného systému (LCS)</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9" name="Zástupný obsah 8">
            <a:extLst>
              <a:ext uri="{FF2B5EF4-FFF2-40B4-BE49-F238E27FC236}">
                <a16:creationId xmlns:a16="http://schemas.microsoft.com/office/drawing/2014/main" id="{EBC66A2D-2B8C-4960-B35F-F1D3741EB5AF}"/>
              </a:ext>
            </a:extLst>
          </p:cNvPr>
          <p:cNvPicPr>
            <a:picLocks noGrp="1" noChangeAspect="1"/>
          </p:cNvPicPr>
          <p:nvPr>
            <p:ph idx="1"/>
          </p:nvPr>
        </p:nvPicPr>
        <p:blipFill>
          <a:blip r:embed="rId3"/>
          <a:stretch>
            <a:fillRect/>
          </a:stretch>
        </p:blipFill>
        <p:spPr>
          <a:xfrm>
            <a:off x="2015716" y="1825625"/>
            <a:ext cx="8160568" cy="4020993"/>
          </a:xfrm>
          <a:prstGeom prst="rect">
            <a:avLst/>
          </a:prstGeom>
        </p:spPr>
      </p:pic>
      <p:sp>
        <p:nvSpPr>
          <p:cNvPr id="10" name="TextovéPole 9">
            <a:extLst>
              <a:ext uri="{FF2B5EF4-FFF2-40B4-BE49-F238E27FC236}">
                <a16:creationId xmlns:a16="http://schemas.microsoft.com/office/drawing/2014/main" id="{D0D49182-001E-4283-BE26-B891DE07AF5D}"/>
              </a:ext>
            </a:extLst>
          </p:cNvPr>
          <p:cNvSpPr txBox="1"/>
          <p:nvPr/>
        </p:nvSpPr>
        <p:spPr>
          <a:xfrm>
            <a:off x="1158981" y="5846618"/>
            <a:ext cx="9874037" cy="369332"/>
          </a:xfrm>
          <a:prstGeom prst="rect">
            <a:avLst/>
          </a:prstGeom>
          <a:noFill/>
        </p:spPr>
        <p:txBody>
          <a:bodyPr wrap="square" rtlCol="0">
            <a:spAutoFit/>
          </a:bodyPr>
          <a:lstStyle/>
          <a:p>
            <a:pPr algn="ctr"/>
            <a:r>
              <a:rPr lang="cs-CZ" i="1" dirty="0"/>
              <a:t>Rotace a orientování nového lokálního souřadnicového systému přesouváním modrých značek</a:t>
            </a:r>
          </a:p>
        </p:txBody>
      </p:sp>
    </p:spTree>
    <p:extLst>
      <p:ext uri="{BB962C8B-B14F-4D97-AF65-F5344CB8AC3E}">
        <p14:creationId xmlns:p14="http://schemas.microsoft.com/office/powerpoint/2010/main" val="2940809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Definice „</a:t>
            </a:r>
            <a:r>
              <a:rPr lang="cs-CZ" dirty="0" err="1">
                <a:solidFill>
                  <a:schemeClr val="tx1"/>
                </a:solidFill>
              </a:rPr>
              <a:t>Inlet</a:t>
            </a:r>
            <a:r>
              <a:rPr lang="cs-CZ" dirty="0">
                <a:solidFill>
                  <a:schemeClr val="tx1"/>
                </a:solidFill>
              </a:rPr>
              <a:t>“</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Tvorba „</a:t>
            </a:r>
            <a:r>
              <a:rPr lang="cs-CZ" b="1" dirty="0" err="1">
                <a:solidFill>
                  <a:schemeClr val="tx1"/>
                </a:solidFill>
              </a:rPr>
              <a:t>Inlet</a:t>
            </a:r>
            <a:r>
              <a:rPr lang="cs-CZ" b="1" dirty="0">
                <a:solidFill>
                  <a:schemeClr val="tx1"/>
                </a:solidFill>
              </a:rPr>
              <a:t> on </a:t>
            </a:r>
            <a:r>
              <a:rPr lang="cs-CZ" b="1" dirty="0" err="1">
                <a:solidFill>
                  <a:schemeClr val="tx1"/>
                </a:solidFill>
              </a:rPr>
              <a:t>Surface</a:t>
            </a:r>
            <a:r>
              <a:rPr lang="cs-CZ" b="1" dirty="0">
                <a:solidFill>
                  <a:schemeClr val="tx1"/>
                </a:solidFill>
              </a:rPr>
              <a:t>“: </a:t>
            </a:r>
            <a:r>
              <a:rPr lang="cs-CZ" dirty="0">
                <a:solidFill>
                  <a:schemeClr val="tx1"/>
                </a:solidFill>
              </a:rPr>
              <a:t>Zvolte </a:t>
            </a:r>
            <a:r>
              <a:rPr lang="cs-CZ" i="1" dirty="0" err="1">
                <a:solidFill>
                  <a:schemeClr val="tx1"/>
                </a:solidFill>
              </a:rPr>
              <a:t>Create</a:t>
            </a:r>
            <a:r>
              <a:rPr lang="cs-CZ" i="1" dirty="0">
                <a:solidFill>
                  <a:schemeClr val="tx1"/>
                </a:solidFill>
              </a:rPr>
              <a:t> &gt; </a:t>
            </a:r>
            <a:r>
              <a:rPr lang="cs-CZ" i="1" dirty="0" err="1">
                <a:solidFill>
                  <a:schemeClr val="tx1"/>
                </a:solidFill>
              </a:rPr>
              <a:t>Boundary</a:t>
            </a:r>
            <a:r>
              <a:rPr lang="cs-CZ" i="1" dirty="0">
                <a:solidFill>
                  <a:schemeClr val="tx1"/>
                </a:solidFill>
              </a:rPr>
              <a:t> &gt; </a:t>
            </a:r>
            <a:r>
              <a:rPr lang="cs-CZ" i="1" dirty="0" err="1">
                <a:solidFill>
                  <a:schemeClr val="tx1"/>
                </a:solidFill>
              </a:rPr>
              <a:t>Inlet</a:t>
            </a:r>
            <a:r>
              <a:rPr lang="cs-CZ" i="1" dirty="0">
                <a:solidFill>
                  <a:schemeClr val="tx1"/>
                </a:solidFill>
              </a:rPr>
              <a:t> od </a:t>
            </a:r>
            <a:r>
              <a:rPr lang="cs-CZ" i="1" dirty="0" err="1">
                <a:solidFill>
                  <a:schemeClr val="tx1"/>
                </a:solidFill>
              </a:rPr>
              <a:t>Surface</a:t>
            </a:r>
            <a:r>
              <a:rPr lang="cs-CZ" i="1" dirty="0">
                <a:solidFill>
                  <a:schemeClr val="tx1"/>
                </a:solidFill>
              </a:rPr>
              <a:t>… </a:t>
            </a:r>
          </a:p>
          <a:p>
            <a:pPr lvl="1" algn="just">
              <a:buClr>
                <a:srgbClr val="983033"/>
              </a:buClr>
              <a:buFont typeface="Wingdings" panose="05000000000000000000" pitchFamily="2" charset="2"/>
              <a:buChar char="ü"/>
            </a:pPr>
            <a:endParaRPr lang="cs-CZ" i="1"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9" name="Obrázek 8">
            <a:extLst>
              <a:ext uri="{FF2B5EF4-FFF2-40B4-BE49-F238E27FC236}">
                <a16:creationId xmlns:a16="http://schemas.microsoft.com/office/drawing/2014/main" id="{6E96F6B3-2DAD-4F2F-ADBC-5953796AD5B9}"/>
              </a:ext>
            </a:extLst>
          </p:cNvPr>
          <p:cNvPicPr>
            <a:picLocks noChangeAspect="1"/>
          </p:cNvPicPr>
          <p:nvPr/>
        </p:nvPicPr>
        <p:blipFill>
          <a:blip r:embed="rId3"/>
          <a:stretch>
            <a:fillRect/>
          </a:stretch>
        </p:blipFill>
        <p:spPr>
          <a:xfrm>
            <a:off x="1097280" y="2494699"/>
            <a:ext cx="7629566" cy="3684428"/>
          </a:xfrm>
          <a:prstGeom prst="rect">
            <a:avLst/>
          </a:prstGeom>
        </p:spPr>
      </p:pic>
      <p:sp>
        <p:nvSpPr>
          <p:cNvPr id="10" name="TextovéPole 9">
            <a:extLst>
              <a:ext uri="{FF2B5EF4-FFF2-40B4-BE49-F238E27FC236}">
                <a16:creationId xmlns:a16="http://schemas.microsoft.com/office/drawing/2014/main" id="{390C3F2B-400B-459D-9624-2B2EDEFD90A1}"/>
              </a:ext>
            </a:extLst>
          </p:cNvPr>
          <p:cNvSpPr txBox="1"/>
          <p:nvPr/>
        </p:nvSpPr>
        <p:spPr>
          <a:xfrm>
            <a:off x="8956205" y="4527357"/>
            <a:ext cx="2026919" cy="369332"/>
          </a:xfrm>
          <a:prstGeom prst="rect">
            <a:avLst/>
          </a:prstGeom>
          <a:noFill/>
        </p:spPr>
        <p:txBody>
          <a:bodyPr wrap="square" rtlCol="0">
            <a:spAutoFit/>
          </a:bodyPr>
          <a:lstStyle/>
          <a:p>
            <a:r>
              <a:rPr lang="cs-CZ" i="1" dirty="0"/>
              <a:t>„</a:t>
            </a:r>
            <a:r>
              <a:rPr lang="cs-CZ" i="1" dirty="0" err="1"/>
              <a:t>Inlet</a:t>
            </a:r>
            <a:r>
              <a:rPr lang="cs-CZ" i="1" dirty="0"/>
              <a:t> on </a:t>
            </a:r>
            <a:r>
              <a:rPr lang="cs-CZ" i="1" dirty="0" err="1"/>
              <a:t>Surface</a:t>
            </a:r>
            <a:r>
              <a:rPr lang="cs-CZ" i="1" dirty="0"/>
              <a:t>“</a:t>
            </a:r>
          </a:p>
        </p:txBody>
      </p:sp>
    </p:spTree>
    <p:extLst>
      <p:ext uri="{BB962C8B-B14F-4D97-AF65-F5344CB8AC3E}">
        <p14:creationId xmlns:p14="http://schemas.microsoft.com/office/powerpoint/2010/main" val="18641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Trasovací částice </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Funkce „</a:t>
            </a:r>
            <a:r>
              <a:rPr lang="cs-CZ" dirty="0" err="1">
                <a:solidFill>
                  <a:schemeClr val="tx1"/>
                </a:solidFill>
              </a:rPr>
              <a:t>Tracer</a:t>
            </a:r>
            <a:r>
              <a:rPr lang="cs-CZ" dirty="0">
                <a:solidFill>
                  <a:schemeClr val="tx1"/>
                </a:solidFill>
              </a:rPr>
              <a:t>“ vám umožňuje vizualizovat dráhu proudění během plnění, např. kde a jak tavenina proudí uvnitř dutiny formy, kde se usazuje, nebo kde se vyskytuje turbulence.</a:t>
            </a:r>
          </a:p>
          <a:p>
            <a:pPr lvl="1" algn="just">
              <a:buClr>
                <a:srgbClr val="983033"/>
              </a:buClr>
              <a:buFont typeface="Wingdings" panose="05000000000000000000" pitchFamily="2" charset="2"/>
              <a:buChar char="ü"/>
            </a:pPr>
            <a:r>
              <a:rPr lang="cs-CZ" dirty="0">
                <a:solidFill>
                  <a:schemeClr val="tx1"/>
                </a:solidFill>
              </a:rPr>
              <a:t>Stopovací částice jsou definovány ve spodní části dialogového okna „</a:t>
            </a:r>
            <a:r>
              <a:rPr lang="cs-CZ" dirty="0" err="1">
                <a:solidFill>
                  <a:schemeClr val="tx1"/>
                </a:solidFill>
              </a:rPr>
              <a:t>Inlet</a:t>
            </a:r>
            <a:r>
              <a:rPr lang="cs-CZ" dirty="0">
                <a:solidFill>
                  <a:schemeClr val="tx1"/>
                </a:solidFill>
              </a:rPr>
              <a:t>“. Pomocí možnosti „</a:t>
            </a:r>
            <a:r>
              <a:rPr lang="cs-CZ" dirty="0" err="1">
                <a:solidFill>
                  <a:schemeClr val="tx1"/>
                </a:solidFill>
              </a:rPr>
              <a:t>Generate</a:t>
            </a:r>
            <a:r>
              <a:rPr lang="cs-CZ" dirty="0">
                <a:solidFill>
                  <a:schemeClr val="tx1"/>
                </a:solidFill>
              </a:rPr>
              <a:t> </a:t>
            </a:r>
            <a:r>
              <a:rPr lang="cs-CZ" dirty="0" err="1">
                <a:solidFill>
                  <a:schemeClr val="tx1"/>
                </a:solidFill>
              </a:rPr>
              <a:t>Tracer</a:t>
            </a:r>
            <a:r>
              <a:rPr lang="cs-CZ" dirty="0">
                <a:solidFill>
                  <a:schemeClr val="tx1"/>
                </a:solidFill>
              </a:rPr>
              <a:t>“ můžete automaticky vytvořit trasovací body ve vstupním otvoru („</a:t>
            </a:r>
            <a:r>
              <a:rPr lang="cs-CZ" dirty="0" err="1">
                <a:solidFill>
                  <a:schemeClr val="tx1"/>
                </a:solidFill>
              </a:rPr>
              <a:t>Inlet</a:t>
            </a:r>
            <a:r>
              <a:rPr lang="cs-CZ" dirty="0">
                <a:solidFill>
                  <a:schemeClr val="tx1"/>
                </a:solidFill>
              </a:rPr>
              <a:t>“). Za tímto účelem stačí definovat počet trasovacích bodů a způsob rozložení v průřezové oblasti. Potom se trasovací body automaticky umístí do „</a:t>
            </a:r>
            <a:r>
              <a:rPr lang="cs-CZ" dirty="0" err="1">
                <a:solidFill>
                  <a:schemeClr val="tx1"/>
                </a:solidFill>
              </a:rPr>
              <a:t>Inlet</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Trasovací částice můžete umístit třemi různými způsoby. Ty jsou znázorněny na obrázku. Rozložení může být „</a:t>
            </a:r>
            <a:r>
              <a:rPr lang="cs-CZ" dirty="0" err="1">
                <a:solidFill>
                  <a:schemeClr val="tx1"/>
                </a:solidFill>
              </a:rPr>
              <a:t>Rectangular</a:t>
            </a:r>
            <a:r>
              <a:rPr lang="cs-CZ" dirty="0">
                <a:solidFill>
                  <a:schemeClr val="tx1"/>
                </a:solidFill>
              </a:rPr>
              <a:t>“ (pravoúhlé), „</a:t>
            </a:r>
            <a:r>
              <a:rPr lang="cs-CZ" dirty="0" err="1">
                <a:solidFill>
                  <a:schemeClr val="tx1"/>
                </a:solidFill>
              </a:rPr>
              <a:t>Circular</a:t>
            </a:r>
            <a:r>
              <a:rPr lang="cs-CZ" dirty="0">
                <a:solidFill>
                  <a:schemeClr val="tx1"/>
                </a:solidFill>
              </a:rPr>
              <a:t>“ (kruhové) nebo „</a:t>
            </a:r>
            <a:r>
              <a:rPr lang="cs-CZ" dirty="0" err="1">
                <a:solidFill>
                  <a:schemeClr val="tx1"/>
                </a:solidFill>
              </a:rPr>
              <a:t>Random</a:t>
            </a:r>
            <a:r>
              <a:rPr lang="cs-CZ" dirty="0">
                <a:solidFill>
                  <a:schemeClr val="tx1"/>
                </a:solidFill>
              </a:rPr>
              <a:t>“ (náhodné).</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5" name="Obrázek 4">
            <a:extLst>
              <a:ext uri="{FF2B5EF4-FFF2-40B4-BE49-F238E27FC236}">
                <a16:creationId xmlns:a16="http://schemas.microsoft.com/office/drawing/2014/main" id="{3444673A-7EA1-4130-B0A6-49B72A271DBA}"/>
              </a:ext>
            </a:extLst>
          </p:cNvPr>
          <p:cNvPicPr>
            <a:picLocks noChangeAspect="1"/>
          </p:cNvPicPr>
          <p:nvPr/>
        </p:nvPicPr>
        <p:blipFill>
          <a:blip r:embed="rId3"/>
          <a:stretch>
            <a:fillRect/>
          </a:stretch>
        </p:blipFill>
        <p:spPr>
          <a:xfrm>
            <a:off x="1381738" y="4152758"/>
            <a:ext cx="4714262" cy="2057726"/>
          </a:xfrm>
          <a:prstGeom prst="rect">
            <a:avLst/>
          </a:prstGeom>
        </p:spPr>
      </p:pic>
      <p:sp>
        <p:nvSpPr>
          <p:cNvPr id="8" name="TextovéPole 7">
            <a:extLst>
              <a:ext uri="{FF2B5EF4-FFF2-40B4-BE49-F238E27FC236}">
                <a16:creationId xmlns:a16="http://schemas.microsoft.com/office/drawing/2014/main" id="{E3091EDC-8070-48F8-A3A9-99101539C8C6}"/>
              </a:ext>
            </a:extLst>
          </p:cNvPr>
          <p:cNvSpPr txBox="1"/>
          <p:nvPr/>
        </p:nvSpPr>
        <p:spPr>
          <a:xfrm>
            <a:off x="6096000" y="5841484"/>
            <a:ext cx="3311236" cy="369332"/>
          </a:xfrm>
          <a:prstGeom prst="rect">
            <a:avLst/>
          </a:prstGeom>
          <a:noFill/>
        </p:spPr>
        <p:txBody>
          <a:bodyPr wrap="square" rtlCol="0">
            <a:spAutoFit/>
          </a:bodyPr>
          <a:lstStyle/>
          <a:p>
            <a:pPr algn="ctr"/>
            <a:r>
              <a:rPr lang="cs-CZ" i="1" dirty="0"/>
              <a:t>Generování „Fill </a:t>
            </a:r>
            <a:r>
              <a:rPr lang="cs-CZ" i="1" dirty="0" err="1"/>
              <a:t>Tracer</a:t>
            </a:r>
            <a:r>
              <a:rPr lang="cs-CZ" i="1" dirty="0"/>
              <a:t>“</a:t>
            </a:r>
          </a:p>
        </p:txBody>
      </p:sp>
    </p:spTree>
    <p:extLst>
      <p:ext uri="{BB962C8B-B14F-4D97-AF65-F5344CB8AC3E}">
        <p14:creationId xmlns:p14="http://schemas.microsoft.com/office/powerpoint/2010/main" val="3219741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b="1" dirty="0">
                <a:solidFill>
                  <a:schemeClr val="tx1"/>
                </a:solidFill>
              </a:rPr>
              <a:t>Mesh </a:t>
            </a:r>
            <a:r>
              <a:rPr lang="cs-CZ" b="1" dirty="0" err="1">
                <a:solidFill>
                  <a:schemeClr val="tx1"/>
                </a:solidFill>
              </a:rPr>
              <a:t>Perspective</a:t>
            </a:r>
            <a:endParaRPr lang="cs-CZ" b="1" dirty="0">
              <a:solidFill>
                <a:schemeClr val="tx1"/>
              </a:solidFill>
            </a:endParaRP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a:t>
            </a:r>
            <a:r>
              <a:rPr lang="cs-CZ" b="1" dirty="0">
                <a:solidFill>
                  <a:schemeClr val="tx1"/>
                </a:solidFill>
              </a:rPr>
              <a:t>Mesh </a:t>
            </a:r>
            <a:r>
              <a:rPr lang="cs-CZ" b="1" dirty="0" err="1">
                <a:solidFill>
                  <a:schemeClr val="tx1"/>
                </a:solidFill>
              </a:rPr>
              <a:t>Perspective</a:t>
            </a:r>
            <a:r>
              <a:rPr lang="cs-CZ" b="1" dirty="0">
                <a:solidFill>
                  <a:schemeClr val="tx1"/>
                </a:solidFill>
              </a:rPr>
              <a:t> </a:t>
            </a:r>
            <a:r>
              <a:rPr lang="cs-CZ" dirty="0">
                <a:solidFill>
                  <a:schemeClr val="tx1"/>
                </a:solidFill>
              </a:rPr>
              <a:t>(perspektivě sítě) je nutné určit parametry výpočetní sítě, vygenerovat síť a rozhodnout, zda síť splňuje vaše požadavky. Základní možnosti síťování jsou stejné pro všechny procesy lití. Při vysokotlakém lití do formy se však používá jiný výpočetní algoritmus, který může zpracovávat nestrukturované sítě. To vyžaduje pokročilou generaci sítí. V následujícím textu jsou zdůrazněny rozdíly v postupu generování sítě. Pro jednotlivé případy.</a:t>
            </a:r>
          </a:p>
          <a:p>
            <a:pPr lvl="1" algn="just">
              <a:buClr>
                <a:srgbClr val="983033"/>
              </a:buClr>
              <a:buFont typeface="Wingdings" panose="05000000000000000000" pitchFamily="2" charset="2"/>
              <a:buChar char="ü"/>
            </a:pPr>
            <a:r>
              <a:rPr lang="cs-CZ" dirty="0">
                <a:solidFill>
                  <a:schemeClr val="tx1"/>
                </a:solidFill>
              </a:rPr>
              <a:t>Pro generování sítě jsou dvě základní možnosti, které jsou stejné pro všechny procesy odlévání:</a:t>
            </a: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Number</a:t>
            </a:r>
            <a:r>
              <a:rPr lang="cs-CZ" sz="1800" b="1" dirty="0">
                <a:solidFill>
                  <a:schemeClr val="tx1"/>
                </a:solidFill>
              </a:rPr>
              <a:t> </a:t>
            </a:r>
            <a:r>
              <a:rPr lang="cs-CZ" sz="1800" b="1" dirty="0" err="1">
                <a:solidFill>
                  <a:schemeClr val="tx1"/>
                </a:solidFill>
              </a:rPr>
              <a:t>of</a:t>
            </a:r>
            <a:r>
              <a:rPr lang="cs-CZ" sz="1800" b="1" dirty="0">
                <a:solidFill>
                  <a:schemeClr val="tx1"/>
                </a:solidFill>
              </a:rPr>
              <a:t> </a:t>
            </a:r>
            <a:r>
              <a:rPr lang="cs-CZ" sz="1800" b="1" dirty="0" err="1">
                <a:solidFill>
                  <a:schemeClr val="tx1"/>
                </a:solidFill>
              </a:rPr>
              <a:t>Elements</a:t>
            </a:r>
            <a:r>
              <a:rPr lang="cs-CZ" sz="1800" b="1" dirty="0">
                <a:solidFill>
                  <a:schemeClr val="tx1"/>
                </a:solidFill>
              </a:rPr>
              <a:t>“ </a:t>
            </a:r>
            <a:r>
              <a:rPr lang="cs-CZ" sz="1800" dirty="0">
                <a:solidFill>
                  <a:schemeClr val="tx1"/>
                </a:solidFill>
              </a:rPr>
              <a:t>Program generuje síť, která primárně odpovídá definovanému počtu prvků. Jednoduše zadejte požadovaný počet prvků do pole „</a:t>
            </a:r>
            <a:r>
              <a:rPr lang="cs-CZ" sz="1800" dirty="0" err="1">
                <a:solidFill>
                  <a:schemeClr val="tx1"/>
                </a:solidFill>
              </a:rPr>
              <a:t>Number</a:t>
            </a:r>
            <a:r>
              <a:rPr lang="cs-CZ" sz="1800" dirty="0">
                <a:solidFill>
                  <a:schemeClr val="tx1"/>
                </a:solidFill>
              </a:rPr>
              <a:t> </a:t>
            </a:r>
            <a:r>
              <a:rPr lang="cs-CZ" sz="1800" dirty="0" err="1">
                <a:solidFill>
                  <a:schemeClr val="tx1"/>
                </a:solidFill>
              </a:rPr>
              <a:t>of</a:t>
            </a:r>
            <a:r>
              <a:rPr lang="cs-CZ" sz="1800" dirty="0">
                <a:solidFill>
                  <a:schemeClr val="tx1"/>
                </a:solidFill>
              </a:rPr>
              <a:t> </a:t>
            </a:r>
            <a:r>
              <a:rPr lang="cs-CZ" sz="1800" dirty="0" err="1">
                <a:solidFill>
                  <a:schemeClr val="tx1"/>
                </a:solidFill>
              </a:rPr>
              <a:t>Elements</a:t>
            </a:r>
            <a:r>
              <a:rPr lang="cs-CZ" sz="1800" dirty="0">
                <a:solidFill>
                  <a:schemeClr val="tx1"/>
                </a:solidFill>
              </a:rPr>
              <a:t>“. Vytváření sítě se pak provádí automaticky. V síti se však pravděpodobně neobjeví důležité geometrické prvky, jako jsou drážky, úkosy, tenké zářezy atd. Proto je obzvláště důležité zkontrolovat vygenerovanou síť.</a:t>
            </a:r>
          </a:p>
          <a:p>
            <a:pPr lvl="3" algn="just">
              <a:buClr>
                <a:srgbClr val="983033"/>
              </a:buClr>
              <a:buFont typeface="Wingdings" panose="05000000000000000000" pitchFamily="2" charset="2"/>
              <a:buChar char="Ø"/>
            </a:pPr>
            <a:endParaRPr lang="cs-CZ" sz="1800" dirty="0">
              <a:solidFill>
                <a:schemeClr val="tx1"/>
              </a:solidFill>
            </a:endParaRPr>
          </a:p>
          <a:p>
            <a:pPr lvl="3" algn="just">
              <a:buClr>
                <a:srgbClr val="983033"/>
              </a:buClr>
              <a:buFont typeface="Wingdings" panose="05000000000000000000" pitchFamily="2" charset="2"/>
              <a:buChar char="Ø"/>
            </a:pPr>
            <a:r>
              <a:rPr lang="cs-CZ" sz="1800" b="1" dirty="0">
                <a:solidFill>
                  <a:schemeClr val="tx1"/>
                </a:solidFill>
              </a:rPr>
              <a:t>„</a:t>
            </a:r>
            <a:r>
              <a:rPr lang="cs-CZ" sz="1800" b="1" dirty="0" err="1">
                <a:solidFill>
                  <a:schemeClr val="tx1"/>
                </a:solidFill>
              </a:rPr>
              <a:t>Multiple</a:t>
            </a:r>
            <a:r>
              <a:rPr lang="cs-CZ" sz="1800" b="1" dirty="0">
                <a:solidFill>
                  <a:schemeClr val="tx1"/>
                </a:solidFill>
              </a:rPr>
              <a:t> </a:t>
            </a:r>
            <a:r>
              <a:rPr lang="cs-CZ" sz="1800" b="1" dirty="0" err="1">
                <a:solidFill>
                  <a:schemeClr val="tx1"/>
                </a:solidFill>
              </a:rPr>
              <a:t>Parameter</a:t>
            </a:r>
            <a:r>
              <a:rPr lang="cs-CZ" sz="1800" b="1" dirty="0">
                <a:solidFill>
                  <a:schemeClr val="tx1"/>
                </a:solidFill>
              </a:rPr>
              <a:t> </a:t>
            </a:r>
            <a:r>
              <a:rPr lang="cs-CZ" sz="1800" b="1" dirty="0" err="1">
                <a:solidFill>
                  <a:schemeClr val="tx1"/>
                </a:solidFill>
              </a:rPr>
              <a:t>Sets</a:t>
            </a:r>
            <a:r>
              <a:rPr lang="cs-CZ" sz="1800" dirty="0">
                <a:solidFill>
                  <a:schemeClr val="tx1"/>
                </a:solidFill>
              </a:rPr>
              <a:t>“ „</a:t>
            </a:r>
            <a:r>
              <a:rPr lang="cs-CZ" sz="1800" dirty="0" err="1">
                <a:solidFill>
                  <a:schemeClr val="tx1"/>
                </a:solidFill>
              </a:rPr>
              <a:t>Multiple</a:t>
            </a:r>
            <a:r>
              <a:rPr lang="cs-CZ" sz="1800" dirty="0">
                <a:solidFill>
                  <a:schemeClr val="tx1"/>
                </a:solidFill>
              </a:rPr>
              <a:t> </a:t>
            </a:r>
            <a:r>
              <a:rPr lang="cs-CZ" sz="1800" dirty="0" err="1">
                <a:solidFill>
                  <a:schemeClr val="tx1"/>
                </a:solidFill>
              </a:rPr>
              <a:t>Parameter</a:t>
            </a:r>
            <a:r>
              <a:rPr lang="cs-CZ" sz="1800" dirty="0">
                <a:solidFill>
                  <a:schemeClr val="tx1"/>
                </a:solidFill>
              </a:rPr>
              <a:t> </a:t>
            </a:r>
            <a:r>
              <a:rPr lang="cs-CZ" sz="1800" dirty="0" err="1">
                <a:solidFill>
                  <a:schemeClr val="tx1"/>
                </a:solidFill>
              </a:rPr>
              <a:t>Sets</a:t>
            </a:r>
            <a:r>
              <a:rPr lang="cs-CZ" sz="1800" dirty="0">
                <a:solidFill>
                  <a:schemeClr val="tx1"/>
                </a:solidFill>
              </a:rPr>
              <a:t>“  obsahuje tři různé metody generování sítě: „</a:t>
            </a:r>
            <a:r>
              <a:rPr lang="cs-CZ" sz="1800" dirty="0" err="1">
                <a:solidFill>
                  <a:schemeClr val="tx1"/>
                </a:solidFill>
              </a:rPr>
              <a:t>Classic</a:t>
            </a:r>
            <a:r>
              <a:rPr lang="cs-CZ" sz="1800" dirty="0">
                <a:solidFill>
                  <a:schemeClr val="tx1"/>
                </a:solidFill>
              </a:rPr>
              <a:t>“, „Min. Wall </a:t>
            </a:r>
            <a:r>
              <a:rPr lang="cs-CZ" sz="1800" dirty="0" err="1">
                <a:solidFill>
                  <a:schemeClr val="tx1"/>
                </a:solidFill>
              </a:rPr>
              <a:t>Thickness</a:t>
            </a:r>
            <a:r>
              <a:rPr lang="cs-CZ" sz="1800" dirty="0">
                <a:solidFill>
                  <a:schemeClr val="tx1"/>
                </a:solidFill>
              </a:rPr>
              <a:t>“ a “</a:t>
            </a:r>
            <a:r>
              <a:rPr lang="cs-CZ" sz="1800" dirty="0" err="1">
                <a:solidFill>
                  <a:schemeClr val="tx1"/>
                </a:solidFill>
              </a:rPr>
              <a:t>Equidistant</a:t>
            </a:r>
            <a:r>
              <a:rPr lang="cs-CZ" sz="1800" dirty="0">
                <a:solidFill>
                  <a:schemeClr val="tx1"/>
                </a:solidFill>
              </a:rPr>
              <a:t>“. Každé nastavení parametrů („</a:t>
            </a:r>
            <a:r>
              <a:rPr lang="cs-CZ" sz="1800" dirty="0" err="1">
                <a:solidFill>
                  <a:schemeClr val="tx1"/>
                </a:solidFill>
              </a:rPr>
              <a:t>Parameter</a:t>
            </a:r>
            <a:r>
              <a:rPr lang="cs-CZ" sz="1800" dirty="0">
                <a:solidFill>
                  <a:schemeClr val="tx1"/>
                </a:solidFill>
              </a:rPr>
              <a:t> Set“) můžete definovat individuálně pomocí libovolné metody a různých parametrů sítě.</a:t>
            </a:r>
          </a:p>
          <a:p>
            <a:pPr lvl="3" algn="just">
              <a:buClr>
                <a:srgbClr val="983033"/>
              </a:buClr>
              <a:buFont typeface="Wingdings" panose="05000000000000000000" pitchFamily="2" charset="2"/>
              <a:buChar char="Ø"/>
            </a:pPr>
            <a:endParaRPr lang="cs-CZ" sz="1800"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390384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b="1" dirty="0">
                <a:solidFill>
                  <a:schemeClr val="tx1"/>
                </a:solidFill>
              </a:rPr>
              <a:t>Mesh </a:t>
            </a:r>
            <a:r>
              <a:rPr lang="cs-CZ" b="1" dirty="0" err="1">
                <a:solidFill>
                  <a:schemeClr val="tx1"/>
                </a:solidFill>
              </a:rPr>
              <a:t>Perspective</a:t>
            </a:r>
            <a:endParaRPr lang="cs-CZ" b="1" dirty="0">
              <a:solidFill>
                <a:schemeClr val="tx1"/>
              </a:solidFill>
            </a:endParaRP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66D6BCE7-6915-4D35-B6FD-EEDE3F25D102}"/>
              </a:ext>
            </a:extLst>
          </p:cNvPr>
          <p:cNvPicPr>
            <a:picLocks noGrp="1" noChangeAspect="1"/>
          </p:cNvPicPr>
          <p:nvPr>
            <p:ph idx="1"/>
          </p:nvPr>
        </p:nvPicPr>
        <p:blipFill>
          <a:blip r:embed="rId3"/>
          <a:stretch>
            <a:fillRect/>
          </a:stretch>
        </p:blipFill>
        <p:spPr>
          <a:xfrm>
            <a:off x="1991223" y="1924479"/>
            <a:ext cx="8209553" cy="3604410"/>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DDAD5138-4F3E-4284-AA2D-12B17487E252}"/>
              </a:ext>
            </a:extLst>
          </p:cNvPr>
          <p:cNvSpPr txBox="1"/>
          <p:nvPr/>
        </p:nvSpPr>
        <p:spPr>
          <a:xfrm>
            <a:off x="3435926" y="5762680"/>
            <a:ext cx="5320145" cy="369332"/>
          </a:xfrm>
          <a:prstGeom prst="rect">
            <a:avLst/>
          </a:prstGeom>
          <a:noFill/>
        </p:spPr>
        <p:txBody>
          <a:bodyPr wrap="square" rtlCol="0">
            <a:spAutoFit/>
          </a:bodyPr>
          <a:lstStyle/>
          <a:p>
            <a:pPr algn="ctr"/>
            <a:r>
              <a:rPr lang="cs-CZ" i="1" dirty="0"/>
              <a:t>Možnosti vytvoření sítě</a:t>
            </a:r>
          </a:p>
        </p:txBody>
      </p:sp>
    </p:spTree>
    <p:extLst>
      <p:ext uri="{BB962C8B-B14F-4D97-AF65-F5344CB8AC3E}">
        <p14:creationId xmlns:p14="http://schemas.microsoft.com/office/powerpoint/2010/main" val="2091424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Nastavení parametrů („</a:t>
            </a:r>
            <a:r>
              <a:rPr lang="cs-CZ" dirty="0" err="1">
                <a:solidFill>
                  <a:schemeClr val="tx1"/>
                </a:solidFill>
              </a:rPr>
              <a:t>Prameter</a:t>
            </a:r>
            <a:r>
              <a:rPr lang="cs-CZ" dirty="0">
                <a:solidFill>
                  <a:schemeClr val="tx1"/>
                </a:solidFill>
              </a:rPr>
              <a:t> </a:t>
            </a:r>
            <a:r>
              <a:rPr lang="cs-CZ" dirty="0" err="1">
                <a:solidFill>
                  <a:schemeClr val="tx1"/>
                </a:solidFill>
              </a:rPr>
              <a:t>Sets</a:t>
            </a:r>
            <a:r>
              <a:rPr lang="cs-CZ" dirty="0">
                <a:solidFill>
                  <a:schemeClr val="tx1"/>
                </a:solidFill>
              </a:rPr>
              <a:t>“)</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Pro vytváření různých sítí pro dané skupiny materiálů, musíte vytvořit sady parametrů. Při lití do pískových forem a při lití do trvalých forem jsou dostupná dvě výchozí nastavení parametrů: „Standard“ a „</a:t>
            </a:r>
            <a:r>
              <a:rPr lang="cs-CZ" dirty="0" err="1">
                <a:solidFill>
                  <a:schemeClr val="tx1"/>
                </a:solidFill>
              </a:rPr>
              <a:t>Advanced</a:t>
            </a:r>
            <a:r>
              <a:rPr lang="cs-CZ" dirty="0">
                <a:solidFill>
                  <a:schemeClr val="tx1"/>
                </a:solidFill>
              </a:rPr>
              <a:t>“. Při vysokotlakém lití do formy je dostupných šest nastavení: „</a:t>
            </a:r>
            <a:r>
              <a:rPr lang="cs-CZ" dirty="0" err="1">
                <a:solidFill>
                  <a:schemeClr val="tx1"/>
                </a:solidFill>
              </a:rPr>
              <a:t>Mold</a:t>
            </a:r>
            <a:r>
              <a:rPr lang="cs-CZ" dirty="0">
                <a:solidFill>
                  <a:schemeClr val="tx1"/>
                </a:solidFill>
              </a:rPr>
              <a:t>“, “</a:t>
            </a:r>
            <a:r>
              <a:rPr lang="cs-CZ" dirty="0" err="1">
                <a:solidFill>
                  <a:schemeClr val="tx1"/>
                </a:solidFill>
              </a:rPr>
              <a:t>Runner</a:t>
            </a:r>
            <a:r>
              <a:rPr lang="cs-CZ" dirty="0">
                <a:solidFill>
                  <a:schemeClr val="tx1"/>
                </a:solidFill>
              </a:rPr>
              <a:t>“, „</a:t>
            </a:r>
            <a:r>
              <a:rPr lang="cs-CZ" dirty="0" err="1">
                <a:solidFill>
                  <a:schemeClr val="tx1"/>
                </a:solidFill>
              </a:rPr>
              <a:t>Tempering</a:t>
            </a:r>
            <a:r>
              <a:rPr lang="cs-CZ" dirty="0">
                <a:solidFill>
                  <a:schemeClr val="tx1"/>
                </a:solidFill>
              </a:rPr>
              <a:t> </a:t>
            </a:r>
            <a:r>
              <a:rPr lang="cs-CZ" dirty="0" err="1">
                <a:solidFill>
                  <a:schemeClr val="tx1"/>
                </a:solidFill>
              </a:rPr>
              <a:t>Channel</a:t>
            </a:r>
            <a:r>
              <a:rPr lang="cs-CZ" dirty="0">
                <a:solidFill>
                  <a:schemeClr val="tx1"/>
                </a:solidFill>
              </a:rPr>
              <a:t>“, „Shot </a:t>
            </a:r>
            <a:r>
              <a:rPr lang="cs-CZ" dirty="0" err="1">
                <a:solidFill>
                  <a:schemeClr val="tx1"/>
                </a:solidFill>
              </a:rPr>
              <a:t>Chamber</a:t>
            </a:r>
            <a:r>
              <a:rPr lang="cs-CZ" dirty="0">
                <a:solidFill>
                  <a:schemeClr val="tx1"/>
                </a:solidFill>
              </a:rPr>
              <a:t>“, „Casting“ and „</a:t>
            </a:r>
            <a:r>
              <a:rPr lang="cs-CZ" dirty="0" err="1">
                <a:solidFill>
                  <a:schemeClr val="tx1"/>
                </a:solidFill>
              </a:rPr>
              <a:t>Gate</a:t>
            </a:r>
            <a:r>
              <a:rPr lang="cs-CZ" dirty="0">
                <a:solidFill>
                  <a:schemeClr val="tx1"/>
                </a:solidFill>
              </a:rPr>
              <a:t>“.</a:t>
            </a:r>
          </a:p>
          <a:p>
            <a:pPr lvl="1" algn="just">
              <a:buClr>
                <a:srgbClr val="983033"/>
              </a:buClr>
              <a:buFont typeface="Wingdings" panose="05000000000000000000" pitchFamily="2" charset="2"/>
              <a:buChar char="ü"/>
            </a:pPr>
            <a:r>
              <a:rPr lang="cs-CZ" dirty="0">
                <a:solidFill>
                  <a:schemeClr val="tx1"/>
                </a:solidFill>
              </a:rPr>
              <a:t>Můžete však vytvořit více sad parametrů. Kromě toho můžete sady parametrů také přejmenovat nebo odstranit. Při vysokotlakém lití můžete odstranit všechny sady parametrů s výjimkou nejvyšší sady. Při lití do pískové formy a lití do trvalých forem nemůžete odstranit dvě nejvyšší sady parametrů (bez ohledu na název). Chcete-li je odstranit, změňte pořadí sad parametrů pomocí přetažení. Nakonec přiřaďte požadované skupiny materiálů jednotlivým sadám parametrů pomocí přetažení.</a:t>
            </a:r>
          </a:p>
          <a:p>
            <a:pPr lvl="1" algn="just">
              <a:buClr>
                <a:srgbClr val="983033"/>
              </a:buClr>
              <a:buFont typeface="Wingdings" panose="05000000000000000000" pitchFamily="2" charset="2"/>
              <a:buChar char="ü"/>
            </a:pPr>
            <a:r>
              <a:rPr lang="cs-CZ" b="1" i="1" dirty="0">
                <a:solidFill>
                  <a:schemeClr val="tx1"/>
                </a:solidFill>
              </a:rPr>
              <a:t>Poznámka: </a:t>
            </a:r>
            <a:r>
              <a:rPr lang="cs-CZ" dirty="0">
                <a:solidFill>
                  <a:schemeClr val="tx1"/>
                </a:solidFill>
              </a:rPr>
              <a:t>Síť v nejnižší sadě parametrů (viz část „</a:t>
            </a:r>
            <a:r>
              <a:rPr lang="cs-CZ" dirty="0" err="1">
                <a:solidFill>
                  <a:schemeClr val="tx1"/>
                </a:solidFill>
              </a:rPr>
              <a:t>Parameter</a:t>
            </a:r>
            <a:r>
              <a:rPr lang="cs-CZ" dirty="0">
                <a:solidFill>
                  <a:schemeClr val="tx1"/>
                </a:solidFill>
              </a:rPr>
              <a:t> </a:t>
            </a:r>
            <a:r>
              <a:rPr lang="cs-CZ" dirty="0" err="1">
                <a:solidFill>
                  <a:schemeClr val="tx1"/>
                </a:solidFill>
              </a:rPr>
              <a:t>Sets</a:t>
            </a:r>
            <a:r>
              <a:rPr lang="cs-CZ" dirty="0">
                <a:solidFill>
                  <a:schemeClr val="tx1"/>
                </a:solidFill>
              </a:rPr>
              <a:t>“ na obrázku 75) překrývá síť z předchozích sad parametrů. Proto musí být vždy nejjemnější síť aplikována na nejnižší sadu parametrů.</a:t>
            </a:r>
          </a:p>
          <a:p>
            <a:pPr lvl="1" algn="just">
              <a:buClr>
                <a:srgbClr val="983033"/>
              </a:buClr>
              <a:buFont typeface="Wingdings" panose="05000000000000000000" pitchFamily="2" charset="2"/>
              <a:buChar char="ü"/>
            </a:pPr>
            <a:endParaRPr lang="cs-CZ" sz="2200"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3085104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rmAutofit/>
          </a:bodyPr>
          <a:lstStyle/>
          <a:p>
            <a:r>
              <a:rPr lang="cs-CZ" dirty="0">
                <a:solidFill>
                  <a:schemeClr val="tx1"/>
                </a:solidFill>
              </a:rPr>
              <a:t>Nastavení parametrů („</a:t>
            </a:r>
            <a:r>
              <a:rPr lang="cs-CZ" dirty="0" err="1">
                <a:solidFill>
                  <a:schemeClr val="tx1"/>
                </a:solidFill>
              </a:rPr>
              <a:t>Prameter</a:t>
            </a:r>
            <a:r>
              <a:rPr lang="cs-CZ" dirty="0">
                <a:solidFill>
                  <a:schemeClr val="tx1"/>
                </a:solidFill>
              </a:rPr>
              <a:t> </a:t>
            </a:r>
            <a:r>
              <a:rPr lang="cs-CZ" dirty="0" err="1">
                <a:solidFill>
                  <a:schemeClr val="tx1"/>
                </a:solidFill>
              </a:rPr>
              <a:t>Sets</a:t>
            </a:r>
            <a:r>
              <a:rPr lang="cs-CZ" dirty="0">
                <a:solidFill>
                  <a:schemeClr val="tx1"/>
                </a:solidFill>
              </a:rPr>
              <a:t>“)</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FCC09F42-A3C3-4E18-A4AE-1C20B1A82262}"/>
              </a:ext>
            </a:extLst>
          </p:cNvPr>
          <p:cNvPicPr>
            <a:picLocks noGrp="1" noChangeAspect="1"/>
          </p:cNvPicPr>
          <p:nvPr>
            <p:ph idx="1"/>
          </p:nvPr>
        </p:nvPicPr>
        <p:blipFill>
          <a:blip r:embed="rId3"/>
          <a:stretch>
            <a:fillRect/>
          </a:stretch>
        </p:blipFill>
        <p:spPr>
          <a:xfrm>
            <a:off x="1024813" y="1593706"/>
            <a:ext cx="5847041" cy="4741351"/>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D7EB6F1B-27AD-4E44-8383-64012B1992A6}"/>
              </a:ext>
            </a:extLst>
          </p:cNvPr>
          <p:cNvSpPr txBox="1"/>
          <p:nvPr/>
        </p:nvSpPr>
        <p:spPr>
          <a:xfrm>
            <a:off x="7031874" y="5656818"/>
            <a:ext cx="4031673" cy="369332"/>
          </a:xfrm>
          <a:prstGeom prst="rect">
            <a:avLst/>
          </a:prstGeom>
          <a:noFill/>
        </p:spPr>
        <p:txBody>
          <a:bodyPr wrap="square" rtlCol="0">
            <a:spAutoFit/>
          </a:bodyPr>
          <a:lstStyle/>
          <a:p>
            <a:pPr algn="ctr"/>
            <a:r>
              <a:rPr lang="cs-CZ" i="1" dirty="0"/>
              <a:t>Vytváření sítě nastavení parametrů</a:t>
            </a:r>
          </a:p>
        </p:txBody>
      </p:sp>
    </p:spTree>
    <p:extLst>
      <p:ext uri="{BB962C8B-B14F-4D97-AF65-F5344CB8AC3E}">
        <p14:creationId xmlns:p14="http://schemas.microsoft.com/office/powerpoint/2010/main" val="3482471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200" dirty="0">
                <a:solidFill>
                  <a:schemeClr val="tx1"/>
                </a:solidFill>
              </a:rPr>
              <a:t>Vytváření sítě pomocí </a:t>
            </a:r>
            <a:r>
              <a:rPr lang="cs-CZ" sz="3200" dirty="0" err="1">
                <a:solidFill>
                  <a:schemeClr val="tx1"/>
                </a:solidFill>
              </a:rPr>
              <a:t>Solver</a:t>
            </a:r>
            <a:r>
              <a:rPr lang="cs-CZ" sz="3200" dirty="0">
                <a:solidFill>
                  <a:schemeClr val="tx1"/>
                </a:solidFill>
              </a:rPr>
              <a:t> 5 (nedostupné pro vysokotlaké 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Jak můžete jasně vidět na obrázku, geometrii není vždy možné s dostatečnou přesností popsat pouze pomocí elementů typu kvádru. Elementy sítě, které lze jednoznačně přiřadit ke skupině materiálů, jsou vybaveny odpovídající skupinou materiálů.</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S funkcí „Mesh for </a:t>
            </a:r>
            <a:r>
              <a:rPr lang="cs-CZ" dirty="0" err="1">
                <a:solidFill>
                  <a:schemeClr val="tx1"/>
                </a:solidFill>
              </a:rPr>
              <a:t>Solver</a:t>
            </a:r>
            <a:r>
              <a:rPr lang="cs-CZ" dirty="0">
                <a:solidFill>
                  <a:schemeClr val="tx1"/>
                </a:solidFill>
              </a:rPr>
              <a:t> 5“ jsou prvky na okrajích, které nelze jednoznačně přiřadit (zobrazeny oranžově), znovu zpracovány samostatně a program vytvoří některé další informace. Tyto informace budou později použity při výpočtu, například pro posouzení vlivu povrchového napětí. Funkce „Mesh for </a:t>
            </a:r>
            <a:r>
              <a:rPr lang="cs-CZ" dirty="0" err="1">
                <a:solidFill>
                  <a:schemeClr val="tx1"/>
                </a:solidFill>
              </a:rPr>
              <a:t>Solver</a:t>
            </a:r>
            <a:r>
              <a:rPr lang="cs-CZ" dirty="0">
                <a:solidFill>
                  <a:schemeClr val="tx1"/>
                </a:solidFill>
              </a:rPr>
              <a:t> 5“ je ve výchozím nastavení aktivní a lze jej v případě potřeby deaktivovat</a:t>
            </a:r>
          </a:p>
          <a:p>
            <a:pPr lvl="1" algn="just">
              <a:buClr>
                <a:srgbClr val="983033"/>
              </a:buClr>
              <a:buFont typeface="Wingdings" panose="05000000000000000000" pitchFamily="2" charset="2"/>
              <a:buChar char="ü"/>
            </a:pPr>
            <a:endParaRPr lang="cs-CZ" sz="2200"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3930396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200" dirty="0">
                <a:solidFill>
                  <a:schemeClr val="tx1"/>
                </a:solidFill>
              </a:rPr>
              <a:t>Vytváření sítě pomocí </a:t>
            </a:r>
            <a:r>
              <a:rPr lang="cs-CZ" sz="3200" dirty="0" err="1">
                <a:solidFill>
                  <a:schemeClr val="tx1"/>
                </a:solidFill>
              </a:rPr>
              <a:t>Solver</a:t>
            </a:r>
            <a:r>
              <a:rPr lang="cs-CZ" sz="3200" dirty="0">
                <a:solidFill>
                  <a:schemeClr val="tx1"/>
                </a:solidFill>
              </a:rPr>
              <a:t> 5 (nedostupné pro vysokotlaké lití)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2E627F9E-711B-48D5-A1D2-1BE428BD4AB4}"/>
              </a:ext>
            </a:extLst>
          </p:cNvPr>
          <p:cNvPicPr>
            <a:picLocks noGrp="1" noChangeAspect="1"/>
          </p:cNvPicPr>
          <p:nvPr>
            <p:ph idx="1"/>
          </p:nvPr>
        </p:nvPicPr>
        <p:blipFill>
          <a:blip r:embed="rId3"/>
          <a:stretch>
            <a:fillRect/>
          </a:stretch>
        </p:blipFill>
        <p:spPr>
          <a:xfrm>
            <a:off x="1988088" y="1825625"/>
            <a:ext cx="7574257" cy="2063500"/>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9" name="TextovéPole 8">
            <a:extLst>
              <a:ext uri="{FF2B5EF4-FFF2-40B4-BE49-F238E27FC236}">
                <a16:creationId xmlns:a16="http://schemas.microsoft.com/office/drawing/2014/main" id="{7B34EC66-EB4F-4D26-B79B-51060586D766}"/>
              </a:ext>
            </a:extLst>
          </p:cNvPr>
          <p:cNvSpPr txBox="1"/>
          <p:nvPr/>
        </p:nvSpPr>
        <p:spPr>
          <a:xfrm>
            <a:off x="1338446" y="4825821"/>
            <a:ext cx="9874037" cy="1200329"/>
          </a:xfrm>
          <a:prstGeom prst="rect">
            <a:avLst/>
          </a:prstGeom>
          <a:noFill/>
        </p:spPr>
        <p:txBody>
          <a:bodyPr wrap="square">
            <a:spAutoFit/>
          </a:bodyPr>
          <a:lstStyle/>
          <a:p>
            <a:r>
              <a:rPr lang="cs-CZ" b="1" dirty="0"/>
              <a:t>Pozor:</a:t>
            </a:r>
          </a:p>
          <a:p>
            <a:r>
              <a:rPr lang="cs-CZ" dirty="0"/>
              <a:t>Elementy zohledněny </a:t>
            </a:r>
            <a:r>
              <a:rPr lang="cs-CZ" dirty="0" err="1"/>
              <a:t>Solverem</a:t>
            </a:r>
            <a:r>
              <a:rPr lang="cs-CZ" dirty="0"/>
              <a:t> 5 jsou buňky, rozdělené na materiál odlitku a materiál formy hranicí geometrie, takže se skládají například z poloviny z materiálu „Casting“ a z druhé poloviny z materiálu „</a:t>
            </a:r>
            <a:r>
              <a:rPr lang="cs-CZ" dirty="0" err="1"/>
              <a:t>Sand</a:t>
            </a:r>
            <a:r>
              <a:rPr lang="cs-CZ" dirty="0"/>
              <a:t> </a:t>
            </a:r>
            <a:r>
              <a:rPr lang="cs-CZ" dirty="0" err="1"/>
              <a:t>Mold</a:t>
            </a:r>
            <a:r>
              <a:rPr lang="cs-CZ" dirty="0"/>
              <a:t>“ (to znamená, že tyto buňky budou mít porozitu 50 %).</a:t>
            </a:r>
          </a:p>
        </p:txBody>
      </p:sp>
      <p:sp>
        <p:nvSpPr>
          <p:cNvPr id="10" name="TextovéPole 9">
            <a:extLst>
              <a:ext uri="{FF2B5EF4-FFF2-40B4-BE49-F238E27FC236}">
                <a16:creationId xmlns:a16="http://schemas.microsoft.com/office/drawing/2014/main" id="{4AD87002-4450-45B2-AC13-00DEA0D81567}"/>
              </a:ext>
            </a:extLst>
          </p:cNvPr>
          <p:cNvSpPr txBox="1"/>
          <p:nvPr/>
        </p:nvSpPr>
        <p:spPr>
          <a:xfrm>
            <a:off x="2976597" y="3988141"/>
            <a:ext cx="5597237" cy="369332"/>
          </a:xfrm>
          <a:prstGeom prst="rect">
            <a:avLst/>
          </a:prstGeom>
          <a:noFill/>
        </p:spPr>
        <p:txBody>
          <a:bodyPr wrap="square" rtlCol="0">
            <a:spAutoFit/>
          </a:bodyPr>
          <a:lstStyle/>
          <a:p>
            <a:pPr algn="ctr"/>
            <a:r>
              <a:rPr lang="cs-CZ" i="1" dirty="0"/>
              <a:t>Porovnání standartního </a:t>
            </a:r>
            <a:r>
              <a:rPr lang="cs-CZ" i="1" dirty="0" err="1"/>
              <a:t>Solveru</a:t>
            </a:r>
            <a:r>
              <a:rPr lang="cs-CZ" i="1" dirty="0"/>
              <a:t> a </a:t>
            </a:r>
            <a:r>
              <a:rPr lang="cs-CZ" i="1" dirty="0" err="1"/>
              <a:t>Solver</a:t>
            </a:r>
            <a:r>
              <a:rPr lang="cs-CZ" i="1" dirty="0"/>
              <a:t> 5</a:t>
            </a:r>
          </a:p>
        </p:txBody>
      </p:sp>
    </p:spTree>
    <p:extLst>
      <p:ext uri="{BB962C8B-B14F-4D97-AF65-F5344CB8AC3E}">
        <p14:creationId xmlns:p14="http://schemas.microsoft.com/office/powerpoint/2010/main" val="26362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Při vytváření projektu jste se museli rozhodnout, který materiál bude simulován. V důsledku toho jsou během procesu definování materiálu k dispozici pouze odpovídající slitiny. V případě potřeby můžete okamžitě upravit složení slitiny v dialogu „</a:t>
            </a:r>
            <a:r>
              <a:rPr lang="cs-CZ" dirty="0" err="1">
                <a:solidFill>
                  <a:schemeClr val="tx1"/>
                </a:solidFill>
              </a:rPr>
              <a:t>Material</a:t>
            </a:r>
            <a:r>
              <a:rPr lang="cs-CZ" dirty="0">
                <a:solidFill>
                  <a:schemeClr val="tx1"/>
                </a:solidFill>
              </a:rPr>
              <a:t> </a:t>
            </a:r>
            <a:r>
              <a:rPr lang="cs-CZ" dirty="0" err="1">
                <a:solidFill>
                  <a:schemeClr val="tx1"/>
                </a:solidFill>
              </a:rPr>
              <a:t>Definitions</a:t>
            </a:r>
            <a:r>
              <a:rPr lang="cs-CZ" dirty="0">
                <a:solidFill>
                  <a:schemeClr val="tx1"/>
                </a:solidFill>
              </a:rPr>
              <a:t>“ (v závislosti na dostupných licencích) a zadat libovolnou počáteční teplotu (teplotu lití).</a:t>
            </a:r>
          </a:p>
          <a:p>
            <a:pPr lvl="1" algn="just">
              <a:buClr>
                <a:srgbClr val="983033"/>
              </a:buClr>
              <a:buFont typeface="Wingdings" panose="05000000000000000000" pitchFamily="2" charset="2"/>
              <a:buChar char="ü"/>
            </a:pPr>
            <a:r>
              <a:rPr lang="cs-CZ" dirty="0">
                <a:solidFill>
                  <a:schemeClr val="tx1"/>
                </a:solidFill>
              </a:rPr>
              <a:t>Všechny parametry jsou uloženy pro aktuální projekt a znovu nabízeny v následujících verzích. Změny, např. chemické složení slitiny, nezmění datový materiál v databázi. Bílá barva pozadí označuje, že hodnota byla ručně změněna. Všechny hodnoty pocházející z databáze nebo navržené softwarem jsou zvýrazněny oranžovou barvou.</a:t>
            </a:r>
          </a:p>
          <a:p>
            <a:pPr lvl="1" algn="just">
              <a:buClr>
                <a:srgbClr val="983033"/>
              </a:buClr>
              <a:buFont typeface="Wingdings" panose="05000000000000000000" pitchFamily="2" charset="2"/>
              <a:buChar char="ü"/>
            </a:pPr>
            <a:r>
              <a:rPr lang="cs-CZ" dirty="0">
                <a:solidFill>
                  <a:schemeClr val="tx1"/>
                </a:solidFill>
              </a:rPr>
              <a:t>Funkce „</a:t>
            </a:r>
            <a:r>
              <a:rPr lang="cs-CZ" dirty="0" err="1">
                <a:solidFill>
                  <a:schemeClr val="tx1"/>
                </a:solidFill>
              </a:rPr>
              <a:t>Column</a:t>
            </a:r>
            <a:r>
              <a:rPr lang="cs-CZ" dirty="0">
                <a:solidFill>
                  <a:schemeClr val="tx1"/>
                </a:solidFill>
              </a:rPr>
              <a:t> Dialog“ v kontextové nabídce pravého tlačítka myši umožňuje zobrazit další data z databáze.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1031743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dirty="0">
                <a:solidFill>
                  <a:schemeClr val="tx1"/>
                </a:solidFill>
              </a:rPr>
              <a:t>Standartní vytváření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82999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případě standartního generování sítě („</a:t>
            </a:r>
            <a:r>
              <a:rPr lang="cs-CZ" dirty="0" err="1">
                <a:solidFill>
                  <a:schemeClr val="tx1"/>
                </a:solidFill>
              </a:rPr>
              <a:t>Classic</a:t>
            </a:r>
            <a:r>
              <a:rPr lang="cs-CZ" dirty="0">
                <a:solidFill>
                  <a:schemeClr val="tx1"/>
                </a:solidFill>
              </a:rPr>
              <a:t>“) ovládáte počet prvků (velikost sítě) pomocí parametrů. Chcete-li povolit použití této metody síťování, nezapomeňte nastavit „</a:t>
            </a:r>
            <a:r>
              <a:rPr lang="cs-CZ" dirty="0" err="1">
                <a:solidFill>
                  <a:schemeClr val="tx1"/>
                </a:solidFill>
              </a:rPr>
              <a:t>Cartesian</a:t>
            </a:r>
            <a:r>
              <a:rPr lang="cs-CZ" dirty="0">
                <a:solidFill>
                  <a:schemeClr val="tx1"/>
                </a:solidFill>
              </a:rPr>
              <a:t> Mesh </a:t>
            </a:r>
            <a:r>
              <a:rPr lang="cs-CZ" dirty="0" err="1">
                <a:solidFill>
                  <a:schemeClr val="tx1"/>
                </a:solidFill>
              </a:rPr>
              <a:t>Parameters</a:t>
            </a:r>
            <a:r>
              <a:rPr lang="cs-CZ" dirty="0">
                <a:solidFill>
                  <a:schemeClr val="tx1"/>
                </a:solidFill>
              </a:rPr>
              <a:t>“ na „</a:t>
            </a:r>
            <a:r>
              <a:rPr lang="cs-CZ" dirty="0" err="1">
                <a:solidFill>
                  <a:schemeClr val="tx1"/>
                </a:solidFill>
              </a:rPr>
              <a:t>Classic</a:t>
            </a:r>
            <a:r>
              <a:rPr lang="cs-CZ" dirty="0">
                <a:solidFill>
                  <a:schemeClr val="tx1"/>
                </a:solidFill>
              </a:rPr>
              <a:t>“.</a:t>
            </a:r>
          </a:p>
          <a:p>
            <a:pPr lvl="3" algn="just">
              <a:buClr>
                <a:srgbClr val="983033"/>
              </a:buClr>
              <a:buFont typeface="Wingdings" panose="05000000000000000000" pitchFamily="2" charset="2"/>
              <a:buChar char="Ø"/>
            </a:pPr>
            <a:r>
              <a:rPr lang="cs-CZ" sz="1800" dirty="0">
                <a:solidFill>
                  <a:schemeClr val="tx1"/>
                </a:solidFill>
              </a:rPr>
              <a:t>„Geometry </a:t>
            </a:r>
            <a:r>
              <a:rPr lang="cs-CZ" sz="1800" dirty="0" err="1">
                <a:solidFill>
                  <a:schemeClr val="tx1"/>
                </a:solidFill>
              </a:rPr>
              <a:t>Filter</a:t>
            </a:r>
            <a:r>
              <a:rPr lang="cs-CZ" sz="1800" dirty="0">
                <a:solidFill>
                  <a:schemeClr val="tx1"/>
                </a:solidFill>
              </a:rPr>
              <a:t>“ Určuje minimální velikost kroku, se kterou je geometrie skenována jako první krok sítě.</a:t>
            </a: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Subdivisions</a:t>
            </a:r>
            <a:r>
              <a:rPr lang="cs-CZ" sz="1800" dirty="0">
                <a:solidFill>
                  <a:schemeClr val="tx1"/>
                </a:solidFill>
              </a:rPr>
              <a:t>“ Toto je počet </a:t>
            </a:r>
            <a:r>
              <a:rPr lang="cs-CZ" sz="1800" dirty="0" err="1">
                <a:solidFill>
                  <a:schemeClr val="tx1"/>
                </a:solidFill>
              </a:rPr>
              <a:t>podrozdělení</a:t>
            </a:r>
            <a:r>
              <a:rPr lang="cs-CZ" sz="1800" dirty="0">
                <a:solidFill>
                  <a:schemeClr val="tx1"/>
                </a:solidFill>
              </a:rPr>
              <a:t>, které mají být použity pro oblast, která byla identifikována po prvním kroku generování sítě.</a:t>
            </a:r>
          </a:p>
          <a:p>
            <a:pPr lvl="3" algn="just">
              <a:buClr>
                <a:srgbClr val="983033"/>
              </a:buClr>
              <a:buFont typeface="Wingdings" panose="05000000000000000000" pitchFamily="2" charset="2"/>
              <a:buChar char="Ø"/>
            </a:pPr>
            <a:r>
              <a:rPr lang="cs-CZ" sz="1800" dirty="0">
                <a:solidFill>
                  <a:schemeClr val="tx1"/>
                </a:solidFill>
              </a:rPr>
              <a:t>„</a:t>
            </a:r>
            <a:r>
              <a:rPr lang="cs-CZ" sz="1800" dirty="0" err="1">
                <a:solidFill>
                  <a:schemeClr val="tx1"/>
                </a:solidFill>
              </a:rPr>
              <a:t>Minimal</a:t>
            </a:r>
            <a:r>
              <a:rPr lang="cs-CZ" sz="1800" dirty="0">
                <a:solidFill>
                  <a:schemeClr val="tx1"/>
                </a:solidFill>
              </a:rPr>
              <a:t> Element </a:t>
            </a:r>
            <a:r>
              <a:rPr lang="cs-CZ" sz="1800" dirty="0" err="1">
                <a:solidFill>
                  <a:schemeClr val="tx1"/>
                </a:solidFill>
              </a:rPr>
              <a:t>Size</a:t>
            </a:r>
            <a:r>
              <a:rPr lang="cs-CZ" sz="1800" dirty="0">
                <a:solidFill>
                  <a:schemeClr val="tx1"/>
                </a:solidFill>
              </a:rPr>
              <a:t>“ Určuje minimální přípustnou tloušťku nejmenší vrstvy sítě.</a:t>
            </a:r>
          </a:p>
          <a:p>
            <a:pPr lvl="3" algn="just">
              <a:buClr>
                <a:srgbClr val="983033"/>
              </a:buClr>
              <a:buFont typeface="Wingdings" panose="05000000000000000000" pitchFamily="2" charset="2"/>
              <a:buChar char="Ø"/>
            </a:pPr>
            <a:r>
              <a:rPr lang="cs-CZ" sz="1800" dirty="0">
                <a:solidFill>
                  <a:schemeClr val="tx1"/>
                </a:solidFill>
              </a:rPr>
              <a:t>„Maximum </a:t>
            </a:r>
            <a:r>
              <a:rPr lang="cs-CZ" sz="1800" dirty="0" err="1">
                <a:solidFill>
                  <a:schemeClr val="tx1"/>
                </a:solidFill>
              </a:rPr>
              <a:t>length</a:t>
            </a:r>
            <a:r>
              <a:rPr lang="cs-CZ" sz="1800" dirty="0">
                <a:solidFill>
                  <a:schemeClr val="tx1"/>
                </a:solidFill>
              </a:rPr>
              <a:t> ratio </a:t>
            </a:r>
            <a:r>
              <a:rPr lang="cs-CZ" sz="1800" dirty="0" err="1">
                <a:solidFill>
                  <a:schemeClr val="tx1"/>
                </a:solidFill>
              </a:rPr>
              <a:t>of</a:t>
            </a:r>
            <a:r>
              <a:rPr lang="cs-CZ" sz="1800" dirty="0">
                <a:solidFill>
                  <a:schemeClr val="tx1"/>
                </a:solidFill>
              </a:rPr>
              <a:t> </a:t>
            </a:r>
            <a:r>
              <a:rPr lang="cs-CZ" sz="1800" dirty="0" err="1">
                <a:solidFill>
                  <a:schemeClr val="tx1"/>
                </a:solidFill>
              </a:rPr>
              <a:t>neighboring</a:t>
            </a:r>
            <a:r>
              <a:rPr lang="cs-CZ" sz="1800" dirty="0">
                <a:solidFill>
                  <a:schemeClr val="tx1"/>
                </a:solidFill>
              </a:rPr>
              <a:t> </a:t>
            </a:r>
            <a:r>
              <a:rPr lang="cs-CZ" sz="1800" dirty="0" err="1">
                <a:solidFill>
                  <a:schemeClr val="tx1"/>
                </a:solidFill>
              </a:rPr>
              <a:t>cells</a:t>
            </a:r>
            <a:r>
              <a:rPr lang="cs-CZ" sz="1800" dirty="0">
                <a:solidFill>
                  <a:schemeClr val="tx1"/>
                </a:solidFill>
              </a:rPr>
              <a:t>“ Určuje poměr velikostí, které mohou mít sousedící prvky.</a:t>
            </a:r>
          </a:p>
          <a:p>
            <a:pPr lvl="3" algn="just">
              <a:buClr>
                <a:srgbClr val="983033"/>
              </a:buClr>
              <a:buFont typeface="Wingdings" panose="05000000000000000000" pitchFamily="2" charset="2"/>
              <a:buChar char="Ø"/>
            </a:pPr>
            <a:r>
              <a:rPr lang="cs-CZ" sz="1800" dirty="0">
                <a:solidFill>
                  <a:schemeClr val="tx1"/>
                </a:solidFill>
              </a:rPr>
              <a:t>„Maximum </a:t>
            </a:r>
            <a:r>
              <a:rPr lang="cs-CZ" sz="1800" dirty="0" err="1">
                <a:solidFill>
                  <a:schemeClr val="tx1"/>
                </a:solidFill>
              </a:rPr>
              <a:t>aspect</a:t>
            </a:r>
            <a:r>
              <a:rPr lang="cs-CZ" sz="1800" dirty="0">
                <a:solidFill>
                  <a:schemeClr val="tx1"/>
                </a:solidFill>
              </a:rPr>
              <a:t> </a:t>
            </a:r>
            <a:r>
              <a:rPr lang="cs-CZ" sz="1800" dirty="0" err="1">
                <a:solidFill>
                  <a:schemeClr val="tx1"/>
                </a:solidFill>
              </a:rPr>
              <a:t>ration</a:t>
            </a:r>
            <a:r>
              <a:rPr lang="cs-CZ" sz="1800" dirty="0">
                <a:solidFill>
                  <a:schemeClr val="tx1"/>
                </a:solidFill>
              </a:rPr>
              <a:t> </a:t>
            </a:r>
            <a:r>
              <a:rPr lang="cs-CZ" sz="1800" dirty="0" err="1">
                <a:solidFill>
                  <a:schemeClr val="tx1"/>
                </a:solidFill>
              </a:rPr>
              <a:t>of</a:t>
            </a:r>
            <a:r>
              <a:rPr lang="cs-CZ" sz="1800" dirty="0">
                <a:solidFill>
                  <a:schemeClr val="tx1"/>
                </a:solidFill>
              </a:rPr>
              <a:t> </a:t>
            </a:r>
            <a:r>
              <a:rPr lang="cs-CZ" sz="1800" dirty="0" err="1">
                <a:solidFill>
                  <a:schemeClr val="tx1"/>
                </a:solidFill>
              </a:rPr>
              <a:t>an</a:t>
            </a:r>
            <a:r>
              <a:rPr lang="cs-CZ" sz="1800" dirty="0">
                <a:solidFill>
                  <a:schemeClr val="tx1"/>
                </a:solidFill>
              </a:rPr>
              <a:t> element“ Určuje maximální poměr délky, šířky a výšky prvku objektu.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pic>
        <p:nvPicPr>
          <p:cNvPr id="5" name="Obrázek 4">
            <a:extLst>
              <a:ext uri="{FF2B5EF4-FFF2-40B4-BE49-F238E27FC236}">
                <a16:creationId xmlns:a16="http://schemas.microsoft.com/office/drawing/2014/main" id="{54CBE043-9696-4BC8-B65B-8C1E0DF160E6}"/>
              </a:ext>
            </a:extLst>
          </p:cNvPr>
          <p:cNvPicPr>
            <a:picLocks noChangeAspect="1"/>
          </p:cNvPicPr>
          <p:nvPr/>
        </p:nvPicPr>
        <p:blipFill>
          <a:blip r:embed="rId3"/>
          <a:stretch>
            <a:fillRect/>
          </a:stretch>
        </p:blipFill>
        <p:spPr>
          <a:xfrm>
            <a:off x="7028766" y="1825625"/>
            <a:ext cx="5085258" cy="2566266"/>
          </a:xfrm>
          <a:prstGeom prst="rect">
            <a:avLst/>
          </a:prstGeom>
        </p:spPr>
      </p:pic>
      <p:sp>
        <p:nvSpPr>
          <p:cNvPr id="8" name="TextovéPole 7">
            <a:extLst>
              <a:ext uri="{FF2B5EF4-FFF2-40B4-BE49-F238E27FC236}">
                <a16:creationId xmlns:a16="http://schemas.microsoft.com/office/drawing/2014/main" id="{E778427A-76B9-4646-8764-FFDD742E9254}"/>
              </a:ext>
            </a:extLst>
          </p:cNvPr>
          <p:cNvSpPr txBox="1"/>
          <p:nvPr/>
        </p:nvSpPr>
        <p:spPr>
          <a:xfrm>
            <a:off x="7689272" y="4526828"/>
            <a:ext cx="4031673" cy="646331"/>
          </a:xfrm>
          <a:prstGeom prst="rect">
            <a:avLst/>
          </a:prstGeom>
          <a:noFill/>
        </p:spPr>
        <p:txBody>
          <a:bodyPr wrap="square" rtlCol="0">
            <a:spAutoFit/>
          </a:bodyPr>
          <a:lstStyle/>
          <a:p>
            <a:pPr algn="ctr"/>
            <a:r>
              <a:rPr lang="cs-CZ" i="1" dirty="0"/>
              <a:t>Tvorba sítě – „</a:t>
            </a:r>
            <a:r>
              <a:rPr lang="cs-CZ" i="1" dirty="0" err="1"/>
              <a:t>Multiple</a:t>
            </a:r>
            <a:r>
              <a:rPr lang="cs-CZ" i="1" dirty="0"/>
              <a:t> </a:t>
            </a:r>
            <a:r>
              <a:rPr lang="cs-CZ" i="1" dirty="0" err="1"/>
              <a:t>Parameter</a:t>
            </a:r>
            <a:r>
              <a:rPr lang="cs-CZ" i="1" dirty="0"/>
              <a:t> </a:t>
            </a:r>
            <a:r>
              <a:rPr lang="cs-CZ" i="1" dirty="0" err="1"/>
              <a:t>Sets</a:t>
            </a:r>
            <a:r>
              <a:rPr lang="cs-CZ" i="1" dirty="0"/>
              <a:t>“ – „</a:t>
            </a:r>
            <a:r>
              <a:rPr lang="cs-CZ" i="1" dirty="0" err="1"/>
              <a:t>Classic</a:t>
            </a:r>
            <a:r>
              <a:rPr lang="cs-CZ" i="1" dirty="0"/>
              <a:t>“ (Standartní nastavení)</a:t>
            </a:r>
          </a:p>
        </p:txBody>
      </p:sp>
    </p:spTree>
    <p:extLst>
      <p:ext uri="{BB962C8B-B14F-4D97-AF65-F5344CB8AC3E}">
        <p14:creationId xmlns:p14="http://schemas.microsoft.com/office/powerpoint/2010/main" val="2261480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Vytváření sítě s použitím „Minimum </a:t>
            </a:r>
            <a:r>
              <a:rPr lang="cs-CZ" sz="4000" dirty="0" err="1">
                <a:solidFill>
                  <a:schemeClr val="tx1"/>
                </a:solidFill>
              </a:rPr>
              <a:t>wall</a:t>
            </a:r>
            <a:r>
              <a:rPr lang="cs-CZ" sz="4000" dirty="0">
                <a:solidFill>
                  <a:schemeClr val="tx1"/>
                </a:solidFill>
              </a:rPr>
              <a:t> </a:t>
            </a:r>
            <a:r>
              <a:rPr lang="cs-CZ" sz="4000" dirty="0" err="1">
                <a:solidFill>
                  <a:schemeClr val="tx1"/>
                </a:solidFill>
              </a:rPr>
              <a:t>thicknes</a:t>
            </a:r>
            <a:r>
              <a:rPr lang="cs-CZ" sz="4000" dirty="0">
                <a:solidFill>
                  <a:schemeClr val="tx1"/>
                </a:solidFill>
              </a:rPr>
              <a:t>“</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Pomocí metody „Minimum </a:t>
            </a:r>
            <a:r>
              <a:rPr lang="cs-CZ" dirty="0" err="1">
                <a:solidFill>
                  <a:schemeClr val="tx1"/>
                </a:solidFill>
              </a:rPr>
              <a:t>wall</a:t>
            </a:r>
            <a:r>
              <a:rPr lang="cs-CZ" dirty="0">
                <a:solidFill>
                  <a:schemeClr val="tx1"/>
                </a:solidFill>
              </a:rPr>
              <a:t> </a:t>
            </a:r>
            <a:r>
              <a:rPr lang="cs-CZ" dirty="0" err="1">
                <a:solidFill>
                  <a:schemeClr val="tx1"/>
                </a:solidFill>
              </a:rPr>
              <a:t>thickness</a:t>
            </a:r>
            <a:r>
              <a:rPr lang="cs-CZ" dirty="0">
                <a:solidFill>
                  <a:schemeClr val="tx1"/>
                </a:solidFill>
              </a:rPr>
              <a:t>“ (Minimální tloušťka stěny) program rozdělí předdefinovanou hodnotu „Minimum </a:t>
            </a:r>
            <a:r>
              <a:rPr lang="cs-CZ" dirty="0" err="1">
                <a:solidFill>
                  <a:schemeClr val="tx1"/>
                </a:solidFill>
              </a:rPr>
              <a:t>wall</a:t>
            </a:r>
            <a:r>
              <a:rPr lang="cs-CZ" dirty="0">
                <a:solidFill>
                  <a:schemeClr val="tx1"/>
                </a:solidFill>
              </a:rPr>
              <a:t> </a:t>
            </a:r>
            <a:r>
              <a:rPr lang="cs-CZ" dirty="0" err="1">
                <a:solidFill>
                  <a:schemeClr val="tx1"/>
                </a:solidFill>
              </a:rPr>
              <a:t>thickness</a:t>
            </a:r>
            <a:r>
              <a:rPr lang="cs-CZ" dirty="0">
                <a:solidFill>
                  <a:schemeClr val="tx1"/>
                </a:solidFill>
              </a:rPr>
              <a:t>“ na dva až tři prvky sítě. To znamená že, by tato hodnota měla zhruba odpovídat průměrné tloušťce stěny daného odlitku pro získání odpovídající sítě. Hodnoty pro každý směr souřadnic můžete zadat samostatně nebo jednu hodnotu pro všechny tři směry pomocí možnosti „Link </a:t>
            </a:r>
            <a:r>
              <a:rPr lang="cs-CZ" dirty="0" err="1">
                <a:solidFill>
                  <a:schemeClr val="tx1"/>
                </a:solidFill>
              </a:rPr>
              <a:t>Directions</a:t>
            </a:r>
            <a:r>
              <a:rPr lang="cs-CZ" dirty="0">
                <a:solidFill>
                  <a:schemeClr val="tx1"/>
                </a:solidFill>
              </a:rPr>
              <a:t>“.</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E778427A-76B9-4646-8764-FFDD742E9254}"/>
              </a:ext>
            </a:extLst>
          </p:cNvPr>
          <p:cNvSpPr txBox="1"/>
          <p:nvPr/>
        </p:nvSpPr>
        <p:spPr>
          <a:xfrm>
            <a:off x="7063047" y="3829592"/>
            <a:ext cx="4031673" cy="646331"/>
          </a:xfrm>
          <a:prstGeom prst="rect">
            <a:avLst/>
          </a:prstGeom>
          <a:noFill/>
        </p:spPr>
        <p:txBody>
          <a:bodyPr wrap="square" rtlCol="0">
            <a:spAutoFit/>
          </a:bodyPr>
          <a:lstStyle/>
          <a:p>
            <a:pPr algn="ctr"/>
            <a:r>
              <a:rPr lang="cs-CZ" i="1" dirty="0"/>
              <a:t>Tvorba sítě – „</a:t>
            </a:r>
            <a:r>
              <a:rPr lang="cs-CZ" i="1" dirty="0" err="1"/>
              <a:t>Multiple</a:t>
            </a:r>
            <a:r>
              <a:rPr lang="cs-CZ" i="1" dirty="0"/>
              <a:t> </a:t>
            </a:r>
            <a:r>
              <a:rPr lang="cs-CZ" i="1" dirty="0" err="1"/>
              <a:t>Parameter</a:t>
            </a:r>
            <a:r>
              <a:rPr lang="cs-CZ" i="1" dirty="0"/>
              <a:t> </a:t>
            </a:r>
            <a:r>
              <a:rPr lang="cs-CZ" i="1" dirty="0" err="1"/>
              <a:t>Sets</a:t>
            </a:r>
            <a:r>
              <a:rPr lang="cs-CZ" i="1" dirty="0"/>
              <a:t>“ – „Minimum Wall </a:t>
            </a:r>
            <a:r>
              <a:rPr lang="cs-CZ" i="1" dirty="0" err="1"/>
              <a:t>Thickness</a:t>
            </a:r>
            <a:r>
              <a:rPr lang="cs-CZ" i="1" dirty="0"/>
              <a:t>“</a:t>
            </a:r>
          </a:p>
        </p:txBody>
      </p:sp>
      <p:pic>
        <p:nvPicPr>
          <p:cNvPr id="9" name="Obrázek 8">
            <a:extLst>
              <a:ext uri="{FF2B5EF4-FFF2-40B4-BE49-F238E27FC236}">
                <a16:creationId xmlns:a16="http://schemas.microsoft.com/office/drawing/2014/main" id="{370D7257-C42C-4114-8F21-B30C95F81A1F}"/>
              </a:ext>
            </a:extLst>
          </p:cNvPr>
          <p:cNvPicPr>
            <a:picLocks noChangeAspect="1"/>
          </p:cNvPicPr>
          <p:nvPr/>
        </p:nvPicPr>
        <p:blipFill>
          <a:blip r:embed="rId3"/>
          <a:stretch>
            <a:fillRect/>
          </a:stretch>
        </p:blipFill>
        <p:spPr>
          <a:xfrm>
            <a:off x="838199" y="3161412"/>
            <a:ext cx="5965768" cy="2932977"/>
          </a:xfrm>
          <a:prstGeom prst="rect">
            <a:avLst/>
          </a:prstGeom>
        </p:spPr>
      </p:pic>
    </p:spTree>
    <p:extLst>
      <p:ext uri="{BB962C8B-B14F-4D97-AF65-F5344CB8AC3E}">
        <p14:creationId xmlns:p14="http://schemas.microsoft.com/office/powerpoint/2010/main" val="333028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Kvalita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Při hodnocení kvality sítě je zásadní najít dobrý kompromis mezi počtem elementů sítě a časem výpočtu z toho odvozeným. Spíše malé elementy, které znamenají poměrně velké množství elementů sítě, obvykle povedou k dlouhým výpočetním časům. Po vygenerování sítě se okamžitě zobrazí počet prvků v dialogu „Mesh </a:t>
            </a:r>
            <a:r>
              <a:rPr lang="cs-CZ" dirty="0" err="1">
                <a:solidFill>
                  <a:schemeClr val="tx1"/>
                </a:solidFill>
              </a:rPr>
              <a:t>generation</a:t>
            </a:r>
            <a:r>
              <a:rPr lang="cs-CZ" dirty="0">
                <a:solidFill>
                  <a:schemeClr val="tx1"/>
                </a:solidFill>
              </a:rPr>
              <a:t>“. Ve všech procesech lití získáte informace o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cartesian</a:t>
            </a:r>
            <a:r>
              <a:rPr lang="cs-CZ" dirty="0">
                <a:solidFill>
                  <a:schemeClr val="tx1"/>
                </a:solidFill>
              </a:rPr>
              <a:t> </a:t>
            </a:r>
            <a:r>
              <a:rPr lang="cs-CZ" dirty="0" err="1">
                <a:solidFill>
                  <a:schemeClr val="tx1"/>
                </a:solidFill>
              </a:rPr>
              <a:t>cells</a:t>
            </a:r>
            <a:r>
              <a:rPr lang="cs-CZ" dirty="0">
                <a:solidFill>
                  <a:schemeClr val="tx1"/>
                </a:solidFill>
              </a:rPr>
              <a:t>“ a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cartesian</a:t>
            </a:r>
            <a:r>
              <a:rPr lang="cs-CZ" dirty="0">
                <a:solidFill>
                  <a:schemeClr val="tx1"/>
                </a:solidFill>
              </a:rPr>
              <a:t> </a:t>
            </a:r>
            <a:r>
              <a:rPr lang="cs-CZ" dirty="0" err="1">
                <a:solidFill>
                  <a:schemeClr val="tx1"/>
                </a:solidFill>
              </a:rPr>
              <a:t>cavity</a:t>
            </a:r>
            <a:r>
              <a:rPr lang="cs-CZ" dirty="0">
                <a:solidFill>
                  <a:schemeClr val="tx1"/>
                </a:solidFill>
              </a:rPr>
              <a:t> </a:t>
            </a:r>
            <a:r>
              <a:rPr lang="cs-CZ" dirty="0" err="1">
                <a:solidFill>
                  <a:schemeClr val="tx1"/>
                </a:solidFill>
              </a:rPr>
              <a:t>cells</a:t>
            </a:r>
            <a:r>
              <a:rPr lang="cs-CZ" dirty="0">
                <a:solidFill>
                  <a:schemeClr val="tx1"/>
                </a:solidFill>
              </a:rPr>
              <a:t>“. První hodnota označuje celkový počet elementů sítě. Druhá hodnota ukazuje počet elementů dutiny formy (místo proudění tekutého kovu). To jsou prvky, které mají nejvýraznější vliv na dobu výpočtu, protože zde je třeba řešit pohybové rovnice.</a:t>
            </a:r>
          </a:p>
          <a:p>
            <a:pPr lvl="1" algn="just">
              <a:buClr>
                <a:srgbClr val="983033"/>
              </a:buClr>
              <a:buFont typeface="Wingdings" panose="05000000000000000000" pitchFamily="2" charset="2"/>
              <a:buChar char="ü"/>
            </a:pPr>
            <a:r>
              <a:rPr lang="cs-CZ" dirty="0">
                <a:solidFill>
                  <a:schemeClr val="tx1"/>
                </a:solidFill>
              </a:rPr>
              <a:t>Při vysokotlakém lití získáte další informace o síti.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composed</a:t>
            </a:r>
            <a:r>
              <a:rPr lang="cs-CZ" dirty="0">
                <a:solidFill>
                  <a:schemeClr val="tx1"/>
                </a:solidFill>
              </a:rPr>
              <a:t> </a:t>
            </a:r>
            <a:r>
              <a:rPr lang="cs-CZ" dirty="0" err="1">
                <a:solidFill>
                  <a:schemeClr val="tx1"/>
                </a:solidFill>
              </a:rPr>
              <a:t>cells</a:t>
            </a:r>
            <a:r>
              <a:rPr lang="cs-CZ" dirty="0">
                <a:solidFill>
                  <a:schemeClr val="tx1"/>
                </a:solidFill>
              </a:rPr>
              <a:t>“ označuje celkový počet elementů sítě po procesu sloučení buněk. Vidíte, že obvykle lze ušetřit až 90% prvků ve formě. Podrobnosti pro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cartesian</a:t>
            </a:r>
            <a:r>
              <a:rPr lang="cs-CZ" dirty="0">
                <a:solidFill>
                  <a:schemeClr val="tx1"/>
                </a:solidFill>
              </a:rPr>
              <a:t> </a:t>
            </a:r>
            <a:r>
              <a:rPr lang="cs-CZ" dirty="0" err="1">
                <a:solidFill>
                  <a:schemeClr val="tx1"/>
                </a:solidFill>
              </a:rPr>
              <a:t>cavity</a:t>
            </a:r>
            <a:r>
              <a:rPr lang="cs-CZ" dirty="0">
                <a:solidFill>
                  <a:schemeClr val="tx1"/>
                </a:solidFill>
              </a:rPr>
              <a:t> </a:t>
            </a:r>
            <a:r>
              <a:rPr lang="cs-CZ" dirty="0" err="1">
                <a:solidFill>
                  <a:schemeClr val="tx1"/>
                </a:solidFill>
              </a:rPr>
              <a:t>cells</a:t>
            </a:r>
            <a:r>
              <a:rPr lang="cs-CZ" dirty="0">
                <a:solidFill>
                  <a:schemeClr val="tx1"/>
                </a:solidFill>
              </a:rPr>
              <a:t>“ a „</a:t>
            </a:r>
            <a:r>
              <a:rPr lang="cs-CZ" dirty="0" err="1">
                <a:solidFill>
                  <a:schemeClr val="tx1"/>
                </a:solidFill>
              </a:rPr>
              <a:t>Number</a:t>
            </a:r>
            <a:r>
              <a:rPr lang="cs-CZ" dirty="0">
                <a:solidFill>
                  <a:schemeClr val="tx1"/>
                </a:solidFill>
              </a:rPr>
              <a:t> </a:t>
            </a:r>
            <a:r>
              <a:rPr lang="cs-CZ" dirty="0" err="1">
                <a:solidFill>
                  <a:schemeClr val="tx1"/>
                </a:solidFill>
              </a:rPr>
              <a:t>of</a:t>
            </a:r>
            <a:r>
              <a:rPr lang="cs-CZ" dirty="0">
                <a:solidFill>
                  <a:schemeClr val="tx1"/>
                </a:solidFill>
              </a:rPr>
              <a:t> </a:t>
            </a:r>
            <a:r>
              <a:rPr lang="cs-CZ" dirty="0" err="1">
                <a:solidFill>
                  <a:schemeClr val="tx1"/>
                </a:solidFill>
              </a:rPr>
              <a:t>composed</a:t>
            </a:r>
            <a:r>
              <a:rPr lang="cs-CZ" dirty="0">
                <a:solidFill>
                  <a:schemeClr val="tx1"/>
                </a:solidFill>
              </a:rPr>
              <a:t> </a:t>
            </a:r>
            <a:r>
              <a:rPr lang="cs-CZ" dirty="0" err="1">
                <a:solidFill>
                  <a:schemeClr val="tx1"/>
                </a:solidFill>
              </a:rPr>
              <a:t>cavity</a:t>
            </a:r>
            <a:r>
              <a:rPr lang="cs-CZ" dirty="0">
                <a:solidFill>
                  <a:schemeClr val="tx1"/>
                </a:solidFill>
              </a:rPr>
              <a:t> cel“ jsou totožné, protože u elementů v dutině formy není slučování buněk dovoleno.</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E778427A-76B9-4646-8764-FFDD742E9254}"/>
              </a:ext>
            </a:extLst>
          </p:cNvPr>
          <p:cNvSpPr txBox="1"/>
          <p:nvPr/>
        </p:nvSpPr>
        <p:spPr>
          <a:xfrm>
            <a:off x="1952748" y="6026150"/>
            <a:ext cx="7644938" cy="369332"/>
          </a:xfrm>
          <a:prstGeom prst="rect">
            <a:avLst/>
          </a:prstGeom>
          <a:noFill/>
        </p:spPr>
        <p:txBody>
          <a:bodyPr wrap="square" rtlCol="0">
            <a:spAutoFit/>
          </a:bodyPr>
          <a:lstStyle/>
          <a:p>
            <a:pPr algn="ctr"/>
            <a:r>
              <a:rPr lang="cs-CZ" i="1" dirty="0"/>
              <a:t>Počet elementů sítě</a:t>
            </a:r>
          </a:p>
        </p:txBody>
      </p:sp>
      <p:pic>
        <p:nvPicPr>
          <p:cNvPr id="10" name="Obrázek 9">
            <a:extLst>
              <a:ext uri="{FF2B5EF4-FFF2-40B4-BE49-F238E27FC236}">
                <a16:creationId xmlns:a16="http://schemas.microsoft.com/office/drawing/2014/main" id="{6F904937-AA3B-42FA-AFB4-0F983AC83CC1}"/>
              </a:ext>
            </a:extLst>
          </p:cNvPr>
          <p:cNvPicPr>
            <a:picLocks noChangeAspect="1"/>
          </p:cNvPicPr>
          <p:nvPr/>
        </p:nvPicPr>
        <p:blipFill>
          <a:blip r:embed="rId3"/>
          <a:stretch>
            <a:fillRect/>
          </a:stretch>
        </p:blipFill>
        <p:spPr>
          <a:xfrm>
            <a:off x="1814147" y="4877330"/>
            <a:ext cx="8847481" cy="1001779"/>
          </a:xfrm>
          <a:prstGeom prst="rect">
            <a:avLst/>
          </a:prstGeom>
        </p:spPr>
      </p:pic>
    </p:spTree>
    <p:extLst>
      <p:ext uri="{BB962C8B-B14F-4D97-AF65-F5344CB8AC3E}">
        <p14:creationId xmlns:p14="http://schemas.microsoft.com/office/powerpoint/2010/main" val="4248969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Kvalita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25652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Dalším výsledkem zobrazeným přímo po vygenerování sítě je absolutní a relativní počet potenciálně kritických elementů. Čím větší je číslo, tím horší je síť. Nezapomeňte však vždy porovnat absolutní číslo s relativním počtem elementů. Například v jemné síti 27 chybných elementů není tak závažných jako v hrubé síti.</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E778427A-76B9-4646-8764-FFDD742E9254}"/>
              </a:ext>
            </a:extLst>
          </p:cNvPr>
          <p:cNvSpPr txBox="1"/>
          <p:nvPr/>
        </p:nvSpPr>
        <p:spPr>
          <a:xfrm>
            <a:off x="1952748" y="4988935"/>
            <a:ext cx="7644938" cy="369332"/>
          </a:xfrm>
          <a:prstGeom prst="rect">
            <a:avLst/>
          </a:prstGeom>
          <a:noFill/>
        </p:spPr>
        <p:txBody>
          <a:bodyPr wrap="square" rtlCol="0">
            <a:spAutoFit/>
          </a:bodyPr>
          <a:lstStyle/>
          <a:p>
            <a:pPr algn="ctr"/>
            <a:r>
              <a:rPr lang="cs-CZ" i="1" dirty="0"/>
              <a:t>Počet potenciálně kritických elementů- absolutní vs. relativní</a:t>
            </a:r>
          </a:p>
        </p:txBody>
      </p:sp>
      <p:pic>
        <p:nvPicPr>
          <p:cNvPr id="5" name="Obrázek 4">
            <a:extLst>
              <a:ext uri="{FF2B5EF4-FFF2-40B4-BE49-F238E27FC236}">
                <a16:creationId xmlns:a16="http://schemas.microsoft.com/office/drawing/2014/main" id="{2E582709-3699-453D-A8EC-E726EEF50C29}"/>
              </a:ext>
            </a:extLst>
          </p:cNvPr>
          <p:cNvPicPr>
            <a:picLocks noChangeAspect="1"/>
          </p:cNvPicPr>
          <p:nvPr/>
        </p:nvPicPr>
        <p:blipFill>
          <a:blip r:embed="rId3"/>
          <a:stretch>
            <a:fillRect/>
          </a:stretch>
        </p:blipFill>
        <p:spPr>
          <a:xfrm>
            <a:off x="1400467" y="3429000"/>
            <a:ext cx="9156003" cy="1404890"/>
          </a:xfrm>
          <a:prstGeom prst="rect">
            <a:avLst/>
          </a:prstGeom>
        </p:spPr>
      </p:pic>
    </p:spTree>
    <p:extLst>
      <p:ext uri="{BB962C8B-B14F-4D97-AF65-F5344CB8AC3E}">
        <p14:creationId xmlns:p14="http://schemas.microsoft.com/office/powerpoint/2010/main" val="370126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Kvalita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5427424"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Nejprve zkontrolujte kvalitu sítě pomocí výsledků „Materials“. Zde vidíte, kolik prvků každého typu je k dispozici v tloušťce stěny. Obecným pravidlem je, že zářez by měl mít alespoň tři elementy. To platí také pro oblasti, kde se vyskytují reálné vady nebo místa, které jsou vystaveny vysokému namáhání.</a:t>
            </a:r>
          </a:p>
          <a:p>
            <a:pPr lvl="1" algn="just">
              <a:buClr>
                <a:srgbClr val="983033"/>
              </a:buClr>
              <a:buFont typeface="Wingdings" panose="05000000000000000000" pitchFamily="2" charset="2"/>
              <a:buChar char="ü"/>
            </a:pPr>
            <a:r>
              <a:rPr lang="cs-CZ" dirty="0">
                <a:solidFill>
                  <a:schemeClr val="tx1"/>
                </a:solidFill>
              </a:rPr>
              <a:t>Výsledek „Mesh </a:t>
            </a:r>
            <a:r>
              <a:rPr lang="cs-CZ" dirty="0" err="1">
                <a:solidFill>
                  <a:schemeClr val="tx1"/>
                </a:solidFill>
              </a:rPr>
              <a:t>Quality</a:t>
            </a:r>
            <a:r>
              <a:rPr lang="cs-CZ" dirty="0">
                <a:solidFill>
                  <a:schemeClr val="tx1"/>
                </a:solidFill>
              </a:rPr>
              <a:t>“ ukazuje polohu potenciálně kritických elementů. Zde vidíte na první pohled, ve které oblasti jsou kritické elementy umístěny. Pokud se kritické prvky hromadí v určité oblasti, doporučujeme vám upravit parametry sítě.</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
        <p:nvSpPr>
          <p:cNvPr id="8" name="TextovéPole 7">
            <a:extLst>
              <a:ext uri="{FF2B5EF4-FFF2-40B4-BE49-F238E27FC236}">
                <a16:creationId xmlns:a16="http://schemas.microsoft.com/office/drawing/2014/main" id="{E778427A-76B9-4646-8764-FFDD742E9254}"/>
              </a:ext>
            </a:extLst>
          </p:cNvPr>
          <p:cNvSpPr txBox="1"/>
          <p:nvPr/>
        </p:nvSpPr>
        <p:spPr>
          <a:xfrm>
            <a:off x="7312823" y="4939243"/>
            <a:ext cx="4040977" cy="646331"/>
          </a:xfrm>
          <a:prstGeom prst="rect">
            <a:avLst/>
          </a:prstGeom>
          <a:noFill/>
        </p:spPr>
        <p:txBody>
          <a:bodyPr wrap="square" rtlCol="0">
            <a:spAutoFit/>
          </a:bodyPr>
          <a:lstStyle/>
          <a:p>
            <a:pPr algn="ctr"/>
            <a:r>
              <a:rPr lang="cs-CZ" i="1" dirty="0"/>
              <a:t>Kontrola kvality sítě nástrojem „Mesh </a:t>
            </a:r>
            <a:r>
              <a:rPr lang="cs-CZ" i="1" dirty="0" err="1"/>
              <a:t>Quality</a:t>
            </a:r>
            <a:r>
              <a:rPr lang="cs-CZ" i="1" dirty="0"/>
              <a:t> </a:t>
            </a:r>
            <a:r>
              <a:rPr lang="cs-CZ" i="1" dirty="0" err="1"/>
              <a:t>result</a:t>
            </a:r>
            <a:r>
              <a:rPr lang="cs-CZ" i="1" dirty="0"/>
              <a:t>“</a:t>
            </a:r>
          </a:p>
        </p:txBody>
      </p:sp>
      <p:pic>
        <p:nvPicPr>
          <p:cNvPr id="9" name="Obrázek 8">
            <a:extLst>
              <a:ext uri="{FF2B5EF4-FFF2-40B4-BE49-F238E27FC236}">
                <a16:creationId xmlns:a16="http://schemas.microsoft.com/office/drawing/2014/main" id="{92390E38-2B00-452A-8BCB-DBC47524D22D}"/>
              </a:ext>
            </a:extLst>
          </p:cNvPr>
          <p:cNvPicPr>
            <a:picLocks noChangeAspect="1"/>
          </p:cNvPicPr>
          <p:nvPr/>
        </p:nvPicPr>
        <p:blipFill>
          <a:blip r:embed="rId3"/>
          <a:stretch>
            <a:fillRect/>
          </a:stretch>
        </p:blipFill>
        <p:spPr>
          <a:xfrm>
            <a:off x="6760576" y="1845733"/>
            <a:ext cx="5145470" cy="2895851"/>
          </a:xfrm>
          <a:prstGeom prst="rect">
            <a:avLst/>
          </a:prstGeom>
        </p:spPr>
      </p:pic>
    </p:spTree>
    <p:extLst>
      <p:ext uri="{BB962C8B-B14F-4D97-AF65-F5344CB8AC3E}">
        <p14:creationId xmlns:p14="http://schemas.microsoft.com/office/powerpoint/2010/main" val="3702757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Kvalita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3"/>
            <a:ext cx="10115203" cy="4614050"/>
          </a:xfrm>
        </p:spPr>
        <p:txBody>
          <a:bodyPr>
            <a:normAutofit lnSpcReduction="10000"/>
          </a:bodyPr>
          <a:lstStyle/>
          <a:p>
            <a:pPr lvl="1" algn="just">
              <a:buClr>
                <a:srgbClr val="983033"/>
              </a:buClr>
              <a:buFont typeface="Wingdings" panose="05000000000000000000" pitchFamily="2" charset="2"/>
              <a:buChar char="ü"/>
            </a:pPr>
            <a:r>
              <a:rPr lang="cs-CZ" b="1" dirty="0">
                <a:solidFill>
                  <a:schemeClr val="tx1"/>
                </a:solidFill>
              </a:rPr>
              <a:t>„</a:t>
            </a:r>
            <a:r>
              <a:rPr lang="cs-CZ" b="1" dirty="0" err="1">
                <a:solidFill>
                  <a:schemeClr val="tx1"/>
                </a:solidFill>
              </a:rPr>
              <a:t>Edge-Edge</a:t>
            </a:r>
            <a:r>
              <a:rPr lang="cs-CZ" b="1" dirty="0">
                <a:solidFill>
                  <a:schemeClr val="tx1"/>
                </a:solidFill>
              </a:rPr>
              <a:t>“ </a:t>
            </a:r>
            <a:r>
              <a:rPr lang="cs-CZ" dirty="0">
                <a:solidFill>
                  <a:schemeClr val="tx1"/>
                </a:solidFill>
              </a:rPr>
              <a:t>elementy jsou spojeny pouze hranou. V MAGMASOFT® jsou informace předávány styčnými plochami mezi dvěma elementy. Prvky „</a:t>
            </a:r>
            <a:r>
              <a:rPr lang="cs-CZ" dirty="0" err="1">
                <a:solidFill>
                  <a:schemeClr val="tx1"/>
                </a:solidFill>
              </a:rPr>
              <a:t>Edge-Edge</a:t>
            </a:r>
            <a:r>
              <a:rPr lang="cs-CZ" dirty="0">
                <a:solidFill>
                  <a:schemeClr val="tx1"/>
                </a:solidFill>
              </a:rPr>
              <a:t>“ si proto nemohou vyměňovat informace. Pokud máte, mnoho prvků „</a:t>
            </a:r>
            <a:r>
              <a:rPr lang="cs-CZ" dirty="0" err="1">
                <a:solidFill>
                  <a:schemeClr val="tx1"/>
                </a:solidFill>
              </a:rPr>
              <a:t>Edge-Edge</a:t>
            </a:r>
            <a:r>
              <a:rPr lang="cs-CZ" dirty="0">
                <a:solidFill>
                  <a:schemeClr val="tx1"/>
                </a:solidFill>
              </a:rPr>
              <a:t>“, může to již vést k nepřesnému výpočtu.</a:t>
            </a:r>
          </a:p>
          <a:p>
            <a:pPr lvl="1" algn="just">
              <a:buClr>
                <a:srgbClr val="983033"/>
              </a:buClr>
              <a:buFont typeface="Wingdings" panose="05000000000000000000" pitchFamily="2" charset="2"/>
              <a:buChar char="ü"/>
            </a:pPr>
            <a:r>
              <a:rPr lang="cs-CZ" b="1" dirty="0">
                <a:solidFill>
                  <a:schemeClr val="tx1"/>
                </a:solidFill>
              </a:rPr>
              <a:t>„</a:t>
            </a:r>
            <a:r>
              <a:rPr lang="cs-CZ" b="1" dirty="0" err="1">
                <a:solidFill>
                  <a:schemeClr val="tx1"/>
                </a:solidFill>
              </a:rPr>
              <a:t>Thin</a:t>
            </a:r>
            <a:r>
              <a:rPr lang="cs-CZ" b="1" dirty="0">
                <a:solidFill>
                  <a:schemeClr val="tx1"/>
                </a:solidFill>
              </a:rPr>
              <a:t> Wall“ </a:t>
            </a:r>
            <a:r>
              <a:rPr lang="cs-CZ" dirty="0">
                <a:solidFill>
                  <a:schemeClr val="tx1"/>
                </a:solidFill>
              </a:rPr>
              <a:t>elementy se zobrazí, pokud je v tloušťce stěny pouze jeden prvek. Při odlévání to může být kritické, zatímco na spojení přetoků (ledvinek) s odlitkem jedna vrstva elementů není nijak kritická.</a:t>
            </a:r>
          </a:p>
          <a:p>
            <a:pPr lvl="1" algn="just">
              <a:buClr>
                <a:srgbClr val="983033"/>
              </a:buClr>
              <a:buFont typeface="Wingdings" panose="05000000000000000000" pitchFamily="2" charset="2"/>
              <a:buChar char="ü"/>
            </a:pPr>
            <a:r>
              <a:rPr lang="cs-CZ" b="1" dirty="0">
                <a:solidFill>
                  <a:schemeClr val="tx1"/>
                </a:solidFill>
              </a:rPr>
              <a:t>„</a:t>
            </a:r>
            <a:r>
              <a:rPr lang="cs-CZ" b="1" dirty="0" err="1">
                <a:solidFill>
                  <a:schemeClr val="tx1"/>
                </a:solidFill>
              </a:rPr>
              <a:t>Blocked</a:t>
            </a:r>
            <a:r>
              <a:rPr lang="cs-CZ" b="1" dirty="0">
                <a:solidFill>
                  <a:schemeClr val="tx1"/>
                </a:solidFill>
              </a:rPr>
              <a:t> </a:t>
            </a:r>
            <a:r>
              <a:rPr lang="cs-CZ" b="1" dirty="0" err="1">
                <a:solidFill>
                  <a:schemeClr val="tx1"/>
                </a:solidFill>
              </a:rPr>
              <a:t>elements</a:t>
            </a:r>
            <a:r>
              <a:rPr lang="cs-CZ" b="1" dirty="0">
                <a:solidFill>
                  <a:schemeClr val="tx1"/>
                </a:solidFill>
              </a:rPr>
              <a:t>“ </a:t>
            </a:r>
            <a:r>
              <a:rPr lang="cs-CZ" dirty="0">
                <a:solidFill>
                  <a:schemeClr val="tx1"/>
                </a:solidFill>
              </a:rPr>
              <a:t>jsou znázorněny tam, kde elementy nemají žádný kontakt se vstupem tekutého kovu („</a:t>
            </a:r>
            <a:r>
              <a:rPr lang="cs-CZ" dirty="0" err="1">
                <a:solidFill>
                  <a:schemeClr val="tx1"/>
                </a:solidFill>
              </a:rPr>
              <a:t>Inlet</a:t>
            </a:r>
            <a:r>
              <a:rPr lang="cs-CZ" dirty="0">
                <a:solidFill>
                  <a:schemeClr val="tx1"/>
                </a:solidFill>
              </a:rPr>
              <a:t>“). Tato oblast tedy nemůže být během procesu plnění zaplněná. Nezapomeňte se vyhnout blokovaným prvkům. Pokud se prvky tohoto typu objeví ve vaší síti, změňte parametry sítě a opakujte proces generování sítě, dokud v síti nezůstanou žádné kritické prvky typu „</a:t>
            </a:r>
            <a:r>
              <a:rPr lang="cs-CZ" dirty="0" err="1">
                <a:solidFill>
                  <a:schemeClr val="tx1"/>
                </a:solidFill>
              </a:rPr>
              <a:t>Solver</a:t>
            </a:r>
            <a:r>
              <a:rPr lang="cs-CZ" dirty="0">
                <a:solidFill>
                  <a:schemeClr val="tx1"/>
                </a:solidFill>
              </a:rPr>
              <a:t> 5“.</a:t>
            </a:r>
          </a:p>
          <a:p>
            <a:pPr lvl="1" algn="just">
              <a:buClr>
                <a:srgbClr val="983033"/>
              </a:buClr>
              <a:buFont typeface="Wingdings" panose="05000000000000000000" pitchFamily="2" charset="2"/>
              <a:buChar char="ü"/>
            </a:pPr>
            <a:r>
              <a:rPr lang="cs-CZ" b="1" dirty="0">
                <a:solidFill>
                  <a:schemeClr val="tx1"/>
                </a:solidFill>
              </a:rPr>
              <a:t>„Air </a:t>
            </a:r>
            <a:r>
              <a:rPr lang="cs-CZ" b="1" dirty="0" err="1">
                <a:solidFill>
                  <a:schemeClr val="tx1"/>
                </a:solidFill>
              </a:rPr>
              <a:t>Contact</a:t>
            </a:r>
            <a:r>
              <a:rPr lang="cs-CZ" b="1" dirty="0">
                <a:solidFill>
                  <a:schemeClr val="tx1"/>
                </a:solidFill>
              </a:rPr>
              <a:t>“ </a:t>
            </a:r>
            <a:r>
              <a:rPr lang="cs-CZ" dirty="0">
                <a:solidFill>
                  <a:schemeClr val="tx1"/>
                </a:solidFill>
              </a:rPr>
              <a:t>elementy jsou zobrazeny všude, kde má síťový prvek kontakt s okrajovou podmínkou pro vzduch, a tedy s okolní teplotou. Pro gravitační lití to platí samozřejmě pro oblasti v blízkosti licí jamky, protože tam je forma otevřená. Musíte se však ujistit, že se prvkům „Air </a:t>
            </a:r>
            <a:r>
              <a:rPr lang="cs-CZ" dirty="0" err="1">
                <a:solidFill>
                  <a:schemeClr val="tx1"/>
                </a:solidFill>
              </a:rPr>
              <a:t>Contact</a:t>
            </a:r>
            <a:r>
              <a:rPr lang="cs-CZ" dirty="0">
                <a:solidFill>
                  <a:schemeClr val="tx1"/>
                </a:solidFill>
              </a:rPr>
              <a:t>“ vyhnete v dutině formy. V těchto místech může docházet k odvádění nekontrolovatelně velkého množství tepla do okolního prostředí. Tím se výrazně sníží výsledná teplota. Kromě toho může vzduch zachycený během plnění formy z těchto míst nekontrolovaně unikat. To by se pak okamžitě projevilo na výsledcích tlaku vzduchu. Tyto elementy mohou například vzniknout kvůli špatně se překrývající geometrii nebo velkým vůlím mezi odlitkem a formou. Pokud se ve vaší síti objeví prvky „Air </a:t>
            </a:r>
            <a:r>
              <a:rPr lang="cs-CZ" dirty="0" err="1">
                <a:solidFill>
                  <a:schemeClr val="tx1"/>
                </a:solidFill>
              </a:rPr>
              <a:t>Contact</a:t>
            </a:r>
            <a:r>
              <a:rPr lang="cs-CZ" dirty="0">
                <a:solidFill>
                  <a:schemeClr val="tx1"/>
                </a:solidFill>
              </a:rPr>
              <a:t>“, změňte parametry sítě a opakujte proces generování sítě, dokud v síti dutiny formy nezůstanou žádné další prvky tohoto typu.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1910889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Kvalita sítě</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3"/>
            <a:ext cx="10115203" cy="4614050"/>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Kritické elementy typu „</a:t>
            </a:r>
            <a:r>
              <a:rPr lang="cs-CZ" b="1" dirty="0" err="1">
                <a:solidFill>
                  <a:schemeClr val="tx1"/>
                </a:solidFill>
              </a:rPr>
              <a:t>Solver</a:t>
            </a:r>
            <a:r>
              <a:rPr lang="cs-CZ" b="1" dirty="0">
                <a:solidFill>
                  <a:schemeClr val="tx1"/>
                </a:solidFill>
              </a:rPr>
              <a:t> 5“ (nejsou k dispozici při HPDC) </a:t>
            </a:r>
            <a:r>
              <a:rPr lang="cs-CZ" dirty="0">
                <a:solidFill>
                  <a:schemeClr val="tx1"/>
                </a:solidFill>
              </a:rPr>
              <a:t>označují spojení uvnitř sítě, která v modelu CAD neexistují. Elementem typu „</a:t>
            </a:r>
            <a:r>
              <a:rPr lang="cs-CZ" dirty="0" err="1">
                <a:solidFill>
                  <a:schemeClr val="tx1"/>
                </a:solidFill>
              </a:rPr>
              <a:t>Solver</a:t>
            </a:r>
            <a:r>
              <a:rPr lang="cs-CZ" dirty="0">
                <a:solidFill>
                  <a:schemeClr val="tx1"/>
                </a:solidFill>
              </a:rPr>
              <a:t> 5“ nenáleží stoprocentně materiálu formy ani odlitku, ale pouze např. 50%. Pokud jsou dva prvky tohoto typu umístěny vedle sebe, může jimi tavenina pomalu protékat. Pokud se prvky tohoto typu objeví ve vaší síti, změňte parametry sítě a opakujte proces vytváření sítě, dokud v síti nezůstanou žádné kritické prvky typu „</a:t>
            </a:r>
            <a:r>
              <a:rPr lang="cs-CZ" dirty="0" err="1">
                <a:solidFill>
                  <a:schemeClr val="tx1"/>
                </a:solidFill>
              </a:rPr>
              <a:t>Solver</a:t>
            </a:r>
            <a:r>
              <a:rPr lang="cs-CZ" dirty="0">
                <a:solidFill>
                  <a:schemeClr val="tx1"/>
                </a:solidFill>
              </a:rPr>
              <a:t> 5“. Chcete-li zobrazit kritické prvky typu </a:t>
            </a:r>
            <a:r>
              <a:rPr lang="cs-CZ" dirty="0" err="1">
                <a:solidFill>
                  <a:schemeClr val="tx1"/>
                </a:solidFill>
              </a:rPr>
              <a:t>Solver</a:t>
            </a:r>
            <a:r>
              <a:rPr lang="cs-CZ" dirty="0">
                <a:solidFill>
                  <a:schemeClr val="tx1"/>
                </a:solidFill>
              </a:rPr>
              <a:t> 5, nezapomeňte dodatečně aktivovat materiál formy v záložce „Materials“. Ve výsledku „Mesh </a:t>
            </a:r>
            <a:r>
              <a:rPr lang="cs-CZ" dirty="0" err="1">
                <a:solidFill>
                  <a:schemeClr val="tx1"/>
                </a:solidFill>
              </a:rPr>
              <a:t>Quality</a:t>
            </a:r>
            <a:r>
              <a:rPr lang="cs-CZ" dirty="0">
                <a:solidFill>
                  <a:schemeClr val="tx1"/>
                </a:solidFill>
              </a:rPr>
              <a:t>“ mohou být tyto elementy pouze zobrazeny v oblasti formy.</a:t>
            </a:r>
          </a:p>
          <a:p>
            <a:pPr lvl="1" algn="just">
              <a:buClr>
                <a:srgbClr val="983033"/>
              </a:buClr>
              <a:buFont typeface="Wingdings" panose="05000000000000000000" pitchFamily="2" charset="2"/>
              <a:buChar char="ü"/>
            </a:pPr>
            <a:r>
              <a:rPr lang="cs-CZ" b="1" dirty="0">
                <a:solidFill>
                  <a:schemeClr val="tx1"/>
                </a:solidFill>
              </a:rPr>
              <a:t>„Element </a:t>
            </a:r>
            <a:r>
              <a:rPr lang="cs-CZ" b="1" dirty="0" err="1">
                <a:solidFill>
                  <a:schemeClr val="tx1"/>
                </a:solidFill>
              </a:rPr>
              <a:t>Aspect</a:t>
            </a:r>
            <a:r>
              <a:rPr lang="cs-CZ" b="1" dirty="0">
                <a:solidFill>
                  <a:schemeClr val="tx1"/>
                </a:solidFill>
              </a:rPr>
              <a:t> Ratio“ (k dispozici pouze při HPDC) </a:t>
            </a:r>
            <a:r>
              <a:rPr lang="cs-CZ" dirty="0">
                <a:solidFill>
                  <a:schemeClr val="tx1"/>
                </a:solidFill>
              </a:rPr>
              <a:t>označuje poměr délky / šířky / výšky jednotlivých seskupených objektů. To vám umožní snadno zjistit, zda jste splnili doporučené parametry.</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4186810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Obecné rady pro vytváření sítí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79" y="1845733"/>
            <a:ext cx="10115203"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V následujícím textu získáte další obecné rady pro generování výpočetních sítí.</a:t>
            </a:r>
          </a:p>
          <a:p>
            <a:pPr lvl="2" algn="just">
              <a:buClr>
                <a:srgbClr val="983033"/>
              </a:buClr>
              <a:buFont typeface="Wingdings" panose="05000000000000000000" pitchFamily="2" charset="2"/>
              <a:buChar char="Ø"/>
            </a:pPr>
            <a:r>
              <a:rPr lang="cs-CZ" sz="1800" dirty="0">
                <a:solidFill>
                  <a:schemeClr val="tx1"/>
                </a:solidFill>
              </a:rPr>
              <a:t>Začátek a konec materiálu „Cast“ má nejvyšší prioritu, aby bylo zajištěno, že vnější obrysy odlitku jsou správně zmapovány v sítí.</a:t>
            </a:r>
          </a:p>
          <a:p>
            <a:pPr lvl="2" algn="just">
              <a:buClr>
                <a:srgbClr val="983033"/>
              </a:buClr>
              <a:buFont typeface="Wingdings" panose="05000000000000000000" pitchFamily="2" charset="2"/>
              <a:buChar char="Ø"/>
            </a:pPr>
            <a:r>
              <a:rPr lang="cs-CZ" sz="1800" dirty="0">
                <a:solidFill>
                  <a:schemeClr val="tx1"/>
                </a:solidFill>
              </a:rPr>
              <a:t>Geometrie je vždy skenována ve směru + X, + Y + Z.</a:t>
            </a:r>
          </a:p>
          <a:p>
            <a:pPr lvl="2" algn="just">
              <a:buClr>
                <a:srgbClr val="983033"/>
              </a:buClr>
              <a:buFont typeface="Wingdings" panose="05000000000000000000" pitchFamily="2" charset="2"/>
              <a:buChar char="Ø"/>
            </a:pPr>
            <a:r>
              <a:rPr lang="cs-CZ" sz="1800" dirty="0">
                <a:solidFill>
                  <a:schemeClr val="tx1"/>
                </a:solidFill>
              </a:rPr>
              <a:t>Při hledání identifikačních znaků v geometrii má materiál „</a:t>
            </a:r>
            <a:r>
              <a:rPr lang="cs-CZ" sz="1800" dirty="0" err="1">
                <a:solidFill>
                  <a:schemeClr val="tx1"/>
                </a:solidFill>
              </a:rPr>
              <a:t>Gate</a:t>
            </a:r>
            <a:r>
              <a:rPr lang="cs-CZ" sz="1800" dirty="0">
                <a:solidFill>
                  <a:schemeClr val="tx1"/>
                </a:solidFill>
              </a:rPr>
              <a:t>“ vyšší prioritu než např. Materiál „Casting“. To má zajistit, aby průřezová plocha zářezů byla v průběhu generování sítě co nejpřesnější.</a:t>
            </a:r>
          </a:p>
          <a:p>
            <a:pPr lvl="2" algn="just">
              <a:buClr>
                <a:srgbClr val="983033"/>
              </a:buClr>
              <a:buFont typeface="Wingdings" panose="05000000000000000000" pitchFamily="2" charset="2"/>
              <a:buChar char="Ø"/>
            </a:pPr>
            <a:r>
              <a:rPr lang="cs-CZ" sz="1800" dirty="0">
                <a:solidFill>
                  <a:schemeClr val="tx1"/>
                </a:solidFill>
              </a:rPr>
              <a:t>Při hledání identifikačních značek mají materiály formy nejmenší význam při určování sítě.</a:t>
            </a:r>
          </a:p>
          <a:p>
            <a:pPr lvl="2" algn="just">
              <a:buClr>
                <a:srgbClr val="983033"/>
              </a:buClr>
              <a:buFont typeface="Wingdings" panose="05000000000000000000" pitchFamily="2" charset="2"/>
              <a:buChar char="Ø"/>
            </a:pPr>
            <a:r>
              <a:rPr lang="cs-CZ" sz="1800" dirty="0">
                <a:solidFill>
                  <a:schemeClr val="tx1"/>
                </a:solidFill>
              </a:rPr>
              <a:t>Pořadí sad parametrů („</a:t>
            </a:r>
            <a:r>
              <a:rPr lang="cs-CZ" sz="1800" dirty="0" err="1">
                <a:solidFill>
                  <a:schemeClr val="tx1"/>
                </a:solidFill>
              </a:rPr>
              <a:t>Multiple</a:t>
            </a:r>
            <a:r>
              <a:rPr lang="cs-CZ" sz="1800" dirty="0">
                <a:solidFill>
                  <a:schemeClr val="tx1"/>
                </a:solidFill>
              </a:rPr>
              <a:t> </a:t>
            </a:r>
            <a:r>
              <a:rPr lang="cs-CZ" sz="1800" dirty="0" err="1">
                <a:solidFill>
                  <a:schemeClr val="tx1"/>
                </a:solidFill>
              </a:rPr>
              <a:t>Parameter</a:t>
            </a:r>
            <a:r>
              <a:rPr lang="cs-CZ" sz="1800" dirty="0">
                <a:solidFill>
                  <a:schemeClr val="tx1"/>
                </a:solidFill>
              </a:rPr>
              <a:t> Set“) má poměrně velký vliv na výsledek generování sítě. Hodnoty poslední (dolní) sady parametrů mají nejvyšší prioritu, a tak překrývají parametry z předchozí sady parametrů.</a:t>
            </a:r>
          </a:p>
          <a:p>
            <a:pPr lvl="2" algn="just">
              <a:buClr>
                <a:srgbClr val="983033"/>
              </a:buClr>
              <a:buFont typeface="Wingdings" panose="05000000000000000000" pitchFamily="2" charset="2"/>
              <a:buChar char="Ø"/>
            </a:pPr>
            <a:r>
              <a:rPr lang="cs-CZ" sz="1800" dirty="0">
                <a:solidFill>
                  <a:schemeClr val="tx1"/>
                </a:solidFill>
              </a:rPr>
              <a:t>U souboru STL může algoritmus síťování vykazovat mírně odlišné chování. Je to kvůli velkému počtu uzlových bodů, které vedou k dalším identifikačním značkám i v oblastech bez geometrických změn.</a:t>
            </a:r>
          </a:p>
          <a:p>
            <a:pPr lvl="2" algn="just">
              <a:buClr>
                <a:srgbClr val="983033"/>
              </a:buClr>
              <a:buFont typeface="Wingdings" panose="05000000000000000000" pitchFamily="2" charset="2"/>
              <a:buChar char="Ø"/>
            </a:pPr>
            <a:r>
              <a:rPr lang="cs-CZ" sz="1800" dirty="0">
                <a:solidFill>
                  <a:schemeClr val="tx1"/>
                </a:solidFill>
              </a:rPr>
              <a:t>Používáte-li symetrickou geometrii, je důležité zajistit, aby importované geometrie (STL, STEP) a odpovídající vygenerovaná síť byla opravdu symetrická, jinak mohou být výsledky plnění nesymetrické.</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8 Tvorba geometrie a výpočetní sítě</a:t>
            </a:r>
          </a:p>
        </p:txBody>
      </p:sp>
    </p:spTree>
    <p:extLst>
      <p:ext uri="{BB962C8B-B14F-4D97-AF65-F5344CB8AC3E}">
        <p14:creationId xmlns:p14="http://schemas.microsoft.com/office/powerpoint/2010/main" val="176688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A06D3F67-48CD-412B-83CA-A7E8DC5A4411}"/>
              </a:ext>
            </a:extLst>
          </p:cNvPr>
          <p:cNvPicPr>
            <a:picLocks noGrp="1" noChangeAspect="1"/>
          </p:cNvPicPr>
          <p:nvPr>
            <p:ph idx="1"/>
          </p:nvPr>
        </p:nvPicPr>
        <p:blipFill>
          <a:blip r:embed="rId3"/>
          <a:stretch>
            <a:fillRect/>
          </a:stretch>
        </p:blipFill>
        <p:spPr>
          <a:xfrm>
            <a:off x="2234623" y="1825625"/>
            <a:ext cx="7722754" cy="42005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8" name="TextovéPole 7">
            <a:extLst>
              <a:ext uri="{FF2B5EF4-FFF2-40B4-BE49-F238E27FC236}">
                <a16:creationId xmlns:a16="http://schemas.microsoft.com/office/drawing/2014/main" id="{D8655739-6220-4615-BCEB-41237DCCFD53}"/>
              </a:ext>
            </a:extLst>
          </p:cNvPr>
          <p:cNvSpPr txBox="1"/>
          <p:nvPr/>
        </p:nvSpPr>
        <p:spPr>
          <a:xfrm>
            <a:off x="2491690" y="5952898"/>
            <a:ext cx="6567054" cy="369332"/>
          </a:xfrm>
          <a:prstGeom prst="rect">
            <a:avLst/>
          </a:prstGeom>
          <a:noFill/>
        </p:spPr>
        <p:txBody>
          <a:bodyPr wrap="square" rtlCol="0">
            <a:spAutoFit/>
          </a:bodyPr>
          <a:lstStyle/>
          <a:p>
            <a:pPr algn="ctr"/>
            <a:r>
              <a:rPr lang="cs-CZ" i="1" dirty="0"/>
              <a:t>Zobrazení určení materiálů </a:t>
            </a:r>
          </a:p>
        </p:txBody>
      </p:sp>
    </p:spTree>
    <p:extLst>
      <p:ext uri="{BB962C8B-B14F-4D97-AF65-F5344CB8AC3E}">
        <p14:creationId xmlns:p14="http://schemas.microsoft.com/office/powerpoint/2010/main" val="1631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05840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Koeficienty přestupu tepla (HTC) popisují intenzitu přenosu tepla na rozhraní dvou látek. Potřebujete různé HTC, protože HTC jsou určovány vlastnostmi použitých materiálů, vlastnostmi povrchu a teplotními efekty. </a:t>
            </a:r>
          </a:p>
          <a:p>
            <a:pPr lvl="1" algn="just">
              <a:buClr>
                <a:srgbClr val="983033"/>
              </a:buClr>
              <a:buFont typeface="Wingdings" panose="05000000000000000000" pitchFamily="2" charset="2"/>
              <a:buChar char="ü"/>
            </a:pPr>
            <a:r>
              <a:rPr lang="cs-CZ" dirty="0">
                <a:solidFill>
                  <a:schemeClr val="tx1"/>
                </a:solidFill>
              </a:rPr>
              <a:t>Při lití do písku a vysokotlakého lití je k dispozici „HTC </a:t>
            </a:r>
            <a:r>
              <a:rPr lang="cs-CZ" dirty="0" err="1">
                <a:solidFill>
                  <a:schemeClr val="tx1"/>
                </a:solidFill>
              </a:rPr>
              <a:t>Template</a:t>
            </a:r>
            <a:r>
              <a:rPr lang="cs-CZ" dirty="0">
                <a:solidFill>
                  <a:schemeClr val="tx1"/>
                </a:solidFill>
              </a:rPr>
              <a:t>“. V této šabloně je definováno mnoho materiálových dvojic; proto pro nejběžnější kombinace materiálových dvojic se koeficienty přestupu tepla nastavují automaticky. Šablonu HTC můžete kdykoli přizpůsobit svým potřebám. Vzhledem k velkému množství variant nejsou předdefinované HTC k dispozici pro všechny možné kombinace materiálů v MAGMASOFT®. V těchto případech musíte HTC nastavit ručně nebo je definovat prostřednictvím své individuálně vytvořené HTC šablony. Vezměte prosím na vědomí, že výpočet může být zahájen až poté, co jsou všechny HTC k dispozici a jsou nastaveny.</a:t>
            </a:r>
          </a:p>
          <a:p>
            <a:pPr lvl="1" algn="just">
              <a:buClr>
                <a:srgbClr val="983033"/>
              </a:buClr>
              <a:buFont typeface="Wingdings" panose="05000000000000000000" pitchFamily="2" charset="2"/>
              <a:buChar char="ü"/>
            </a:pPr>
            <a:r>
              <a:rPr lang="cs-CZ" dirty="0">
                <a:solidFill>
                  <a:schemeClr val="tx1"/>
                </a:solidFill>
              </a:rPr>
              <a:t>Pro gravitační lití do kovové formy není v MAGMASOFT® k dispozici žádná šablona HTC. Je to kvůli skutečnosti, že nelze použít žádné výchozí parametry pro kokilové lití z důvodu velké rozmanitosti materiálů. Již jen použití různých povlaků (materiál, tloušťka, četnost atd.) znemožňují přiřazení standardizovaných parametrů.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Tree>
    <p:extLst>
      <p:ext uri="{BB962C8B-B14F-4D97-AF65-F5344CB8AC3E}">
        <p14:creationId xmlns:p14="http://schemas.microsoft.com/office/powerpoint/2010/main" val="304891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8" name="Zástupný obsah 7">
            <a:extLst>
              <a:ext uri="{FF2B5EF4-FFF2-40B4-BE49-F238E27FC236}">
                <a16:creationId xmlns:a16="http://schemas.microsoft.com/office/drawing/2014/main" id="{4BCC7EA4-B689-4D64-A687-36F5B54EDB82}"/>
              </a:ext>
            </a:extLst>
          </p:cNvPr>
          <p:cNvPicPr>
            <a:picLocks noGrp="1" noChangeAspect="1"/>
          </p:cNvPicPr>
          <p:nvPr>
            <p:ph idx="1"/>
          </p:nvPr>
        </p:nvPicPr>
        <p:blipFill>
          <a:blip r:embed="rId3"/>
          <a:stretch>
            <a:fillRect/>
          </a:stretch>
        </p:blipFill>
        <p:spPr>
          <a:xfrm>
            <a:off x="1023553" y="1748207"/>
            <a:ext cx="7740833" cy="4613275"/>
          </a:xfrm>
          <a:prstGeom prst="rect">
            <a:avLst/>
          </a:prstGeom>
        </p:spPr>
      </p:pic>
      <p:sp>
        <p:nvSpPr>
          <p:cNvPr id="5" name="TextovéPole 4">
            <a:extLst>
              <a:ext uri="{FF2B5EF4-FFF2-40B4-BE49-F238E27FC236}">
                <a16:creationId xmlns:a16="http://schemas.microsoft.com/office/drawing/2014/main" id="{35F887FE-4A60-46E7-BA7A-CC74AA51D152}"/>
              </a:ext>
            </a:extLst>
          </p:cNvPr>
          <p:cNvSpPr txBox="1"/>
          <p:nvPr/>
        </p:nvSpPr>
        <p:spPr>
          <a:xfrm>
            <a:off x="9005455" y="3713018"/>
            <a:ext cx="2207028" cy="646331"/>
          </a:xfrm>
          <a:prstGeom prst="rect">
            <a:avLst/>
          </a:prstGeom>
          <a:noFill/>
        </p:spPr>
        <p:txBody>
          <a:bodyPr wrap="square" rtlCol="0">
            <a:spAutoFit/>
          </a:bodyPr>
          <a:lstStyle/>
          <a:p>
            <a:pPr algn="ctr"/>
            <a:r>
              <a:rPr lang="cs-CZ" i="1" dirty="0"/>
              <a:t>Určení koeficientů přestupu tepla</a:t>
            </a:r>
          </a:p>
        </p:txBody>
      </p:sp>
    </p:spTree>
    <p:extLst>
      <p:ext uri="{BB962C8B-B14F-4D97-AF65-F5344CB8AC3E}">
        <p14:creationId xmlns:p14="http://schemas.microsoft.com/office/powerpoint/2010/main" val="331460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1" y="1845733"/>
            <a:ext cx="4177690" cy="4614050"/>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Stejně jako u materiálových definic, funkce „</a:t>
            </a:r>
            <a:r>
              <a:rPr lang="cs-CZ" dirty="0" err="1">
                <a:solidFill>
                  <a:schemeClr val="tx1"/>
                </a:solidFill>
              </a:rPr>
              <a:t>Column</a:t>
            </a:r>
            <a:r>
              <a:rPr lang="cs-CZ" dirty="0">
                <a:solidFill>
                  <a:schemeClr val="tx1"/>
                </a:solidFill>
              </a:rPr>
              <a:t> Dialog“ v kontextové nabídce pravého tlačítka myši umožňuje zobrazit další data z databáze.</a:t>
            </a:r>
          </a:p>
          <a:p>
            <a:pPr lvl="1" algn="just">
              <a:buClr>
                <a:srgbClr val="983033"/>
              </a:buClr>
              <a:buFont typeface="Wingdings" panose="05000000000000000000" pitchFamily="2" charset="2"/>
              <a:buChar char="ü"/>
            </a:pPr>
            <a:r>
              <a:rPr lang="cs-CZ" dirty="0">
                <a:solidFill>
                  <a:schemeClr val="tx1"/>
                </a:solidFill>
              </a:rPr>
              <a:t>Typické koeficienty přestupu tepla pro gravitační lití do pískové formy, vysokotlakého lití a lití do kokil uvádí následující tabulky.</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pic>
        <p:nvPicPr>
          <p:cNvPr id="12" name="Obrázek 11">
            <a:extLst>
              <a:ext uri="{FF2B5EF4-FFF2-40B4-BE49-F238E27FC236}">
                <a16:creationId xmlns:a16="http://schemas.microsoft.com/office/drawing/2014/main" id="{3D8E1A43-EE56-4E78-AE2A-E5B8B2CE535B}"/>
              </a:ext>
            </a:extLst>
          </p:cNvPr>
          <p:cNvPicPr>
            <a:picLocks noChangeAspect="1"/>
          </p:cNvPicPr>
          <p:nvPr/>
        </p:nvPicPr>
        <p:blipFill>
          <a:blip r:embed="rId3"/>
          <a:stretch>
            <a:fillRect/>
          </a:stretch>
        </p:blipFill>
        <p:spPr>
          <a:xfrm>
            <a:off x="5775217" y="1845733"/>
            <a:ext cx="6199652" cy="4485794"/>
          </a:xfrm>
          <a:prstGeom prst="rect">
            <a:avLst/>
          </a:prstGeom>
        </p:spPr>
      </p:pic>
      <p:sp>
        <p:nvSpPr>
          <p:cNvPr id="14" name="TextovéPole 13">
            <a:extLst>
              <a:ext uri="{FF2B5EF4-FFF2-40B4-BE49-F238E27FC236}">
                <a16:creationId xmlns:a16="http://schemas.microsoft.com/office/drawing/2014/main" id="{25A91FD7-2296-4C79-89C9-D70F03043CCE}"/>
              </a:ext>
            </a:extLst>
          </p:cNvPr>
          <p:cNvSpPr txBox="1"/>
          <p:nvPr/>
        </p:nvSpPr>
        <p:spPr>
          <a:xfrm>
            <a:off x="2944547" y="5237234"/>
            <a:ext cx="2762462" cy="923330"/>
          </a:xfrm>
          <a:prstGeom prst="rect">
            <a:avLst/>
          </a:prstGeom>
          <a:noFill/>
        </p:spPr>
        <p:txBody>
          <a:bodyPr wrap="square" rtlCol="0">
            <a:spAutoFit/>
          </a:bodyPr>
          <a:lstStyle/>
          <a:p>
            <a:pPr algn="ctr"/>
            <a:r>
              <a:rPr lang="cs-CZ" i="1" dirty="0"/>
              <a:t>Typické koeficienty přestupu tepla pro lití do pískových forem</a:t>
            </a:r>
          </a:p>
        </p:txBody>
      </p:sp>
    </p:spTree>
    <p:extLst>
      <p:ext uri="{BB962C8B-B14F-4D97-AF65-F5344CB8AC3E}">
        <p14:creationId xmlns:p14="http://schemas.microsoft.com/office/powerpoint/2010/main" val="176793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Definice materiálů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9 Nastavení a spuštění výpočtu</a:t>
            </a:r>
          </a:p>
        </p:txBody>
      </p:sp>
      <p:sp>
        <p:nvSpPr>
          <p:cNvPr id="14" name="TextovéPole 13">
            <a:extLst>
              <a:ext uri="{FF2B5EF4-FFF2-40B4-BE49-F238E27FC236}">
                <a16:creationId xmlns:a16="http://schemas.microsoft.com/office/drawing/2014/main" id="{25A91FD7-2296-4C79-89C9-D70F03043CCE}"/>
              </a:ext>
            </a:extLst>
          </p:cNvPr>
          <p:cNvSpPr txBox="1"/>
          <p:nvPr/>
        </p:nvSpPr>
        <p:spPr>
          <a:xfrm>
            <a:off x="7794008" y="3613571"/>
            <a:ext cx="2762462" cy="923330"/>
          </a:xfrm>
          <a:prstGeom prst="rect">
            <a:avLst/>
          </a:prstGeom>
          <a:noFill/>
        </p:spPr>
        <p:txBody>
          <a:bodyPr wrap="square" rtlCol="0">
            <a:spAutoFit/>
          </a:bodyPr>
          <a:lstStyle/>
          <a:p>
            <a:pPr algn="ctr"/>
            <a:r>
              <a:rPr lang="cs-CZ" i="1" dirty="0"/>
              <a:t>Typické koeficienty přestupu tepla při vysokotlakém lití</a:t>
            </a:r>
          </a:p>
        </p:txBody>
      </p:sp>
      <p:pic>
        <p:nvPicPr>
          <p:cNvPr id="9" name="Obrázek 8">
            <a:extLst>
              <a:ext uri="{FF2B5EF4-FFF2-40B4-BE49-F238E27FC236}">
                <a16:creationId xmlns:a16="http://schemas.microsoft.com/office/drawing/2014/main" id="{F203229B-F93F-4781-A49D-1FDC960432F8}"/>
              </a:ext>
            </a:extLst>
          </p:cNvPr>
          <p:cNvPicPr>
            <a:picLocks noChangeAspect="1"/>
          </p:cNvPicPr>
          <p:nvPr/>
        </p:nvPicPr>
        <p:blipFill>
          <a:blip r:embed="rId3"/>
          <a:stretch>
            <a:fillRect/>
          </a:stretch>
        </p:blipFill>
        <p:spPr>
          <a:xfrm>
            <a:off x="1329755" y="1839528"/>
            <a:ext cx="5777484" cy="4471416"/>
          </a:xfrm>
          <a:prstGeom prst="rect">
            <a:avLst/>
          </a:prstGeom>
        </p:spPr>
      </p:pic>
    </p:spTree>
    <p:extLst>
      <p:ext uri="{BB962C8B-B14F-4D97-AF65-F5344CB8AC3E}">
        <p14:creationId xmlns:p14="http://schemas.microsoft.com/office/powerpoint/2010/main" val="2852806131"/>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3.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14958</TotalTime>
  <Words>4570</Words>
  <Application>Microsoft Office PowerPoint</Application>
  <PresentationFormat>Širokoúhlá obrazovka</PresentationFormat>
  <Paragraphs>268</Paragraphs>
  <Slides>47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Calibri</vt:lpstr>
      <vt:lpstr>Calibri Light</vt:lpstr>
      <vt:lpstr>Wingdings</vt:lpstr>
      <vt:lpstr>Retrospektiva</vt:lpstr>
      <vt:lpstr>  Progresivní metody modelování</vt:lpstr>
      <vt:lpstr>Nastavení a spuštění výpočtu</vt:lpstr>
      <vt:lpstr>Úvod</vt:lpstr>
      <vt:lpstr>Definice materiálů</vt:lpstr>
      <vt:lpstr>Definice materiálů</vt:lpstr>
      <vt:lpstr>Definice materiálů</vt:lpstr>
      <vt:lpstr>Definice materiálů</vt:lpstr>
      <vt:lpstr>Definice materiálů</vt:lpstr>
      <vt:lpstr>Definice materiálů</vt:lpstr>
      <vt:lpstr>Definice materiálů</vt:lpstr>
      <vt:lpstr>Definice plnění/lití</vt:lpstr>
      <vt:lpstr>Definice plnění/lití</vt:lpstr>
      <vt:lpstr>Definice plnění/lití</vt:lpstr>
      <vt:lpstr>Definice plnění/lití</vt:lpstr>
      <vt:lpstr>Definice plnění/lití</vt:lpstr>
      <vt:lpstr>Definice plnění/lití</vt:lpstr>
      <vt:lpstr>Definice tuhnutí a ochlazování</vt:lpstr>
      <vt:lpstr>Definice tuhnutí a ochlazování</vt:lpstr>
      <vt:lpstr>Definice výsledků</vt:lpstr>
      <vt:lpstr>Definice výsledků</vt:lpstr>
      <vt:lpstr>Definice výsledků</vt:lpstr>
      <vt:lpstr>Přiřazení materiálových skupin</vt:lpstr>
      <vt:lpstr>Přiřazení materiálových skupin</vt:lpstr>
      <vt:lpstr>Přiřazení materiálových skupin</vt:lpstr>
      <vt:lpstr>Přiřazení materiálových skupin</vt:lpstr>
      <vt:lpstr>Přiřazení materiálových skupin</vt:lpstr>
      <vt:lpstr>Přiřazení materiálových skupin</vt:lpstr>
      <vt:lpstr>Vytvoření lokálního souřadného systému (LCS)</vt:lpstr>
      <vt:lpstr>Vytvoření lokálního souřadného systému (LCS)</vt:lpstr>
      <vt:lpstr>Vytvoření lokálního souřadného systému (LCS)</vt:lpstr>
      <vt:lpstr>Vytvoření lokálního souřadného systému (LCS)</vt:lpstr>
      <vt:lpstr>Definice „Inlet“</vt:lpstr>
      <vt:lpstr>Trasovací částice </vt:lpstr>
      <vt:lpstr>Mesh Perspective</vt:lpstr>
      <vt:lpstr>Mesh Perspective</vt:lpstr>
      <vt:lpstr>Nastavení parametrů („Prameter Sets“)</vt:lpstr>
      <vt:lpstr>Nastavení parametrů („Prameter Sets“)</vt:lpstr>
      <vt:lpstr>Vytváření sítě pomocí Solver 5 (nedostupné pro vysokotlaké lití)</vt:lpstr>
      <vt:lpstr>Vytváření sítě pomocí Solver 5 (nedostupné pro vysokotlaké lití)</vt:lpstr>
      <vt:lpstr>Standartní vytváření sítě</vt:lpstr>
      <vt:lpstr>Vytváření sítě s použitím „Minimum wall thicknes“</vt:lpstr>
      <vt:lpstr>Kvalita sítě</vt:lpstr>
      <vt:lpstr>Kvalita sítě</vt:lpstr>
      <vt:lpstr>Kvalita sítě</vt:lpstr>
      <vt:lpstr>Kvalita sítě</vt:lpstr>
      <vt:lpstr>Kvalita sítě</vt:lpstr>
      <vt:lpstr>Obecné rady pro vytváření sítí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508</cp:revision>
  <dcterms:created xsi:type="dcterms:W3CDTF">2020-07-13T07:37:48Z</dcterms:created>
  <dcterms:modified xsi:type="dcterms:W3CDTF">2022-01-13T10:04:29Z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