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sldIdLst>
    <p:sldId id="256" r:id="rId5"/>
    <p:sldId id="258" r:id="rId6"/>
    <p:sldId id="264" r:id="rId7"/>
    <p:sldId id="618" r:id="rId8"/>
    <p:sldId id="619" r:id="rId9"/>
    <p:sldId id="620" r:id="rId10"/>
    <p:sldId id="621" r:id="rId11"/>
    <p:sldId id="622" r:id="rId12"/>
    <p:sldId id="623" r:id="rId13"/>
    <p:sldId id="624" r:id="rId14"/>
    <p:sldId id="625" r:id="rId15"/>
    <p:sldId id="626" r:id="rId16"/>
    <p:sldId id="627" r:id="rId17"/>
    <p:sldId id="628" r:id="rId18"/>
    <p:sldId id="629" r:id="rId19"/>
    <p:sldId id="63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115" d="100"/>
          <a:sy n="115" d="100"/>
        </p:scale>
        <p:origin x="102"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t>
            </a:r>
            <a:r>
              <a:rPr lang="cs-CZ" b="1" cap="none">
                <a:solidFill>
                  <a:srgbClr val="983033"/>
                </a:solidFill>
              </a:rPr>
              <a:t>a kol.</a:t>
            </a:r>
            <a:endParaRPr lang="cs-CZ" b="1" cap="none" dirty="0">
              <a:solidFill>
                <a:srgbClr val="983033"/>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Souřadnicový systém v MAGMASOFT®</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b="1" dirty="0">
                <a:solidFill>
                  <a:schemeClr val="tx1"/>
                </a:solidFill>
              </a:rPr>
              <a:t>Souřadná osa „-Z“ popisuje gravitační vektor. </a:t>
            </a:r>
            <a:r>
              <a:rPr lang="cs-CZ" dirty="0">
                <a:solidFill>
                  <a:schemeClr val="tx1"/>
                </a:solidFill>
              </a:rPr>
              <a:t>Je nezbytné ujistit se, že odpovídajícím způsobem přizpůsobíte orientaci 3D modelu. Osy „X“ a „Y“, stejně jako poloha modelu v souřadném systému, však na simulaci nemají žádný vliv; je třeba zvážit pouze srovnání s osou „Z“.</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pic>
        <p:nvPicPr>
          <p:cNvPr id="5" name="Obrázek 4">
            <a:extLst>
              <a:ext uri="{FF2B5EF4-FFF2-40B4-BE49-F238E27FC236}">
                <a16:creationId xmlns:a16="http://schemas.microsoft.com/office/drawing/2014/main" id="{3139DA35-F3A4-46E8-8DA0-B9C7010AEC9C}"/>
              </a:ext>
            </a:extLst>
          </p:cNvPr>
          <p:cNvPicPr>
            <a:picLocks noChangeAspect="1"/>
          </p:cNvPicPr>
          <p:nvPr/>
        </p:nvPicPr>
        <p:blipFill>
          <a:blip r:embed="rId3"/>
          <a:stretch>
            <a:fillRect/>
          </a:stretch>
        </p:blipFill>
        <p:spPr>
          <a:xfrm>
            <a:off x="3046383" y="2840904"/>
            <a:ext cx="6099233" cy="2966959"/>
          </a:xfrm>
          <a:prstGeom prst="rect">
            <a:avLst/>
          </a:prstGeom>
        </p:spPr>
      </p:pic>
      <p:sp>
        <p:nvSpPr>
          <p:cNvPr id="8" name="TextovéPole 7">
            <a:extLst>
              <a:ext uri="{FF2B5EF4-FFF2-40B4-BE49-F238E27FC236}">
                <a16:creationId xmlns:a16="http://schemas.microsoft.com/office/drawing/2014/main" id="{854ECFA0-0BA4-4DC5-A222-236FCAAF5A7B}"/>
              </a:ext>
            </a:extLst>
          </p:cNvPr>
          <p:cNvSpPr txBox="1"/>
          <p:nvPr/>
        </p:nvSpPr>
        <p:spPr>
          <a:xfrm>
            <a:off x="3219394" y="5917709"/>
            <a:ext cx="5111646" cy="369332"/>
          </a:xfrm>
          <a:prstGeom prst="rect">
            <a:avLst/>
          </a:prstGeom>
          <a:noFill/>
        </p:spPr>
        <p:txBody>
          <a:bodyPr wrap="square" rtlCol="0">
            <a:spAutoFit/>
          </a:bodyPr>
          <a:lstStyle/>
          <a:p>
            <a:pPr algn="ctr"/>
            <a:r>
              <a:rPr lang="cs-CZ" i="1" dirty="0"/>
              <a:t>Osy souřadného systému</a:t>
            </a:r>
          </a:p>
        </p:txBody>
      </p:sp>
    </p:spTree>
    <p:extLst>
      <p:ext uri="{BB962C8B-B14F-4D97-AF65-F5344CB8AC3E}">
        <p14:creationId xmlns:p14="http://schemas.microsoft.com/office/powerpoint/2010/main" val="312628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Project </a:t>
            </a:r>
            <a:r>
              <a:rPr lang="cs-CZ" dirty="0" err="1">
                <a:solidFill>
                  <a:schemeClr val="tx1"/>
                </a:solidFill>
              </a:rPr>
              <a:t>Perspective</a:t>
            </a:r>
            <a:endParaRPr lang="cs-CZ" dirty="0">
              <a:solidFill>
                <a:schemeClr val="tx1"/>
              </a:solidFill>
            </a:endParaRP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393461"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a:t>
            </a:r>
            <a:r>
              <a:rPr lang="cs-CZ" b="1" dirty="0">
                <a:solidFill>
                  <a:schemeClr val="tx1"/>
                </a:solidFill>
              </a:rPr>
              <a:t>Project </a:t>
            </a:r>
            <a:r>
              <a:rPr lang="cs-CZ" b="1" dirty="0" err="1">
                <a:solidFill>
                  <a:schemeClr val="tx1"/>
                </a:solidFill>
              </a:rPr>
              <a:t>Perspective</a:t>
            </a:r>
            <a:r>
              <a:rPr lang="cs-CZ" b="1" dirty="0">
                <a:solidFill>
                  <a:schemeClr val="tx1"/>
                </a:solidFill>
              </a:rPr>
              <a:t> </a:t>
            </a:r>
            <a:r>
              <a:rPr lang="cs-CZ" dirty="0">
                <a:solidFill>
                  <a:schemeClr val="tx1"/>
                </a:solidFill>
              </a:rPr>
              <a:t>najdete všechny potřebné funkce pro správu MAGMA projektů. Tyto funkce zahrnují:</a:t>
            </a:r>
          </a:p>
          <a:p>
            <a:pPr lvl="1" algn="just">
              <a:buClr>
                <a:srgbClr val="983033"/>
              </a:buClr>
              <a:buFont typeface="Wingdings" panose="05000000000000000000" pitchFamily="2" charset="2"/>
              <a:buChar char="ü"/>
            </a:pPr>
            <a:r>
              <a:rPr lang="cs-CZ" dirty="0">
                <a:solidFill>
                  <a:schemeClr val="tx1"/>
                </a:solidFill>
              </a:rPr>
              <a:t>„Open Project“, „New Project“, „New </a:t>
            </a:r>
            <a:r>
              <a:rPr lang="cs-CZ" dirty="0" err="1">
                <a:solidFill>
                  <a:schemeClr val="tx1"/>
                </a:solidFill>
              </a:rPr>
              <a:t>Version</a:t>
            </a:r>
            <a:r>
              <a:rPr lang="cs-CZ" dirty="0">
                <a:solidFill>
                  <a:schemeClr val="tx1"/>
                </a:solidFill>
              </a:rPr>
              <a:t>“, „</a:t>
            </a:r>
            <a:r>
              <a:rPr lang="cs-CZ" dirty="0" err="1">
                <a:solidFill>
                  <a:schemeClr val="tx1"/>
                </a:solidFill>
              </a:rPr>
              <a:t>Rename</a:t>
            </a:r>
            <a:r>
              <a:rPr lang="cs-CZ" dirty="0">
                <a:solidFill>
                  <a:schemeClr val="tx1"/>
                </a:solidFill>
              </a:rPr>
              <a:t> Project“, „</a:t>
            </a:r>
            <a:r>
              <a:rPr lang="cs-CZ" dirty="0" err="1">
                <a:solidFill>
                  <a:schemeClr val="tx1"/>
                </a:solidFill>
              </a:rPr>
              <a:t>Delete</a:t>
            </a:r>
            <a:r>
              <a:rPr lang="cs-CZ" dirty="0">
                <a:solidFill>
                  <a:schemeClr val="tx1"/>
                </a:solidFill>
              </a:rPr>
              <a:t> Project“, „</a:t>
            </a:r>
            <a:r>
              <a:rPr lang="cs-CZ" dirty="0" err="1">
                <a:solidFill>
                  <a:schemeClr val="tx1"/>
                </a:solidFill>
              </a:rPr>
              <a:t>Delete</a:t>
            </a:r>
            <a:r>
              <a:rPr lang="cs-CZ" dirty="0">
                <a:solidFill>
                  <a:schemeClr val="tx1"/>
                </a:solidFill>
              </a:rPr>
              <a:t> </a:t>
            </a:r>
            <a:r>
              <a:rPr lang="cs-CZ" dirty="0" err="1">
                <a:solidFill>
                  <a:schemeClr val="tx1"/>
                </a:solidFill>
              </a:rPr>
              <a:t>Results</a:t>
            </a:r>
            <a:r>
              <a:rPr lang="cs-CZ"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Při spuštění aplikace MAGMASOFT® uvidíte obsah složek adresářů projektu, jak je znázorněno na obrázku. V průzkumníku projektů („Project Explorer“) najdete „</a:t>
            </a:r>
            <a:r>
              <a:rPr lang="cs-CZ" dirty="0" err="1">
                <a:solidFill>
                  <a:schemeClr val="tx1"/>
                </a:solidFill>
              </a:rPr>
              <a:t>Recent</a:t>
            </a:r>
            <a:r>
              <a:rPr lang="cs-CZ" dirty="0">
                <a:solidFill>
                  <a:schemeClr val="tx1"/>
                </a:solidFill>
              </a:rPr>
              <a:t> Project </a:t>
            </a:r>
            <a:r>
              <a:rPr lang="cs-CZ" dirty="0" err="1">
                <a:solidFill>
                  <a:schemeClr val="tx1"/>
                </a:solidFill>
              </a:rPr>
              <a:t>Versions</a:t>
            </a:r>
            <a:r>
              <a:rPr lang="cs-CZ" dirty="0">
                <a:solidFill>
                  <a:schemeClr val="tx1"/>
                </a:solidFill>
              </a:rPr>
              <a:t>“. Zde se zobrazí posledních pět upravených verzí pro rychlý přístup. Přímo pod těmito verzemi najdete složku projektů. Zde jsou všechny projekty uloženy ve výchozím nastavení. Tuto složku můžete kdykoli změnit v okně nastavení </a:t>
            </a:r>
            <a:r>
              <a:rPr lang="cs-CZ" i="1" dirty="0">
                <a:solidFill>
                  <a:schemeClr val="tx1"/>
                </a:solidFill>
              </a:rPr>
              <a:t>(</a:t>
            </a:r>
            <a:r>
              <a:rPr lang="cs-CZ" i="1" dirty="0" err="1">
                <a:solidFill>
                  <a:schemeClr val="tx1"/>
                </a:solidFill>
              </a:rPr>
              <a:t>Window</a:t>
            </a:r>
            <a:r>
              <a:rPr lang="cs-CZ" i="1" dirty="0">
                <a:solidFill>
                  <a:schemeClr val="tx1"/>
                </a:solidFill>
              </a:rPr>
              <a:t> &gt; </a:t>
            </a:r>
            <a:r>
              <a:rPr lang="cs-CZ" i="1" dirty="0" err="1">
                <a:solidFill>
                  <a:schemeClr val="tx1"/>
                </a:solidFill>
              </a:rPr>
              <a:t>Preferences</a:t>
            </a:r>
            <a:r>
              <a:rPr lang="cs-CZ" i="1" dirty="0">
                <a:solidFill>
                  <a:schemeClr val="tx1"/>
                </a:solidFill>
              </a:rPr>
              <a:t>… &gt; Project Management &gt; Default </a:t>
            </a:r>
            <a:r>
              <a:rPr lang="cs-CZ" i="1" dirty="0" err="1">
                <a:solidFill>
                  <a:schemeClr val="tx1"/>
                </a:solidFill>
              </a:rPr>
              <a:t>project</a:t>
            </a:r>
            <a:r>
              <a:rPr lang="cs-CZ" i="1" dirty="0">
                <a:solidFill>
                  <a:schemeClr val="tx1"/>
                </a:solidFill>
              </a:rPr>
              <a:t> </a:t>
            </a:r>
            <a:r>
              <a:rPr lang="cs-CZ" i="1" dirty="0" err="1">
                <a:solidFill>
                  <a:schemeClr val="tx1"/>
                </a:solidFill>
              </a:rPr>
              <a:t>directory</a:t>
            </a:r>
            <a:r>
              <a:rPr lang="cs-CZ" i="1" dirty="0">
                <a:solidFill>
                  <a:schemeClr val="tx1"/>
                </a:solidFill>
              </a:rPr>
              <a:t>).</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pic>
        <p:nvPicPr>
          <p:cNvPr id="9" name="Obrázek 8">
            <a:extLst>
              <a:ext uri="{FF2B5EF4-FFF2-40B4-BE49-F238E27FC236}">
                <a16:creationId xmlns:a16="http://schemas.microsoft.com/office/drawing/2014/main" id="{1BC336B0-D806-426A-B886-D9503E243381}"/>
              </a:ext>
            </a:extLst>
          </p:cNvPr>
          <p:cNvPicPr>
            <a:picLocks noChangeAspect="1"/>
          </p:cNvPicPr>
          <p:nvPr/>
        </p:nvPicPr>
        <p:blipFill>
          <a:blip r:embed="rId3"/>
          <a:stretch>
            <a:fillRect/>
          </a:stretch>
        </p:blipFill>
        <p:spPr>
          <a:xfrm>
            <a:off x="6740540" y="1845733"/>
            <a:ext cx="5244652" cy="3220942"/>
          </a:xfrm>
          <a:prstGeom prst="rect">
            <a:avLst/>
          </a:prstGeom>
        </p:spPr>
      </p:pic>
      <p:sp>
        <p:nvSpPr>
          <p:cNvPr id="10" name="TextovéPole 9">
            <a:extLst>
              <a:ext uri="{FF2B5EF4-FFF2-40B4-BE49-F238E27FC236}">
                <a16:creationId xmlns:a16="http://schemas.microsoft.com/office/drawing/2014/main" id="{F10DF06A-E16E-486B-8A0C-F58FD44E78BD}"/>
              </a:ext>
            </a:extLst>
          </p:cNvPr>
          <p:cNvSpPr txBox="1"/>
          <p:nvPr/>
        </p:nvSpPr>
        <p:spPr>
          <a:xfrm>
            <a:off x="7727664" y="5406157"/>
            <a:ext cx="3367056" cy="646331"/>
          </a:xfrm>
          <a:prstGeom prst="rect">
            <a:avLst/>
          </a:prstGeom>
          <a:noFill/>
        </p:spPr>
        <p:txBody>
          <a:bodyPr wrap="square" rtlCol="0">
            <a:spAutoFit/>
          </a:bodyPr>
          <a:lstStyle/>
          <a:p>
            <a:pPr algn="ctr"/>
            <a:r>
              <a:rPr lang="cs-CZ" i="1" dirty="0"/>
              <a:t>Uživatelské rozhraní po spuštění MAGMASOFT®</a:t>
            </a:r>
          </a:p>
        </p:txBody>
      </p:sp>
    </p:spTree>
    <p:extLst>
      <p:ext uri="{BB962C8B-B14F-4D97-AF65-F5344CB8AC3E}">
        <p14:creationId xmlns:p14="http://schemas.microsoft.com/office/powerpoint/2010/main" val="336072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Vytvoření projektu</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MAGMASOFT® vám nabízí různé možnosti pro vytvoření nového projektu. V nabídce </a:t>
            </a:r>
            <a:r>
              <a:rPr lang="cs-CZ" i="1" dirty="0" err="1">
                <a:solidFill>
                  <a:schemeClr val="tx1"/>
                </a:solidFill>
              </a:rPr>
              <a:t>File</a:t>
            </a:r>
            <a:r>
              <a:rPr lang="cs-CZ" i="1" dirty="0">
                <a:solidFill>
                  <a:schemeClr val="tx1"/>
                </a:solidFill>
              </a:rPr>
              <a:t> &gt; New…</a:t>
            </a:r>
            <a:r>
              <a:rPr lang="cs-CZ" dirty="0">
                <a:solidFill>
                  <a:schemeClr val="tx1"/>
                </a:solidFill>
              </a:rPr>
              <a:t> vyberte „New Project ...“. Alternativně můžete také použít odpovídající ikonu na panelu nástrojů.</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pic>
        <p:nvPicPr>
          <p:cNvPr id="5" name="Obrázek 4">
            <a:extLst>
              <a:ext uri="{FF2B5EF4-FFF2-40B4-BE49-F238E27FC236}">
                <a16:creationId xmlns:a16="http://schemas.microsoft.com/office/drawing/2014/main" id="{819190B9-D626-47CF-B263-DE206A200AE4}"/>
              </a:ext>
            </a:extLst>
          </p:cNvPr>
          <p:cNvPicPr>
            <a:picLocks noChangeAspect="1"/>
          </p:cNvPicPr>
          <p:nvPr/>
        </p:nvPicPr>
        <p:blipFill>
          <a:blip r:embed="rId3"/>
          <a:stretch>
            <a:fillRect/>
          </a:stretch>
        </p:blipFill>
        <p:spPr>
          <a:xfrm>
            <a:off x="424881" y="2644471"/>
            <a:ext cx="5853752" cy="2722061"/>
          </a:xfrm>
          <a:prstGeom prst="rect">
            <a:avLst/>
          </a:prstGeom>
        </p:spPr>
      </p:pic>
      <p:pic>
        <p:nvPicPr>
          <p:cNvPr id="8" name="Obrázek 7">
            <a:extLst>
              <a:ext uri="{FF2B5EF4-FFF2-40B4-BE49-F238E27FC236}">
                <a16:creationId xmlns:a16="http://schemas.microsoft.com/office/drawing/2014/main" id="{82B1D82B-4A28-4025-9202-95973020DE16}"/>
              </a:ext>
            </a:extLst>
          </p:cNvPr>
          <p:cNvPicPr>
            <a:picLocks noChangeAspect="1"/>
          </p:cNvPicPr>
          <p:nvPr/>
        </p:nvPicPr>
        <p:blipFill>
          <a:blip r:embed="rId4"/>
          <a:stretch>
            <a:fillRect/>
          </a:stretch>
        </p:blipFill>
        <p:spPr>
          <a:xfrm>
            <a:off x="6278633" y="2644470"/>
            <a:ext cx="5769732" cy="2722062"/>
          </a:xfrm>
          <a:prstGeom prst="rect">
            <a:avLst/>
          </a:prstGeom>
        </p:spPr>
      </p:pic>
      <p:sp>
        <p:nvSpPr>
          <p:cNvPr id="11" name="TextovéPole 10">
            <a:extLst>
              <a:ext uri="{FF2B5EF4-FFF2-40B4-BE49-F238E27FC236}">
                <a16:creationId xmlns:a16="http://schemas.microsoft.com/office/drawing/2014/main" id="{561DBB2B-729E-44B6-8C22-DB7A659BA999}"/>
              </a:ext>
            </a:extLst>
          </p:cNvPr>
          <p:cNvSpPr txBox="1"/>
          <p:nvPr/>
        </p:nvSpPr>
        <p:spPr>
          <a:xfrm>
            <a:off x="3351757" y="5561351"/>
            <a:ext cx="4353187" cy="369332"/>
          </a:xfrm>
          <a:prstGeom prst="rect">
            <a:avLst/>
          </a:prstGeom>
          <a:noFill/>
        </p:spPr>
        <p:txBody>
          <a:bodyPr wrap="square" rtlCol="0">
            <a:spAutoFit/>
          </a:bodyPr>
          <a:lstStyle/>
          <a:p>
            <a:pPr algn="ctr"/>
            <a:r>
              <a:rPr lang="cs-CZ" i="1" dirty="0"/>
              <a:t>Možnosti vytvoření projektu</a:t>
            </a:r>
          </a:p>
        </p:txBody>
      </p:sp>
    </p:spTree>
    <p:extLst>
      <p:ext uri="{BB962C8B-B14F-4D97-AF65-F5344CB8AC3E}">
        <p14:creationId xmlns:p14="http://schemas.microsoft.com/office/powerpoint/2010/main" val="180715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Vytvoření projektu</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1" y="1845733"/>
            <a:ext cx="499872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obou případech se otevře stejný dialog pro definování dalších nastavení specifických pro proces. Při vytváření projektu musíte určit režim procesu a typ slitiny. Tyto informace jsou vyžadovány, aby vám byly v průběhu definování projektu k dispozici příslušné nastavení a materiály. Tento dialog navíc použijete také k přiřazení názvu projektu. Doporučujeme nepoužívat pro název projektu speciální znaky. Dále zde vyberete umístění úložiště pro svůj projekt. Můžete si vybrat mezi standardní složkou projektu a oblíbenými položkami. Sem můžete také přidat popis projektu. Následně budete automaticky přesměrování do </a:t>
            </a:r>
            <a:r>
              <a:rPr lang="cs-CZ" b="1" dirty="0">
                <a:solidFill>
                  <a:schemeClr val="tx1"/>
                </a:solidFill>
              </a:rPr>
              <a:t>Geometry </a:t>
            </a:r>
            <a:r>
              <a:rPr lang="cs-CZ" b="1" dirty="0" err="1">
                <a:solidFill>
                  <a:schemeClr val="tx1"/>
                </a:solidFill>
              </a:rPr>
              <a:t>Perspective</a:t>
            </a:r>
            <a:r>
              <a:rPr lang="cs-CZ" b="1" dirty="0">
                <a:solidFill>
                  <a:schemeClr val="tx1"/>
                </a:solidFill>
              </a:rPr>
              <a:t>.</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pic>
        <p:nvPicPr>
          <p:cNvPr id="9" name="Obrázek 8">
            <a:extLst>
              <a:ext uri="{FF2B5EF4-FFF2-40B4-BE49-F238E27FC236}">
                <a16:creationId xmlns:a16="http://schemas.microsoft.com/office/drawing/2014/main" id="{DB049BF7-E447-42D8-81F3-ED221741038C}"/>
              </a:ext>
            </a:extLst>
          </p:cNvPr>
          <p:cNvPicPr>
            <a:picLocks noChangeAspect="1"/>
          </p:cNvPicPr>
          <p:nvPr/>
        </p:nvPicPr>
        <p:blipFill>
          <a:blip r:embed="rId3"/>
          <a:stretch>
            <a:fillRect/>
          </a:stretch>
        </p:blipFill>
        <p:spPr>
          <a:xfrm>
            <a:off x="6547249" y="349754"/>
            <a:ext cx="5512877" cy="5106665"/>
          </a:xfrm>
          <a:prstGeom prst="rect">
            <a:avLst/>
          </a:prstGeom>
        </p:spPr>
      </p:pic>
      <p:sp>
        <p:nvSpPr>
          <p:cNvPr id="10" name="TextovéPole 9">
            <a:extLst>
              <a:ext uri="{FF2B5EF4-FFF2-40B4-BE49-F238E27FC236}">
                <a16:creationId xmlns:a16="http://schemas.microsoft.com/office/drawing/2014/main" id="{1D343FE1-CF4A-4DA0-8630-5C72FE5F4355}"/>
              </a:ext>
            </a:extLst>
          </p:cNvPr>
          <p:cNvSpPr txBox="1"/>
          <p:nvPr/>
        </p:nvSpPr>
        <p:spPr>
          <a:xfrm>
            <a:off x="6697150" y="5661015"/>
            <a:ext cx="4212076" cy="369332"/>
          </a:xfrm>
          <a:prstGeom prst="rect">
            <a:avLst/>
          </a:prstGeom>
          <a:noFill/>
        </p:spPr>
        <p:txBody>
          <a:bodyPr wrap="square" rtlCol="0">
            <a:spAutoFit/>
          </a:bodyPr>
          <a:lstStyle/>
          <a:p>
            <a:pPr algn="ctr"/>
            <a:r>
              <a:rPr lang="cs-CZ" i="1" dirty="0"/>
              <a:t>Vytvoření nového projektu</a:t>
            </a:r>
          </a:p>
        </p:txBody>
      </p:sp>
    </p:spTree>
    <p:extLst>
      <p:ext uri="{BB962C8B-B14F-4D97-AF65-F5344CB8AC3E}">
        <p14:creationId xmlns:p14="http://schemas.microsoft.com/office/powerpoint/2010/main" val="128221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Vytvoření nové verze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1" y="1845733"/>
            <a:ext cx="4658942"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Otevře se dialogové okno pro vytvoření nové verze. Základní verze označuje, na které verzi je nová verze založena. Kromě toho můžete znovu přidat popis. Dále můžete změnit jak procesní režim, tak materiál. Doporučujeme však neměnit procesní režim v rámci projektu, protože jinak dojde ke ztrátě mnoha závislostí v softwaru. Chcete-li změnit proces, místo toho vytvořte nový projekt.</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
        <p:nvSpPr>
          <p:cNvPr id="10" name="TextovéPole 9">
            <a:extLst>
              <a:ext uri="{FF2B5EF4-FFF2-40B4-BE49-F238E27FC236}">
                <a16:creationId xmlns:a16="http://schemas.microsoft.com/office/drawing/2014/main" id="{1D343FE1-CF4A-4DA0-8630-5C72FE5F4355}"/>
              </a:ext>
            </a:extLst>
          </p:cNvPr>
          <p:cNvSpPr txBox="1"/>
          <p:nvPr/>
        </p:nvSpPr>
        <p:spPr>
          <a:xfrm>
            <a:off x="709693" y="5614635"/>
            <a:ext cx="4476903" cy="369332"/>
          </a:xfrm>
          <a:prstGeom prst="rect">
            <a:avLst/>
          </a:prstGeom>
          <a:noFill/>
        </p:spPr>
        <p:txBody>
          <a:bodyPr wrap="square" rtlCol="0">
            <a:spAutoFit/>
          </a:bodyPr>
          <a:lstStyle/>
          <a:p>
            <a:pPr algn="ctr"/>
            <a:r>
              <a:rPr lang="cs-CZ" i="1" dirty="0"/>
              <a:t>Vytvoření nové verze pomocí nástrojové lišty</a:t>
            </a:r>
          </a:p>
        </p:txBody>
      </p:sp>
      <p:pic>
        <p:nvPicPr>
          <p:cNvPr id="8" name="Obrázek 7">
            <a:extLst>
              <a:ext uri="{FF2B5EF4-FFF2-40B4-BE49-F238E27FC236}">
                <a16:creationId xmlns:a16="http://schemas.microsoft.com/office/drawing/2014/main" id="{241F1D57-6B33-4CF9-A719-1044F194C9C8}"/>
              </a:ext>
            </a:extLst>
          </p:cNvPr>
          <p:cNvPicPr>
            <a:picLocks noChangeAspect="1"/>
          </p:cNvPicPr>
          <p:nvPr/>
        </p:nvPicPr>
        <p:blipFill>
          <a:blip r:embed="rId3"/>
          <a:stretch>
            <a:fillRect/>
          </a:stretch>
        </p:blipFill>
        <p:spPr>
          <a:xfrm>
            <a:off x="1097281" y="4264776"/>
            <a:ext cx="3932261" cy="1225402"/>
          </a:xfrm>
          <a:prstGeom prst="rect">
            <a:avLst/>
          </a:prstGeom>
        </p:spPr>
      </p:pic>
      <p:pic>
        <p:nvPicPr>
          <p:cNvPr id="11" name="Obrázek 10">
            <a:extLst>
              <a:ext uri="{FF2B5EF4-FFF2-40B4-BE49-F238E27FC236}">
                <a16:creationId xmlns:a16="http://schemas.microsoft.com/office/drawing/2014/main" id="{C7C30DA8-D686-4B3B-818F-5C5A56597F34}"/>
              </a:ext>
            </a:extLst>
          </p:cNvPr>
          <p:cNvPicPr>
            <a:picLocks noChangeAspect="1"/>
          </p:cNvPicPr>
          <p:nvPr/>
        </p:nvPicPr>
        <p:blipFill>
          <a:blip r:embed="rId4"/>
          <a:stretch>
            <a:fillRect/>
          </a:stretch>
        </p:blipFill>
        <p:spPr>
          <a:xfrm>
            <a:off x="6846534" y="1056236"/>
            <a:ext cx="4507266" cy="4739703"/>
          </a:xfrm>
          <a:prstGeom prst="rect">
            <a:avLst/>
          </a:prstGeom>
        </p:spPr>
      </p:pic>
      <p:sp>
        <p:nvSpPr>
          <p:cNvPr id="12" name="TextovéPole 11">
            <a:extLst>
              <a:ext uri="{FF2B5EF4-FFF2-40B4-BE49-F238E27FC236}">
                <a16:creationId xmlns:a16="http://schemas.microsoft.com/office/drawing/2014/main" id="{E84AF0ED-82BC-403A-862E-FC02A2B62B93}"/>
              </a:ext>
            </a:extLst>
          </p:cNvPr>
          <p:cNvSpPr txBox="1"/>
          <p:nvPr/>
        </p:nvSpPr>
        <p:spPr>
          <a:xfrm>
            <a:off x="7528457" y="5835659"/>
            <a:ext cx="2998033" cy="369332"/>
          </a:xfrm>
          <a:prstGeom prst="rect">
            <a:avLst/>
          </a:prstGeom>
          <a:noFill/>
        </p:spPr>
        <p:txBody>
          <a:bodyPr wrap="square" rtlCol="0">
            <a:spAutoFit/>
          </a:bodyPr>
          <a:lstStyle/>
          <a:p>
            <a:pPr algn="ctr"/>
            <a:r>
              <a:rPr lang="cs-CZ" i="1" dirty="0"/>
              <a:t>Vytvoření nové verze</a:t>
            </a:r>
          </a:p>
        </p:txBody>
      </p:sp>
    </p:spTree>
    <p:extLst>
      <p:ext uri="{BB962C8B-B14F-4D97-AF65-F5344CB8AC3E}">
        <p14:creationId xmlns:p14="http://schemas.microsoft.com/office/powerpoint/2010/main" val="375338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Vytvoření nové verze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19"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Pokud nyní zvolíte „</a:t>
            </a:r>
            <a:r>
              <a:rPr lang="cs-CZ" dirty="0" err="1">
                <a:solidFill>
                  <a:schemeClr val="tx1"/>
                </a:solidFill>
              </a:rPr>
              <a:t>Finish</a:t>
            </a:r>
            <a:r>
              <a:rPr lang="cs-CZ" dirty="0">
                <a:solidFill>
                  <a:schemeClr val="tx1"/>
                </a:solidFill>
              </a:rPr>
              <a:t>“, všechna nastavení ze základní verze budou převzata pro vaši novou verzi (s výjimkou výsledků).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
        <p:nvSpPr>
          <p:cNvPr id="12" name="TextovéPole 11">
            <a:extLst>
              <a:ext uri="{FF2B5EF4-FFF2-40B4-BE49-F238E27FC236}">
                <a16:creationId xmlns:a16="http://schemas.microsoft.com/office/drawing/2014/main" id="{E84AF0ED-82BC-403A-862E-FC02A2B62B93}"/>
              </a:ext>
            </a:extLst>
          </p:cNvPr>
          <p:cNvSpPr txBox="1"/>
          <p:nvPr/>
        </p:nvSpPr>
        <p:spPr>
          <a:xfrm>
            <a:off x="7333585" y="4264003"/>
            <a:ext cx="2998033" cy="646331"/>
          </a:xfrm>
          <a:prstGeom prst="rect">
            <a:avLst/>
          </a:prstGeom>
          <a:noFill/>
        </p:spPr>
        <p:txBody>
          <a:bodyPr wrap="square" rtlCol="0">
            <a:spAutoFit/>
          </a:bodyPr>
          <a:lstStyle/>
          <a:p>
            <a:pPr algn="ctr"/>
            <a:r>
              <a:rPr lang="cs-CZ" i="1" dirty="0"/>
              <a:t>Pokročilá nástavní pro novou verzi</a:t>
            </a:r>
          </a:p>
        </p:txBody>
      </p:sp>
      <p:pic>
        <p:nvPicPr>
          <p:cNvPr id="5" name="Obrázek 4">
            <a:extLst>
              <a:ext uri="{FF2B5EF4-FFF2-40B4-BE49-F238E27FC236}">
                <a16:creationId xmlns:a16="http://schemas.microsoft.com/office/drawing/2014/main" id="{DE556662-792C-4E0C-B85B-94340B6CF155}"/>
              </a:ext>
            </a:extLst>
          </p:cNvPr>
          <p:cNvPicPr>
            <a:picLocks noChangeAspect="1"/>
          </p:cNvPicPr>
          <p:nvPr/>
        </p:nvPicPr>
        <p:blipFill>
          <a:blip r:embed="rId3"/>
          <a:stretch>
            <a:fillRect/>
          </a:stretch>
        </p:blipFill>
        <p:spPr>
          <a:xfrm>
            <a:off x="1414188" y="2501857"/>
            <a:ext cx="5181483" cy="3524293"/>
          </a:xfrm>
          <a:prstGeom prst="rect">
            <a:avLst/>
          </a:prstGeom>
        </p:spPr>
      </p:pic>
    </p:spTree>
    <p:extLst>
      <p:ext uri="{BB962C8B-B14F-4D97-AF65-F5344CB8AC3E}">
        <p14:creationId xmlns:p14="http://schemas.microsoft.com/office/powerpoint/2010/main" val="109256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Vytvoření nové verze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19"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Pokud vyberete možnost „</a:t>
            </a:r>
            <a:r>
              <a:rPr lang="cs-CZ" dirty="0" err="1">
                <a:solidFill>
                  <a:schemeClr val="tx1"/>
                </a:solidFill>
              </a:rPr>
              <a:t>Next</a:t>
            </a:r>
            <a:r>
              <a:rPr lang="cs-CZ" dirty="0">
                <a:solidFill>
                  <a:schemeClr val="tx1"/>
                </a:solidFill>
              </a:rPr>
              <a:t>“, můžete si také vybrat z následujících možností:</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dirty="0">
                <a:solidFill>
                  <a:schemeClr val="tx1"/>
                </a:solidFill>
              </a:rPr>
              <a:t>Použijte „</a:t>
            </a:r>
            <a:r>
              <a:rPr lang="cs-CZ" sz="1800" dirty="0" err="1">
                <a:solidFill>
                  <a:schemeClr val="tx1"/>
                </a:solidFill>
              </a:rPr>
              <a:t>Required</a:t>
            </a:r>
            <a:r>
              <a:rPr lang="cs-CZ" sz="1800" dirty="0">
                <a:solidFill>
                  <a:schemeClr val="tx1"/>
                </a:solidFill>
              </a:rPr>
              <a:t> </a:t>
            </a:r>
            <a:r>
              <a:rPr lang="cs-CZ" sz="1800" dirty="0" err="1">
                <a:solidFill>
                  <a:schemeClr val="tx1"/>
                </a:solidFill>
              </a:rPr>
              <a:t>Files</a:t>
            </a:r>
            <a:r>
              <a:rPr lang="cs-CZ" sz="1800" dirty="0">
                <a:solidFill>
                  <a:schemeClr val="tx1"/>
                </a:solidFill>
              </a:rPr>
              <a:t>“, pokud chcete změnit geometrii.</a:t>
            </a:r>
          </a:p>
          <a:p>
            <a:pPr lvl="3" algn="just">
              <a:buClr>
                <a:srgbClr val="983033"/>
              </a:buClr>
              <a:buFont typeface="Wingdings" panose="05000000000000000000" pitchFamily="2" charset="2"/>
              <a:buChar char="Ø"/>
            </a:pPr>
            <a:r>
              <a:rPr lang="cs-CZ" sz="1800" dirty="0">
                <a:solidFill>
                  <a:schemeClr val="tx1"/>
                </a:solidFill>
              </a:rPr>
              <a:t>Použijte „</a:t>
            </a:r>
            <a:r>
              <a:rPr lang="cs-CZ" sz="1800" dirty="0" err="1">
                <a:solidFill>
                  <a:schemeClr val="tx1"/>
                </a:solidFill>
              </a:rPr>
              <a:t>Required</a:t>
            </a:r>
            <a:r>
              <a:rPr lang="cs-CZ" sz="1800" dirty="0">
                <a:solidFill>
                  <a:schemeClr val="tx1"/>
                </a:solidFill>
              </a:rPr>
              <a:t> and Mesh </a:t>
            </a:r>
            <a:r>
              <a:rPr lang="cs-CZ" sz="1800" dirty="0" err="1">
                <a:solidFill>
                  <a:schemeClr val="tx1"/>
                </a:solidFill>
              </a:rPr>
              <a:t>Files</a:t>
            </a:r>
            <a:r>
              <a:rPr lang="cs-CZ" sz="1800" dirty="0">
                <a:solidFill>
                  <a:schemeClr val="tx1"/>
                </a:solidFill>
              </a:rPr>
              <a:t>“, pokud požadované změny nevyžadují nové generování sítě, například při změně licí teploty nebo podmínek plnění.</a:t>
            </a:r>
          </a:p>
          <a:p>
            <a:pPr lvl="3" algn="just">
              <a:buClr>
                <a:srgbClr val="983033"/>
              </a:buClr>
              <a:buFont typeface="Wingdings" panose="05000000000000000000" pitchFamily="2" charset="2"/>
              <a:buChar char="Ø"/>
            </a:pPr>
            <a:r>
              <a:rPr lang="cs-CZ" sz="1800" dirty="0">
                <a:solidFill>
                  <a:schemeClr val="tx1"/>
                </a:solidFill>
              </a:rPr>
              <a:t>Chcete-li změnit nastavení tuhnutí a chladnutí, například parametry očkování v simulaci litin, použijte „</a:t>
            </a:r>
            <a:r>
              <a:rPr lang="cs-CZ" sz="1800" dirty="0" err="1">
                <a:solidFill>
                  <a:schemeClr val="tx1"/>
                </a:solidFill>
              </a:rPr>
              <a:t>Required</a:t>
            </a:r>
            <a:r>
              <a:rPr lang="cs-CZ" sz="1800" dirty="0">
                <a:solidFill>
                  <a:schemeClr val="tx1"/>
                </a:solidFill>
              </a:rPr>
              <a:t>, Mesh and </a:t>
            </a:r>
            <a:r>
              <a:rPr lang="cs-CZ" sz="1800" dirty="0" err="1">
                <a:solidFill>
                  <a:schemeClr val="tx1"/>
                </a:solidFill>
              </a:rPr>
              <a:t>Filling</a:t>
            </a:r>
            <a:r>
              <a:rPr lang="cs-CZ" sz="1800" dirty="0">
                <a:solidFill>
                  <a:schemeClr val="tx1"/>
                </a:solidFill>
              </a:rPr>
              <a:t> </a:t>
            </a:r>
            <a:r>
              <a:rPr lang="cs-CZ" sz="1800" dirty="0" err="1">
                <a:solidFill>
                  <a:schemeClr val="tx1"/>
                </a:solidFill>
              </a:rPr>
              <a:t>Temperature</a:t>
            </a:r>
            <a:r>
              <a:rPr lang="cs-CZ" sz="1800" dirty="0">
                <a:solidFill>
                  <a:schemeClr val="tx1"/>
                </a:solidFill>
              </a:rPr>
              <a:t> </a:t>
            </a:r>
            <a:r>
              <a:rPr lang="cs-CZ" sz="1800" dirty="0" err="1">
                <a:solidFill>
                  <a:schemeClr val="tx1"/>
                </a:solidFill>
              </a:rPr>
              <a:t>Files</a:t>
            </a:r>
            <a:r>
              <a:rPr lang="cs-CZ" sz="1800" dirty="0">
                <a:solidFill>
                  <a:schemeClr val="tx1"/>
                </a:solidFill>
              </a:rPr>
              <a:t>“. V tomto případě se výpočet tuhnutí provádí na základě výsledků plnění základní verze, to znamená, že nebudete muset znovu počítat plnění dutiny formy. Výsledky plnění však nejsou zkopírovány do nové verze. V takovém případě můžete také použít volbu „</a:t>
            </a:r>
            <a:r>
              <a:rPr lang="cs-CZ" sz="1800" dirty="0" err="1">
                <a:solidFill>
                  <a:schemeClr val="tx1"/>
                </a:solidFill>
              </a:rPr>
              <a:t>Required</a:t>
            </a:r>
            <a:r>
              <a:rPr lang="cs-CZ" sz="1800" dirty="0">
                <a:solidFill>
                  <a:schemeClr val="tx1"/>
                </a:solidFill>
              </a:rPr>
              <a:t>, Mesh and </a:t>
            </a:r>
            <a:r>
              <a:rPr lang="cs-CZ" sz="1800" dirty="0" err="1">
                <a:solidFill>
                  <a:schemeClr val="tx1"/>
                </a:solidFill>
              </a:rPr>
              <a:t>Filling</a:t>
            </a:r>
            <a:r>
              <a:rPr lang="cs-CZ" sz="1800" dirty="0">
                <a:solidFill>
                  <a:schemeClr val="tx1"/>
                </a:solidFill>
              </a:rPr>
              <a:t> </a:t>
            </a:r>
            <a:r>
              <a:rPr lang="cs-CZ" sz="1800" dirty="0" err="1">
                <a:solidFill>
                  <a:schemeClr val="tx1"/>
                </a:solidFill>
              </a:rPr>
              <a:t>Result</a:t>
            </a:r>
            <a:r>
              <a:rPr lang="cs-CZ" sz="1800" dirty="0">
                <a:solidFill>
                  <a:schemeClr val="tx1"/>
                </a:solidFill>
              </a:rPr>
              <a:t> </a:t>
            </a:r>
            <a:r>
              <a:rPr lang="cs-CZ" sz="1800" dirty="0" err="1">
                <a:solidFill>
                  <a:schemeClr val="tx1"/>
                </a:solidFill>
              </a:rPr>
              <a:t>Files</a:t>
            </a:r>
            <a:r>
              <a:rPr lang="cs-CZ" sz="1800" dirty="0">
                <a:solidFill>
                  <a:schemeClr val="tx1"/>
                </a:solidFill>
              </a:rPr>
              <a:t>“. Zde již budou k dispozici výsledky plnění základní verze pro vyhodnocení v nové verzi.</a:t>
            </a:r>
          </a:p>
          <a:p>
            <a:pPr lvl="3" algn="just">
              <a:buClr>
                <a:srgbClr val="983033"/>
              </a:buClr>
              <a:buFont typeface="Wingdings" panose="05000000000000000000" pitchFamily="2" charset="2"/>
              <a:buChar char="Ø"/>
            </a:pPr>
            <a:r>
              <a:rPr lang="cs-CZ" sz="1800" dirty="0">
                <a:solidFill>
                  <a:schemeClr val="tx1"/>
                </a:solidFill>
              </a:rPr>
              <a:t>Chcete-li provádět simulace napětí s různými nastaveními (které jsou závisle na výpočtu tuhnutí a chladnutí), použijte volbu „</a:t>
            </a:r>
            <a:r>
              <a:rPr lang="cs-CZ" sz="1800" dirty="0" err="1">
                <a:solidFill>
                  <a:schemeClr val="tx1"/>
                </a:solidFill>
              </a:rPr>
              <a:t>Required</a:t>
            </a:r>
            <a:r>
              <a:rPr lang="cs-CZ" sz="1800" dirty="0">
                <a:solidFill>
                  <a:schemeClr val="tx1"/>
                </a:solidFill>
              </a:rPr>
              <a:t>, Mesh, </a:t>
            </a:r>
            <a:r>
              <a:rPr lang="cs-CZ" sz="1800" dirty="0" err="1">
                <a:solidFill>
                  <a:schemeClr val="tx1"/>
                </a:solidFill>
              </a:rPr>
              <a:t>Filling</a:t>
            </a:r>
            <a:r>
              <a:rPr lang="cs-CZ" sz="1800" dirty="0">
                <a:solidFill>
                  <a:schemeClr val="tx1"/>
                </a:solidFill>
              </a:rPr>
              <a:t> and Solid </a:t>
            </a:r>
            <a:r>
              <a:rPr lang="cs-CZ" sz="1800" dirty="0" err="1">
                <a:solidFill>
                  <a:schemeClr val="tx1"/>
                </a:solidFill>
              </a:rPr>
              <a:t>Result</a:t>
            </a:r>
            <a:r>
              <a:rPr lang="cs-CZ" sz="1800" dirty="0">
                <a:solidFill>
                  <a:schemeClr val="tx1"/>
                </a:solidFill>
              </a:rPr>
              <a:t> </a:t>
            </a:r>
            <a:r>
              <a:rPr lang="cs-CZ" sz="1800" dirty="0" err="1">
                <a:solidFill>
                  <a:schemeClr val="tx1"/>
                </a:solidFill>
              </a:rPr>
              <a:t>Files</a:t>
            </a:r>
            <a:r>
              <a:rPr lang="cs-CZ" sz="1800" dirty="0">
                <a:solidFill>
                  <a:schemeClr val="tx1"/>
                </a:solidFill>
              </a:rPr>
              <a:t>“.</a:t>
            </a:r>
          </a:p>
          <a:p>
            <a:pPr lvl="3" algn="just">
              <a:buClr>
                <a:srgbClr val="983033"/>
              </a:buClr>
              <a:buFont typeface="Wingdings" panose="05000000000000000000" pitchFamily="2" charset="2"/>
              <a:buChar char="Ø"/>
            </a:pPr>
            <a:r>
              <a:rPr lang="cs-CZ" sz="1800" dirty="0">
                <a:solidFill>
                  <a:schemeClr val="tx1"/>
                </a:solidFill>
              </a:rPr>
              <a:t>Možnost „</a:t>
            </a:r>
            <a:r>
              <a:rPr lang="cs-CZ" sz="1800" dirty="0" err="1">
                <a:solidFill>
                  <a:schemeClr val="tx1"/>
                </a:solidFill>
              </a:rPr>
              <a:t>Whole</a:t>
            </a:r>
            <a:r>
              <a:rPr lang="cs-CZ" sz="1800" dirty="0">
                <a:solidFill>
                  <a:schemeClr val="tx1"/>
                </a:solidFill>
              </a:rPr>
              <a:t> </a:t>
            </a:r>
            <a:r>
              <a:rPr lang="cs-CZ" sz="1800" dirty="0" err="1">
                <a:solidFill>
                  <a:schemeClr val="tx1"/>
                </a:solidFill>
              </a:rPr>
              <a:t>Version</a:t>
            </a:r>
            <a:r>
              <a:rPr lang="cs-CZ" sz="1800" dirty="0">
                <a:solidFill>
                  <a:schemeClr val="tx1"/>
                </a:solidFill>
              </a:rPr>
              <a:t>“ vytvoří kopii základní verze.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279497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600" dirty="0">
                <a:solidFill>
                  <a:schemeClr val="tx1"/>
                </a:solidFill>
              </a:rPr>
              <a:t>Úvod  do použití softwaru MAGMASOFT®</a:t>
            </a:r>
          </a:p>
        </p:txBody>
      </p:sp>
      <p:sp>
        <p:nvSpPr>
          <p:cNvPr id="3" name="Zástupný symbol pro text 2"/>
          <p:cNvSpPr>
            <a:spLocks noGrp="1"/>
          </p:cNvSpPr>
          <p:nvPr>
            <p:ph type="body" idx="1"/>
          </p:nvPr>
        </p:nvSpPr>
        <p:spPr/>
        <p:txBody>
          <a:bodyPr>
            <a:normAutofit/>
          </a:bodyPr>
          <a:lstStyle/>
          <a:p>
            <a:pPr algn="ctr"/>
            <a:r>
              <a:rPr lang="cs-CZ" sz="3200" cap="none" dirty="0"/>
              <a:t>Seminář č. 7</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Úvod k používaní softwaru je uveden v následující kapitole. Nejprve je vysvětleno grafické uživatelské rozhraní, aby se usnadnilo zacházení se softwarem. Ve druhém kroku je pomocí příkladů a grafiky ilustrováno kompletní nastavení simulačního projektu.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134804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Struktura uživatelského rozhraní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Přehled základních prvků uživatelského rozhraní (GUI) MAGMASOFT® je zobrazena na obrázku. Největší část uživatelského rozhraní je vyplněna pracovním oknem. Podokna, které obklopují pracovní okno, slouží k provádění různých úkolů.</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V horní části GUI je menu bar a hlavní panel nástrojů. Obsah závisí na aktuálně používané perspektivě. Ve spodní části je stavový řádek označující důležité stavové informace. Na levé straně uživatelského rozhraní je k dispozici několik perspektiv, které je nutné zpravidla projít v pořadí od shora dolů, abyste správně připravili a spustili simulaci. Mezi jednotlivými perspektivami můžete kdykoli přepínat. Není třeba ukládat obsah jedné perspektivy samostatně; k tomu dojde automaticky, pokud je MAGMASOFT® uzavřen. Aktuální stav můžete uložit také pomocí tlačítka „</a:t>
            </a:r>
            <a:r>
              <a:rPr lang="cs-CZ" dirty="0" err="1">
                <a:solidFill>
                  <a:schemeClr val="tx1"/>
                </a:solidFill>
              </a:rPr>
              <a:t>Save</a:t>
            </a:r>
            <a:r>
              <a:rPr lang="cs-CZ" dirty="0">
                <a:solidFill>
                  <a:schemeClr val="tx1"/>
                </a:solidFill>
              </a:rPr>
              <a:t>“.</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314469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Uživatelské rozhraní Geometry </a:t>
            </a:r>
            <a:r>
              <a:rPr lang="cs-CZ" dirty="0" err="1">
                <a:solidFill>
                  <a:schemeClr val="tx1"/>
                </a:solidFill>
              </a:rPr>
              <a:t>Perspective</a:t>
            </a:r>
            <a:endParaRPr lang="cs-CZ" dirty="0">
              <a:solidFill>
                <a:schemeClr val="tx1"/>
              </a:solidFill>
            </a:endParaRP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14828B7B-13C3-4DB4-BEFB-9940CCC43524}"/>
              </a:ext>
            </a:extLst>
          </p:cNvPr>
          <p:cNvPicPr>
            <a:picLocks noGrp="1" noChangeAspect="1"/>
          </p:cNvPicPr>
          <p:nvPr>
            <p:ph idx="1"/>
          </p:nvPr>
        </p:nvPicPr>
        <p:blipFill>
          <a:blip r:embed="rId3"/>
          <a:stretch>
            <a:fillRect/>
          </a:stretch>
        </p:blipFill>
        <p:spPr>
          <a:xfrm>
            <a:off x="2090293" y="1898773"/>
            <a:ext cx="8011413" cy="4348799"/>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360436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Struktura uživatelského rozhraní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Perspektivy jsou následující:</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Project – řízení projektů (vytvoření, otevření, přejmenovávání atd.)</a:t>
            </a:r>
          </a:p>
          <a:p>
            <a:pPr lvl="3" algn="just">
              <a:buClr>
                <a:srgbClr val="983033"/>
              </a:buClr>
              <a:buFont typeface="Wingdings" panose="05000000000000000000" pitchFamily="2" charset="2"/>
              <a:buChar char="Ø"/>
            </a:pPr>
            <a:r>
              <a:rPr lang="cs-CZ" sz="1800" i="1" dirty="0">
                <a:solidFill>
                  <a:schemeClr val="tx1"/>
                </a:solidFill>
              </a:rPr>
              <a:t> Geometry – Zde je vytvořena 3D geometrie modelu</a:t>
            </a:r>
          </a:p>
          <a:p>
            <a:pPr lvl="3" algn="just">
              <a:buClr>
                <a:srgbClr val="983033"/>
              </a:buClr>
              <a:buFont typeface="Wingdings" panose="05000000000000000000" pitchFamily="2" charset="2"/>
              <a:buChar char="Ø"/>
            </a:pPr>
            <a:r>
              <a:rPr lang="cs-CZ" sz="1800" i="1" dirty="0">
                <a:solidFill>
                  <a:schemeClr val="tx1"/>
                </a:solidFill>
              </a:rPr>
              <a:t> Mesh – Generování výpočetní sítě</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Definition</a:t>
            </a:r>
            <a:r>
              <a:rPr lang="cs-CZ" sz="1800" i="1" dirty="0">
                <a:solidFill>
                  <a:schemeClr val="tx1"/>
                </a:solidFill>
              </a:rPr>
              <a:t> – Definice všech parametrů spojených se simulací</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Optimization</a:t>
            </a:r>
            <a:r>
              <a:rPr lang="cs-CZ" sz="1800" i="1" dirty="0">
                <a:solidFill>
                  <a:schemeClr val="tx1"/>
                </a:solidFill>
              </a:rPr>
              <a:t> – Definice všech parametrů spojených s optimalizací</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Simulation</a:t>
            </a:r>
            <a:r>
              <a:rPr lang="cs-CZ" sz="1800" i="1" dirty="0">
                <a:solidFill>
                  <a:schemeClr val="tx1"/>
                </a:solidFill>
              </a:rPr>
              <a:t> – Zde je možné nastavit a spustit výpočet simulace</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Assessment</a:t>
            </a:r>
            <a:r>
              <a:rPr lang="cs-CZ" sz="1800" i="1" dirty="0">
                <a:solidFill>
                  <a:schemeClr val="tx1"/>
                </a:solidFill>
              </a:rPr>
              <a:t> – Statistické vyhodnocení optimalizace</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Results</a:t>
            </a:r>
            <a:r>
              <a:rPr lang="cs-CZ" sz="1800" i="1" dirty="0">
                <a:solidFill>
                  <a:schemeClr val="tx1"/>
                </a:solidFill>
              </a:rPr>
              <a:t> – Zde jsou zobrazeny výsledky všech simulací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292794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Struktura uživatelského rozhraní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lnSpcReduction="10000"/>
          </a:bodyPr>
          <a:lstStyle/>
          <a:p>
            <a:pPr lvl="1" algn="just">
              <a:buClr>
                <a:srgbClr val="983033"/>
              </a:buClr>
              <a:buFont typeface="Wingdings" panose="05000000000000000000" pitchFamily="2" charset="2"/>
              <a:buChar char="ü"/>
            </a:pPr>
            <a:r>
              <a:rPr lang="cs-CZ" dirty="0">
                <a:solidFill>
                  <a:schemeClr val="tx1"/>
                </a:solidFill>
              </a:rPr>
              <a:t>Perspektivy jsou následující:</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Project – řízení projektů (vytvoření, otevření, přejmenovávání atd.)</a:t>
            </a:r>
          </a:p>
          <a:p>
            <a:pPr lvl="3" algn="just">
              <a:buClr>
                <a:srgbClr val="983033"/>
              </a:buClr>
              <a:buFont typeface="Wingdings" panose="05000000000000000000" pitchFamily="2" charset="2"/>
              <a:buChar char="Ø"/>
            </a:pPr>
            <a:r>
              <a:rPr lang="cs-CZ" sz="1800" i="1" dirty="0">
                <a:solidFill>
                  <a:schemeClr val="tx1"/>
                </a:solidFill>
              </a:rPr>
              <a:t> Geometry – Zde je vytvořena 3D geometrie modelu</a:t>
            </a:r>
          </a:p>
          <a:p>
            <a:pPr lvl="3" algn="just">
              <a:buClr>
                <a:srgbClr val="983033"/>
              </a:buClr>
              <a:buFont typeface="Wingdings" panose="05000000000000000000" pitchFamily="2" charset="2"/>
              <a:buChar char="Ø"/>
            </a:pPr>
            <a:r>
              <a:rPr lang="cs-CZ" sz="1800" i="1" dirty="0">
                <a:solidFill>
                  <a:schemeClr val="tx1"/>
                </a:solidFill>
              </a:rPr>
              <a:t> Mesh – Generování výpočetní sítě</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Definition</a:t>
            </a:r>
            <a:r>
              <a:rPr lang="cs-CZ" sz="1800" i="1" dirty="0">
                <a:solidFill>
                  <a:schemeClr val="tx1"/>
                </a:solidFill>
              </a:rPr>
              <a:t> – Definice všech parametrů spojených se simulací</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Optimization</a:t>
            </a:r>
            <a:r>
              <a:rPr lang="cs-CZ" sz="1800" i="1" dirty="0">
                <a:solidFill>
                  <a:schemeClr val="tx1"/>
                </a:solidFill>
              </a:rPr>
              <a:t> – Definice všech parametrů spojených s optimalizací</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Simulation</a:t>
            </a:r>
            <a:r>
              <a:rPr lang="cs-CZ" sz="1800" i="1" dirty="0">
                <a:solidFill>
                  <a:schemeClr val="tx1"/>
                </a:solidFill>
              </a:rPr>
              <a:t> – Zde je možné nastavit a spustit výpočet simulace</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Assessment</a:t>
            </a:r>
            <a:r>
              <a:rPr lang="cs-CZ" sz="1800" i="1" dirty="0">
                <a:solidFill>
                  <a:schemeClr val="tx1"/>
                </a:solidFill>
              </a:rPr>
              <a:t> – Statistické vyhodnocení optimalizace</a:t>
            </a:r>
          </a:p>
          <a:p>
            <a:pPr lvl="3" algn="just">
              <a:buClr>
                <a:srgbClr val="983033"/>
              </a:buClr>
              <a:buFont typeface="Wingdings" panose="05000000000000000000" pitchFamily="2" charset="2"/>
              <a:buChar char="Ø"/>
            </a:pPr>
            <a:r>
              <a:rPr lang="cs-CZ" sz="1800" i="1" dirty="0">
                <a:solidFill>
                  <a:schemeClr val="tx1"/>
                </a:solidFill>
              </a:rPr>
              <a:t> </a:t>
            </a:r>
            <a:r>
              <a:rPr lang="cs-CZ" sz="1800" i="1" dirty="0" err="1">
                <a:solidFill>
                  <a:schemeClr val="tx1"/>
                </a:solidFill>
              </a:rPr>
              <a:t>Results</a:t>
            </a:r>
            <a:r>
              <a:rPr lang="cs-CZ" sz="1800" i="1" dirty="0">
                <a:solidFill>
                  <a:schemeClr val="tx1"/>
                </a:solidFill>
              </a:rPr>
              <a:t> – Zde jsou zobrazeny výsledky všech simulací </a:t>
            </a:r>
          </a:p>
          <a:p>
            <a:pPr lvl="3" algn="just">
              <a:buClr>
                <a:srgbClr val="983033"/>
              </a:buClr>
              <a:buFont typeface="Wingdings" panose="05000000000000000000" pitchFamily="2" charset="2"/>
              <a:buChar char="Ø"/>
            </a:pPr>
            <a:endParaRPr lang="cs-CZ" sz="1800" i="1"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Perspektivy lze uzavřít nebo znovu otevřít jednotlivě. Pokud se náhodou ztratíte při změně rozvržení okna, můžete původní rozvržení obnovit. Chcete-li tak učinit, klepněte pravým tlačítkem myši na jednu z perspektiv a zobrazí se tři možnosti výběru. Tyto různé možnosti jsou vysvětleny na obrázku dále.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266372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Obnovení výchozího rozvržení perspektiv</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A63D14C3-E0D6-4AC5-A903-24E23C1A3932}"/>
              </a:ext>
            </a:extLst>
          </p:cNvPr>
          <p:cNvPicPr>
            <a:picLocks noGrp="1" noChangeAspect="1"/>
          </p:cNvPicPr>
          <p:nvPr>
            <p:ph idx="1"/>
          </p:nvPr>
        </p:nvPicPr>
        <p:blipFill>
          <a:blip r:embed="rId3"/>
          <a:stretch>
            <a:fillRect/>
          </a:stretch>
        </p:blipFill>
        <p:spPr>
          <a:xfrm>
            <a:off x="1216809" y="1825625"/>
            <a:ext cx="9758381" cy="4365313"/>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95174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Funkce myši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Ø"/>
            </a:pPr>
            <a:r>
              <a:rPr lang="cs-CZ" b="1" dirty="0">
                <a:solidFill>
                  <a:schemeClr val="tx1"/>
                </a:solidFill>
              </a:rPr>
              <a:t>Levé tlačítko myši</a:t>
            </a:r>
            <a:r>
              <a:rPr lang="cs-CZ" dirty="0">
                <a:solidFill>
                  <a:schemeClr val="tx1"/>
                </a:solidFill>
              </a:rPr>
              <a:t>: Klikněte na objekt pro jeho aktivaci, upravení nebo funkci nebo k otevření podmenu. K otevření dialogu použijte dvojité kliknutí.</a:t>
            </a:r>
          </a:p>
          <a:p>
            <a:pPr lvl="1" algn="just">
              <a:buClr>
                <a:srgbClr val="983033"/>
              </a:buClr>
              <a:buFont typeface="Wingdings" panose="05000000000000000000" pitchFamily="2" charset="2"/>
              <a:buChar char="Ø"/>
            </a:pPr>
            <a:r>
              <a:rPr lang="cs-CZ" b="1" dirty="0">
                <a:solidFill>
                  <a:schemeClr val="tx1"/>
                </a:solidFill>
              </a:rPr>
              <a:t>Pravé tlačítko myši: </a:t>
            </a:r>
            <a:r>
              <a:rPr lang="cs-CZ" dirty="0">
                <a:solidFill>
                  <a:schemeClr val="tx1"/>
                </a:solidFill>
              </a:rPr>
              <a:t>Klepnutím na pravé tlačítko myši, můžete otevřít další podmenu (kontextová menu) na spoustě míst v uživatelském rozhraní.</a:t>
            </a:r>
          </a:p>
          <a:p>
            <a:pPr lvl="1" algn="just">
              <a:buClr>
                <a:srgbClr val="983033"/>
              </a:buClr>
              <a:buFont typeface="Wingdings" panose="05000000000000000000" pitchFamily="2" charset="2"/>
              <a:buChar char="Ø"/>
            </a:pPr>
            <a:r>
              <a:rPr lang="cs-CZ" b="1" dirty="0">
                <a:solidFill>
                  <a:schemeClr val="tx1"/>
                </a:solidFill>
              </a:rPr>
              <a:t>Prostřední tlačítko myši: </a:t>
            </a:r>
            <a:r>
              <a:rPr lang="cs-CZ" dirty="0">
                <a:solidFill>
                  <a:schemeClr val="tx1"/>
                </a:solidFill>
              </a:rPr>
              <a:t>Posunutím kolečka se geometrie přiblíží nebo oddálí, tato funkce bere v potaz polohu kurzoru.</a:t>
            </a:r>
          </a:p>
          <a:p>
            <a:pPr lvl="1" algn="just">
              <a:buClr>
                <a:srgbClr val="983033"/>
              </a:buClr>
              <a:buFont typeface="Wingdings" panose="05000000000000000000" pitchFamily="2" charset="2"/>
              <a:buChar char="Ø"/>
            </a:pPr>
            <a:r>
              <a:rPr lang="cs-CZ" b="1" dirty="0">
                <a:solidFill>
                  <a:schemeClr val="tx1"/>
                </a:solidFill>
              </a:rPr>
              <a:t>CTRL + levé tlačítko myši: </a:t>
            </a:r>
            <a:r>
              <a:rPr lang="cs-CZ" dirty="0">
                <a:solidFill>
                  <a:schemeClr val="tx1"/>
                </a:solidFill>
              </a:rPr>
              <a:t>Pokud tyto dvě klávesy podržíte najednou, znamená to rotaci celé geometrie.</a:t>
            </a:r>
          </a:p>
          <a:p>
            <a:pPr lvl="1" algn="just">
              <a:buClr>
                <a:srgbClr val="983033"/>
              </a:buClr>
              <a:buFont typeface="Wingdings" panose="05000000000000000000" pitchFamily="2" charset="2"/>
              <a:buChar char="Ø"/>
            </a:pPr>
            <a:r>
              <a:rPr lang="cs-CZ" b="1" dirty="0">
                <a:solidFill>
                  <a:schemeClr val="tx1"/>
                </a:solidFill>
              </a:rPr>
              <a:t>CTRL + prostřední tlačítko myši (kolečko): </a:t>
            </a:r>
            <a:r>
              <a:rPr lang="cs-CZ" dirty="0">
                <a:solidFill>
                  <a:schemeClr val="tx1"/>
                </a:solidFill>
              </a:rPr>
              <a:t>Pokud tyto dvě klávesy podržíte najednou, způsobíte pohyb celé geometrie.</a:t>
            </a:r>
          </a:p>
          <a:p>
            <a:pPr lvl="1" algn="just">
              <a:buClr>
                <a:srgbClr val="983033"/>
              </a:buClr>
              <a:buFont typeface="Wingdings" panose="05000000000000000000" pitchFamily="2" charset="2"/>
              <a:buChar char="Ø"/>
            </a:pPr>
            <a:r>
              <a:rPr lang="cs-CZ" b="1" dirty="0">
                <a:solidFill>
                  <a:schemeClr val="tx1"/>
                </a:solidFill>
              </a:rPr>
              <a:t>CTRL+ pravé tlačítko myši: </a:t>
            </a:r>
            <a:r>
              <a:rPr lang="cs-CZ" dirty="0">
                <a:solidFill>
                  <a:schemeClr val="tx1"/>
                </a:solidFill>
              </a:rPr>
              <a:t>Pokud tyto dvě klávesy podržíte najednou, způsobíte přiblížení či oddálení celé geometrie.</a:t>
            </a:r>
          </a:p>
          <a:p>
            <a:pPr lvl="1" algn="just">
              <a:buClr>
                <a:srgbClr val="983033"/>
              </a:buClr>
              <a:buFont typeface="Wingdings" panose="05000000000000000000" pitchFamily="2" charset="2"/>
              <a:buChar char="ü"/>
            </a:pPr>
            <a:r>
              <a:rPr lang="cs-CZ" dirty="0">
                <a:solidFill>
                  <a:schemeClr val="tx1"/>
                </a:solidFill>
              </a:rPr>
              <a:t>Pokud potřebujete do MAGMASOFT® zadat číselné hodnoty, můžete tyto hodnoty jednoduše změnit otočením kolečka myši. Za tímto účelem podržte kurzor nad příslušným hodnotovým oknem a otáčením kolečka myši změňte hodnoty po 1 jednotce. Pokud navíc stisknete SHIFT na klávesnici, hodnoty se začnout zvyšovat nebo zmenšovat o 10 jednotek.</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7 Úvod  do použití softwaru MAGMASOFT®</a:t>
            </a:r>
          </a:p>
        </p:txBody>
      </p:sp>
    </p:spTree>
    <p:extLst>
      <p:ext uri="{BB962C8B-B14F-4D97-AF65-F5344CB8AC3E}">
        <p14:creationId xmlns:p14="http://schemas.microsoft.com/office/powerpoint/2010/main" val="2710481986"/>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88681-B985-4C4A-82A8-610E8CCB933C}">
  <ds:schemaRefs>
    <ds:schemaRef ds:uri="92e8b739-1662-462e-84b7-6dd21149fd20"/>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c1905a5-cf85-4e61-9a63-331118843f16"/>
    <ds:schemaRef ds:uri="http://purl.org/dc/dcmitype/"/>
  </ds:schemaRefs>
</ds:datastoreItem>
</file>

<file path=customXml/itemProps2.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3382E-40D3-48F0-B427-5E1FA1405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14668</TotalTime>
  <Words>1379</Words>
  <Application>Microsoft Office PowerPoint</Application>
  <PresentationFormat>Širokoúhlá obrazovka</PresentationFormat>
  <Paragraphs>101</Paragraphs>
  <Slides>16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Calibri</vt:lpstr>
      <vt:lpstr>Calibri Light</vt:lpstr>
      <vt:lpstr>Wingdings</vt:lpstr>
      <vt:lpstr>Retrospektiva</vt:lpstr>
      <vt:lpstr>  Progresivní metody modelování</vt:lpstr>
      <vt:lpstr>Úvod  do použití softwaru MAGMASOFT®</vt:lpstr>
      <vt:lpstr>Úvod</vt:lpstr>
      <vt:lpstr>Struktura uživatelského rozhraní</vt:lpstr>
      <vt:lpstr>Uživatelské rozhraní Geometry Perspective</vt:lpstr>
      <vt:lpstr>Struktura uživatelského rozhraní</vt:lpstr>
      <vt:lpstr>Struktura uživatelského rozhraní</vt:lpstr>
      <vt:lpstr>Obnovení výchozího rozvržení perspektiv</vt:lpstr>
      <vt:lpstr>Funkce myši </vt:lpstr>
      <vt:lpstr>Souřadnicový systém v MAGMASOFT®</vt:lpstr>
      <vt:lpstr>Project Perspective</vt:lpstr>
      <vt:lpstr>Vytvoření projektu</vt:lpstr>
      <vt:lpstr>Vytvoření projektu</vt:lpstr>
      <vt:lpstr>Vytvoření nové verze</vt:lpstr>
      <vt:lpstr>Vytvoření nové verze</vt:lpstr>
      <vt:lpstr>Vytvoření nové verze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506</cp:revision>
  <dcterms:created xsi:type="dcterms:W3CDTF">2020-07-13T07:37:48Z</dcterms:created>
  <dcterms:modified xsi:type="dcterms:W3CDTF">2022-01-13T10:04:34Z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