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56" r:id="rId5"/>
    <p:sldId id="258" r:id="rId6"/>
    <p:sldId id="264" r:id="rId7"/>
    <p:sldId id="589" r:id="rId8"/>
    <p:sldId id="585" r:id="rId9"/>
    <p:sldId id="5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Progresivní metody modelování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9535" y="4418628"/>
            <a:ext cx="9144000" cy="1655762"/>
          </a:xfrm>
        </p:spPr>
        <p:txBody>
          <a:bodyPr/>
          <a:lstStyle/>
          <a:p>
            <a:pPr algn="ctr"/>
            <a:r>
              <a:rPr lang="cs-CZ" b="1" cap="none" dirty="0">
                <a:solidFill>
                  <a:srgbClr val="983033"/>
                </a:solidFill>
              </a:rPr>
              <a:t>Doc. Ing. Ladislav SOCHA, Ph.D. </a:t>
            </a:r>
            <a:r>
              <a:rPr lang="cs-CZ" b="1" cap="none">
                <a:solidFill>
                  <a:srgbClr val="983033"/>
                </a:solidFill>
              </a:rPr>
              <a:t>a kol.</a:t>
            </a:r>
            <a:endParaRPr lang="cs-CZ" b="1" cap="none" dirty="0">
              <a:solidFill>
                <a:srgbClr val="98303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600" dirty="0">
                <a:solidFill>
                  <a:schemeClr val="tx1"/>
                </a:solidFill>
              </a:rPr>
              <a:t>Vyhodnocení získaných výsledků a jejich provozně technologická interpretace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Vyhodnocení získaných výsledků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Jak bylo zmíněno výše, v průběhu fyzikálního modelování byla zaznamenána data, která lze interpretovat různými způsoby. Software pro monitorování úbytku koncentrace kyslíku z vody zaznamenává koncentraci kyslíku ve vodě v závislosti na čase. Po zanesení naměřených dat k jednotlivým variantám do grafu, lze vyhodnotit vlivy stěžejních parametrů na průběh procesu. Na obrázku jsou pro představu uvedeny grafy úbytku koncentrace kyslíku pro různé otáčky a průtoky plynu.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5 Vyhodnocení získaných výsledků a jejich provozně technologická interpretace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86A6ED-F570-467B-B9DB-08C9C9ED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56" y="3248891"/>
            <a:ext cx="3870585" cy="24936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209AB40-8804-4CF7-8551-A4C10D6F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37" y="3234676"/>
            <a:ext cx="3715147" cy="23934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0F4A47E-6C5A-424D-9CA6-7EABFB957008}"/>
              </a:ext>
            </a:extLst>
          </p:cNvPr>
          <p:cNvSpPr txBox="1"/>
          <p:nvPr/>
        </p:nvSpPr>
        <p:spPr>
          <a:xfrm>
            <a:off x="2419177" y="5654808"/>
            <a:ext cx="237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průtok 12 </a:t>
            </a:r>
            <a:r>
              <a:rPr lang="cs-CZ" i="1" dirty="0" err="1"/>
              <a:t>Nl</a:t>
            </a:r>
            <a:r>
              <a:rPr lang="cs-CZ" i="1" dirty="0"/>
              <a:t> min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B747A2-2199-4941-96B8-B2D5C63C8980}"/>
              </a:ext>
            </a:extLst>
          </p:cNvPr>
          <p:cNvSpPr txBox="1"/>
          <p:nvPr/>
        </p:nvSpPr>
        <p:spPr>
          <a:xfrm>
            <a:off x="7079673" y="5634711"/>
            <a:ext cx="237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průtok 22 </a:t>
            </a:r>
            <a:r>
              <a:rPr lang="cs-CZ" i="1" dirty="0" err="1"/>
              <a:t>Nl</a:t>
            </a:r>
            <a:r>
              <a:rPr lang="cs-CZ" i="1" dirty="0"/>
              <a:t> min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344E29-F249-4944-BE9C-975AC3ECC1F7}"/>
              </a:ext>
            </a:extLst>
          </p:cNvPr>
          <p:cNvSpPr txBox="1"/>
          <p:nvPr/>
        </p:nvSpPr>
        <p:spPr>
          <a:xfrm>
            <a:off x="1842655" y="6010589"/>
            <a:ext cx="827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Ukázka grafického zpracování dat fyzikálního modelu – koncentrační křivky</a:t>
            </a:r>
          </a:p>
        </p:txBody>
      </p:sp>
    </p:spTree>
    <p:extLst>
      <p:ext uri="{BB962C8B-B14F-4D97-AF65-F5344CB8AC3E}">
        <p14:creationId xmlns:p14="http://schemas.microsoft.com/office/powerpoint/2010/main" val="13480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Vyhodnocení získaných výsledků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Tato data lze hodnotit také z jiného úhlu pohledu.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Předchozí grafy poskytují převážně informace o trendech, které se projevují při změně konkrétního parametru (tedy např. zda se zkrátí čas odplynění při zvýšení otáček rotoru).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Další možností je hodnocení dat z pohledu kvantitativní účinnosti jednotlivých variant dle doby snížení koncentrace kyslíku na požadovanou hodnotu, jak uvádí obrázek níže.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Graf barevně rozlišuje varianty dle počtu otáček a uvnitř sloupců současně uvádí průtoky argonu definované pro daný experiment.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lepší přehlednost jsou varianty řazeny dle dosažených časů snížení koncentrace kyslíku na požadovanou hodnotu od nejkratšího (nejvíce efektivní) po nejdelší (nejméně efektivní). </a:t>
            </a:r>
          </a:p>
          <a:p>
            <a:pPr lvl="1" algn="just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 tomto grafu je jasně vidět, kde se nachází provozní varianta (označeno šipkou) a jaké změny je třeba provést, aby se zvýšila efektivita procesu.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5 Vyhodnocení získaných výsledků a jejich provozně technologická interpretace</a:t>
            </a:r>
          </a:p>
        </p:txBody>
      </p:sp>
    </p:spTree>
    <p:extLst>
      <p:ext uri="{BB962C8B-B14F-4D97-AF65-F5344CB8AC3E}">
        <p14:creationId xmlns:p14="http://schemas.microsoft.com/office/powerpoint/2010/main" val="310466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Vyhodnocení získaných výsledků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5 Vyhodnocení získaných výsledků a jejich provozně technologická interpretace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344E29-F249-4944-BE9C-975AC3ECC1F7}"/>
              </a:ext>
            </a:extLst>
          </p:cNvPr>
          <p:cNvSpPr txBox="1"/>
          <p:nvPr/>
        </p:nvSpPr>
        <p:spPr>
          <a:xfrm>
            <a:off x="1830367" y="5679786"/>
            <a:ext cx="827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Kvantitativní účinnosti jednotlivých variant dle doby snížení koncentrace kyslíku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0460E4A-D976-4D76-8A00-449A6098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37" y="1993675"/>
            <a:ext cx="8974391" cy="36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6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Vyhodnocení získaných výsledků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BD78C65-CD2A-40FC-BADD-ECD445CC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9874037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5 Vyhodnocení získaných výsledků a jejich provozně technologická interpretace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B344E29-F249-4944-BE9C-975AC3ECC1F7}"/>
              </a:ext>
            </a:extLst>
          </p:cNvPr>
          <p:cNvSpPr txBox="1"/>
          <p:nvPr/>
        </p:nvSpPr>
        <p:spPr>
          <a:xfrm>
            <a:off x="2052224" y="5960456"/>
            <a:ext cx="827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Ukázka charakteru vnitřního proudění a distribuce argonu při průtoku 17 </a:t>
            </a:r>
            <a:r>
              <a:rPr lang="cs-CZ" i="1" dirty="0" err="1"/>
              <a:t>Nl</a:t>
            </a:r>
            <a:r>
              <a:rPr lang="cs-CZ" i="1" dirty="0"/>
              <a:t> min</a:t>
            </a:r>
            <a:r>
              <a:rPr lang="cs-CZ" i="1" baseline="30000" dirty="0"/>
              <a:t>-1</a:t>
            </a:r>
            <a:endParaRPr lang="cs-CZ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2BE4CB-05C2-428E-8B6C-828655351B08}"/>
              </a:ext>
            </a:extLst>
          </p:cNvPr>
          <p:cNvSpPr txBox="1"/>
          <p:nvPr/>
        </p:nvSpPr>
        <p:spPr>
          <a:xfrm>
            <a:off x="1170496" y="1807127"/>
            <a:ext cx="100419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dirty="0"/>
              <a:t>Kromě grafického zpracování průběhu snižování koncentrace kyslíku během rafinace inertním plynem přiváděným přes rotor se v průběhu experimentu pořizují videosekvence a snímky, které dobře dokumentují proudění kapaliny a distribuci vznikajících bublin dmýchaného argonu pro jednotlivé varianty. Ukázka snímků charakteru vnitřního proudění, chování a distribuce vznikajících bublin dmýchaného argonu při průtoku argonu 17 Nl∙min-1 jsou uvedeny obrázku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C8B9FE-3EE7-4840-8DC9-77D2C2CD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84" y="3345699"/>
            <a:ext cx="1710160" cy="22420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01692B-BAA7-482D-9DC0-65BDB0C1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614" y="3290259"/>
            <a:ext cx="1810014" cy="23564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A3EB29-5AAA-4AC8-BA75-D8BB8A9C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298" y="3305054"/>
            <a:ext cx="1710160" cy="23838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F25C4B-EB4A-4277-997B-AA88E5B51000}"/>
              </a:ext>
            </a:extLst>
          </p:cNvPr>
          <p:cNvSpPr txBox="1"/>
          <p:nvPr/>
        </p:nvSpPr>
        <p:spPr>
          <a:xfrm>
            <a:off x="1268566" y="5599749"/>
            <a:ext cx="243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a) otáčky: 150 ot min</a:t>
            </a:r>
            <a:r>
              <a:rPr lang="cs-CZ" sz="1400" baseline="30000" dirty="0"/>
              <a:t>-1</a:t>
            </a:r>
            <a:endParaRPr lang="cs-CZ" sz="1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B460E4-3640-4F11-84E7-256D070A7D4B}"/>
              </a:ext>
            </a:extLst>
          </p:cNvPr>
          <p:cNvSpPr txBox="1"/>
          <p:nvPr/>
        </p:nvSpPr>
        <p:spPr>
          <a:xfrm>
            <a:off x="4795603" y="5610459"/>
            <a:ext cx="193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b) otáčky: 350 ot min-1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4CFC02B-D4AB-4605-B697-AD1F21571B8F}"/>
              </a:ext>
            </a:extLst>
          </p:cNvPr>
          <p:cNvSpPr txBox="1"/>
          <p:nvPr/>
        </p:nvSpPr>
        <p:spPr>
          <a:xfrm>
            <a:off x="8188034" y="5688913"/>
            <a:ext cx="179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c) otáčky: 650 ot min</a:t>
            </a:r>
            <a:r>
              <a:rPr lang="cs-CZ" sz="1400" baseline="30000" dirty="0"/>
              <a:t>-1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998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92e8b739-1662-462e-84b7-6dd21149fd20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c1905a5-cf85-4e61-9a63-331118843f1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14393</TotalTime>
  <Words>427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Retrospektiva</vt:lpstr>
      <vt:lpstr>  Progresivní metody modelování</vt:lpstr>
      <vt:lpstr>Vyhodnocení získaných výsledků a jejich provozně technologická interpretace</vt:lpstr>
      <vt:lpstr>Vyhodnocení získaných výsledků</vt:lpstr>
      <vt:lpstr>Vyhodnocení získaných výsledků</vt:lpstr>
      <vt:lpstr>Vyhodnocení získaných výsledků</vt:lpstr>
      <vt:lpstr>Vyhodnocení získaných výsledků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Ladislav Socha</cp:lastModifiedBy>
  <cp:revision>502</cp:revision>
  <dcterms:created xsi:type="dcterms:W3CDTF">2020-07-13T07:37:48Z</dcterms:created>
  <dcterms:modified xsi:type="dcterms:W3CDTF">2022-01-13T10:04:46Z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