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7"/>
  </p:notesMasterIdLst>
  <p:sldIdLst>
    <p:sldId id="256" r:id="rId5"/>
    <p:sldId id="258" r:id="rId6"/>
    <p:sldId id="264" r:id="rId7"/>
    <p:sldId id="576" r:id="rId8"/>
    <p:sldId id="577" r:id="rId9"/>
    <p:sldId id="578" r:id="rId10"/>
    <p:sldId id="579" r:id="rId11"/>
    <p:sldId id="580" r:id="rId12"/>
    <p:sldId id="581" r:id="rId13"/>
    <p:sldId id="582" r:id="rId14"/>
    <p:sldId id="583" r:id="rId15"/>
    <p:sldId id="58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C0C"/>
    <a:srgbClr val="983033"/>
    <a:srgbClr val="343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02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B50A2-266A-493F-BB0E-F0AB9AAB1F59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C8185-0C71-4C9A-B37D-F84DDEAB74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432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9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73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77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36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14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85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69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04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06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D9C6C1A-50B4-4548-951E-C90F7647C9BD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3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5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D9C6C1A-50B4-4548-951E-C90F7647C9BD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03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Progresivní metody modelování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99535" y="4418628"/>
            <a:ext cx="9144000" cy="1655762"/>
          </a:xfrm>
        </p:spPr>
        <p:txBody>
          <a:bodyPr/>
          <a:lstStyle/>
          <a:p>
            <a:pPr algn="ctr"/>
            <a:r>
              <a:rPr lang="cs-CZ" b="1" cap="none" dirty="0">
                <a:solidFill>
                  <a:srgbClr val="983033"/>
                </a:solidFill>
              </a:rPr>
              <a:t>Doc. Ing. Ladislav SOCHA, Ph.D. </a:t>
            </a:r>
            <a:r>
              <a:rPr lang="cs-CZ" b="1" cap="none">
                <a:solidFill>
                  <a:srgbClr val="983033"/>
                </a:solidFill>
              </a:rPr>
              <a:t>a kol.</a:t>
            </a:r>
            <a:endParaRPr lang="cs-CZ" b="1" cap="none" dirty="0">
              <a:solidFill>
                <a:srgbClr val="983033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0" y="376238"/>
            <a:ext cx="39052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36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Fyzikální modelování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10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8084"/>
          </a:xfrm>
        </p:spPr>
        <p:txBody>
          <a:bodyPr>
            <a:normAutofit/>
          </a:bodyPr>
          <a:lstStyle/>
          <a:p>
            <a:pPr lvl="1" algn="just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Konstrukce modelu je velmi variabilní, umožnuje změnu několika parametrů, a tedy i definici celé řady modelovaných variant. Mezi tyto parametry patří:</a:t>
            </a:r>
          </a:p>
          <a:p>
            <a:pPr lvl="3" algn="just">
              <a:buClr>
                <a:srgbClr val="983033"/>
              </a:buClr>
              <a:buFont typeface="Wingdings" panose="05000000000000000000" pitchFamily="2" charset="2"/>
              <a:buChar char="Ø"/>
            </a:pPr>
            <a:r>
              <a:rPr lang="cs-CZ" sz="1800" i="1" dirty="0">
                <a:solidFill>
                  <a:schemeClr val="tx1"/>
                </a:solidFill>
              </a:rPr>
              <a:t> typ rotoru</a:t>
            </a:r>
          </a:p>
          <a:p>
            <a:pPr lvl="3" algn="just">
              <a:buClr>
                <a:srgbClr val="983033"/>
              </a:buClr>
              <a:buFont typeface="Wingdings" panose="05000000000000000000" pitchFamily="2" charset="2"/>
              <a:buChar char="Ø"/>
            </a:pPr>
            <a:r>
              <a:rPr lang="cs-CZ" sz="1800" i="1" dirty="0">
                <a:solidFill>
                  <a:schemeClr val="tx1"/>
                </a:solidFill>
              </a:rPr>
              <a:t> vzdálenost rotoru od dna pánve (pracovní výška)</a:t>
            </a:r>
          </a:p>
          <a:p>
            <a:pPr lvl="3" algn="just">
              <a:buClr>
                <a:srgbClr val="983033"/>
              </a:buClr>
              <a:buFont typeface="Wingdings" panose="05000000000000000000" pitchFamily="2" charset="2"/>
              <a:buChar char="Ø"/>
            </a:pPr>
            <a:r>
              <a:rPr lang="cs-CZ" sz="1800" i="1" dirty="0">
                <a:solidFill>
                  <a:schemeClr val="tx1"/>
                </a:solidFill>
              </a:rPr>
              <a:t> počet vlnolamů</a:t>
            </a:r>
          </a:p>
          <a:p>
            <a:pPr lvl="3" algn="just">
              <a:buClr>
                <a:srgbClr val="983033"/>
              </a:buClr>
              <a:buFont typeface="Wingdings" panose="05000000000000000000" pitchFamily="2" charset="2"/>
              <a:buChar char="Ø"/>
            </a:pPr>
            <a:r>
              <a:rPr lang="cs-CZ" sz="1800" i="1" dirty="0">
                <a:solidFill>
                  <a:schemeClr val="tx1"/>
                </a:solidFill>
              </a:rPr>
              <a:t> počet otáček</a:t>
            </a:r>
          </a:p>
          <a:p>
            <a:pPr lvl="3" algn="just">
              <a:buClr>
                <a:srgbClr val="983033"/>
              </a:buClr>
              <a:buFont typeface="Wingdings" panose="05000000000000000000" pitchFamily="2" charset="2"/>
              <a:buChar char="Ø"/>
            </a:pPr>
            <a:r>
              <a:rPr lang="cs-CZ" sz="1800" i="1" dirty="0">
                <a:solidFill>
                  <a:schemeClr val="tx1"/>
                </a:solidFill>
              </a:rPr>
              <a:t> průtok inertního plynu (Ar)</a:t>
            </a:r>
          </a:p>
          <a:p>
            <a:pPr lvl="1" algn="just"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2BD78C65-CD2A-40FC-BADD-ECD445CC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9874037" cy="365125"/>
          </a:xfrm>
        </p:spPr>
        <p:txBody>
          <a:bodyPr/>
          <a:lstStyle/>
          <a:p>
            <a:pPr algn="l"/>
            <a:r>
              <a:rPr lang="cs-CZ" sz="1400" i="1" cap="none" dirty="0"/>
              <a:t>Přednáška č. 4 Realizace laboratorního experimentu zaměřeného na fyzikální modelování rafinace slitin kovů</a:t>
            </a:r>
          </a:p>
        </p:txBody>
      </p:sp>
    </p:spTree>
    <p:extLst>
      <p:ext uri="{BB962C8B-B14F-4D97-AF65-F5344CB8AC3E}">
        <p14:creationId xmlns:p14="http://schemas.microsoft.com/office/powerpoint/2010/main" val="648300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Fyzikální modelování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11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8084"/>
          </a:xfrm>
        </p:spPr>
        <p:txBody>
          <a:bodyPr>
            <a:normAutofit lnSpcReduction="10000"/>
          </a:bodyPr>
          <a:lstStyle/>
          <a:p>
            <a:pPr lvl="1" algn="just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Pro fyzikální modelování odstranění vodíku z taveniny hliníku na jednotce FDU, byla vyvinuta metodika, která spočívá v následujících krocích:</a:t>
            </a:r>
          </a:p>
          <a:p>
            <a:pPr lvl="3" algn="just">
              <a:buClr>
                <a:srgbClr val="983033"/>
              </a:buClr>
              <a:buFont typeface="Wingdings" panose="05000000000000000000" pitchFamily="2" charset="2"/>
              <a:buChar char="Ø"/>
            </a:pPr>
            <a:r>
              <a:rPr lang="cs-CZ" sz="1800" i="1" dirty="0">
                <a:solidFill>
                  <a:schemeClr val="tx1"/>
                </a:solidFill>
              </a:rPr>
              <a:t>ustavení nádoby do požadované polohy neboli pracovní výšky 160 mm → pro rotor XDR 190 od dna pánve za pomoci zdvižné plošiny</a:t>
            </a:r>
          </a:p>
          <a:p>
            <a:pPr lvl="3" algn="just">
              <a:buClr>
                <a:srgbClr val="983033"/>
              </a:buClr>
              <a:buFont typeface="Wingdings" panose="05000000000000000000" pitchFamily="2" charset="2"/>
              <a:buChar char="Ø"/>
            </a:pPr>
            <a:r>
              <a:rPr lang="cs-CZ" sz="1800" i="1" dirty="0">
                <a:solidFill>
                  <a:schemeClr val="tx1"/>
                </a:solidFill>
              </a:rPr>
              <a:t>naplnění modelu vodou, přičemž hladina vody dosahuje výšky vyznačené výšky</a:t>
            </a:r>
          </a:p>
          <a:p>
            <a:pPr lvl="3" algn="just">
              <a:buClr>
                <a:srgbClr val="983033"/>
              </a:buClr>
              <a:buFont typeface="Wingdings" panose="05000000000000000000" pitchFamily="2" charset="2"/>
              <a:buChar char="Ø"/>
            </a:pPr>
            <a:r>
              <a:rPr lang="cs-CZ" sz="1800" i="1" dirty="0">
                <a:solidFill>
                  <a:schemeClr val="tx1"/>
                </a:solidFill>
              </a:rPr>
              <a:t>nastavení požadovaného průtoku plynu dle požadavků dané varianty experimentu, při zachování tlaku plynu 0,4 bar</a:t>
            </a:r>
          </a:p>
          <a:p>
            <a:pPr lvl="3" algn="just">
              <a:buClr>
                <a:srgbClr val="983033"/>
              </a:buClr>
              <a:buFont typeface="Wingdings" panose="05000000000000000000" pitchFamily="2" charset="2"/>
              <a:buChar char="Ø"/>
            </a:pPr>
            <a:r>
              <a:rPr lang="cs-CZ" sz="1800" i="1" dirty="0">
                <a:solidFill>
                  <a:schemeClr val="tx1"/>
                </a:solidFill>
              </a:rPr>
              <a:t>sycení kyslíkem na stanovenou hodnotu při rychlosti otáčení rotoru 350 ot.min-1 a tlaku plynu 0,4 bar. Následuje prodleva, během které dojde k doběhu koncentrace kyslíku, homogenizaci koncentrace kyslíku v objemu vody a její ustálení na požadované hodnotě 22 </a:t>
            </a:r>
            <a:r>
              <a:rPr lang="cs-CZ" sz="1800" i="1" dirty="0" err="1">
                <a:solidFill>
                  <a:schemeClr val="tx1"/>
                </a:solidFill>
              </a:rPr>
              <a:t>ppm</a:t>
            </a:r>
            <a:r>
              <a:rPr lang="cs-CZ" sz="1800" i="1" dirty="0">
                <a:solidFill>
                  <a:schemeClr val="tx1"/>
                </a:solidFill>
              </a:rPr>
              <a:t>. Během prodlevy je vypnuto otáčení rotoru</a:t>
            </a:r>
          </a:p>
          <a:p>
            <a:pPr lvl="3" algn="just">
              <a:buClr>
                <a:srgbClr val="983033"/>
              </a:buClr>
              <a:buFont typeface="Wingdings" panose="05000000000000000000" pitchFamily="2" charset="2"/>
              <a:buChar char="Ø"/>
            </a:pPr>
            <a:r>
              <a:rPr lang="cs-CZ" sz="1800" i="1" dirty="0">
                <a:solidFill>
                  <a:schemeClr val="tx1"/>
                </a:solidFill>
              </a:rPr>
              <a:t>nastavení požadovaných otáček pro danou variantu experimentu → v průběhu prodlevy</a:t>
            </a:r>
          </a:p>
          <a:p>
            <a:pPr lvl="3" algn="just">
              <a:buClr>
                <a:srgbClr val="983033"/>
              </a:buClr>
              <a:buFont typeface="Wingdings" panose="05000000000000000000" pitchFamily="2" charset="2"/>
              <a:buChar char="Ø"/>
            </a:pPr>
            <a:r>
              <a:rPr lang="cs-CZ" sz="1800" i="1" dirty="0">
                <a:solidFill>
                  <a:schemeClr val="tx1"/>
                </a:solidFill>
              </a:rPr>
              <a:t>spuštění měření → po skončení prodlevy současné spuštění dmýchání argonu, otáčení rotoru a záznamu dat z optických sond</a:t>
            </a:r>
          </a:p>
          <a:p>
            <a:pPr lvl="3" algn="just">
              <a:buClr>
                <a:srgbClr val="983033"/>
              </a:buClr>
              <a:buFont typeface="Wingdings" panose="05000000000000000000" pitchFamily="2" charset="2"/>
              <a:buChar char="Ø"/>
            </a:pPr>
            <a:r>
              <a:rPr lang="cs-CZ" sz="1800" i="1" dirty="0">
                <a:solidFill>
                  <a:schemeClr val="tx1"/>
                </a:solidFill>
              </a:rPr>
              <a:t>ukončení měření → vypnutí otáček a zastavení přívodu plynu, jakmile střední hodnota koncentrace kyslíku z měřicích sond dosáhne hodnoty 0,5 </a:t>
            </a:r>
            <a:r>
              <a:rPr lang="cs-CZ" sz="1800" i="1" dirty="0" err="1">
                <a:solidFill>
                  <a:schemeClr val="tx1"/>
                </a:solidFill>
              </a:rPr>
              <a:t>ppm</a:t>
            </a:r>
            <a:endParaRPr lang="cs-CZ" sz="1800" i="1" dirty="0">
              <a:solidFill>
                <a:schemeClr val="tx1"/>
              </a:solidFill>
            </a:endParaRPr>
          </a:p>
          <a:p>
            <a:pPr lvl="1" algn="just"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2BD78C65-CD2A-40FC-BADD-ECD445CC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9874037" cy="365125"/>
          </a:xfrm>
        </p:spPr>
        <p:txBody>
          <a:bodyPr/>
          <a:lstStyle/>
          <a:p>
            <a:pPr algn="l"/>
            <a:r>
              <a:rPr lang="cs-CZ" sz="1400" i="1" cap="none" dirty="0"/>
              <a:t>Přednáška č. 4 Realizace laboratorního experimentu zaměřeného na fyzikální modelování rafinace slitin kovů</a:t>
            </a:r>
          </a:p>
        </p:txBody>
      </p:sp>
    </p:spTree>
    <p:extLst>
      <p:ext uri="{BB962C8B-B14F-4D97-AF65-F5344CB8AC3E}">
        <p14:creationId xmlns:p14="http://schemas.microsoft.com/office/powerpoint/2010/main" val="1539914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Zadání laboratorního experimentu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12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8084"/>
          </a:xfrm>
        </p:spPr>
        <p:txBody>
          <a:bodyPr>
            <a:normAutofit/>
          </a:bodyPr>
          <a:lstStyle/>
          <a:p>
            <a:pPr lvl="1" algn="just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Laboratorní experiment na fyzikálním modelu jednotky FDU spočívá v realizaci základních variant fyzikálního modelování. Tyto varianty mají za cíl stanovit intenzitu odplynění kapaliny při změně počtu otáček a průtoku inertního plynu. V rámci laboratorního cvičení proveďte modelování variant, uvedených v tabulce. V průběhu měření budou zaznamenávejte křivky úbytku koncentrace kyslíku z vody. Ke každé variantě pořiďte také snímek, který vizualizuje intenzitu proudění a množství bublin v reaktoru. Na základě naměřených dat proveďte hodnocení experimentů a navrhněte optimální variantu s ohledem na provozní podmínky. Berte v potaz také ekonomiku procesu.</a:t>
            </a:r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2BD78C65-CD2A-40FC-BADD-ECD445CC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9874037" cy="365125"/>
          </a:xfrm>
        </p:spPr>
        <p:txBody>
          <a:bodyPr/>
          <a:lstStyle/>
          <a:p>
            <a:pPr algn="l"/>
            <a:r>
              <a:rPr lang="cs-CZ" sz="1400" i="1" cap="none" dirty="0"/>
              <a:t>Přednáška č. 4 Realizace laboratorního experimentu zaměřeného na fyzikální modelování rafinace slitin kovů</a:t>
            </a:r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0C67AE41-554F-424E-884F-BADFC05E9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475618"/>
              </p:ext>
            </p:extLst>
          </p:nvPr>
        </p:nvGraphicFramePr>
        <p:xfrm>
          <a:off x="2890041" y="3901984"/>
          <a:ext cx="6628023" cy="1833796"/>
        </p:xfrm>
        <a:graphic>
          <a:graphicData uri="http://schemas.openxmlformats.org/drawingml/2006/table">
            <a:tbl>
              <a:tblPr firstRow="1" firstCol="1" bandRow="1"/>
              <a:tblGrid>
                <a:gridCol w="1551195">
                  <a:extLst>
                    <a:ext uri="{9D8B030D-6E8A-4147-A177-3AD203B41FA5}">
                      <a16:colId xmlns:a16="http://schemas.microsoft.com/office/drawing/2014/main" val="903685775"/>
                    </a:ext>
                  </a:extLst>
                </a:gridCol>
                <a:gridCol w="211260">
                  <a:extLst>
                    <a:ext uri="{9D8B030D-6E8A-4147-A177-3AD203B41FA5}">
                      <a16:colId xmlns:a16="http://schemas.microsoft.com/office/drawing/2014/main" val="2608071885"/>
                    </a:ext>
                  </a:extLst>
                </a:gridCol>
                <a:gridCol w="211260">
                  <a:extLst>
                    <a:ext uri="{9D8B030D-6E8A-4147-A177-3AD203B41FA5}">
                      <a16:colId xmlns:a16="http://schemas.microsoft.com/office/drawing/2014/main" val="2246421430"/>
                    </a:ext>
                  </a:extLst>
                </a:gridCol>
                <a:gridCol w="211992">
                  <a:extLst>
                    <a:ext uri="{9D8B030D-6E8A-4147-A177-3AD203B41FA5}">
                      <a16:colId xmlns:a16="http://schemas.microsoft.com/office/drawing/2014/main" val="804053644"/>
                    </a:ext>
                  </a:extLst>
                </a:gridCol>
                <a:gridCol w="211260">
                  <a:extLst>
                    <a:ext uri="{9D8B030D-6E8A-4147-A177-3AD203B41FA5}">
                      <a16:colId xmlns:a16="http://schemas.microsoft.com/office/drawing/2014/main" val="4093616312"/>
                    </a:ext>
                  </a:extLst>
                </a:gridCol>
                <a:gridCol w="211260">
                  <a:extLst>
                    <a:ext uri="{9D8B030D-6E8A-4147-A177-3AD203B41FA5}">
                      <a16:colId xmlns:a16="http://schemas.microsoft.com/office/drawing/2014/main" val="1010382535"/>
                    </a:ext>
                  </a:extLst>
                </a:gridCol>
                <a:gridCol w="211992">
                  <a:extLst>
                    <a:ext uri="{9D8B030D-6E8A-4147-A177-3AD203B41FA5}">
                      <a16:colId xmlns:a16="http://schemas.microsoft.com/office/drawing/2014/main" val="31205542"/>
                    </a:ext>
                  </a:extLst>
                </a:gridCol>
                <a:gridCol w="211260">
                  <a:extLst>
                    <a:ext uri="{9D8B030D-6E8A-4147-A177-3AD203B41FA5}">
                      <a16:colId xmlns:a16="http://schemas.microsoft.com/office/drawing/2014/main" val="1174462043"/>
                    </a:ext>
                  </a:extLst>
                </a:gridCol>
                <a:gridCol w="211992">
                  <a:extLst>
                    <a:ext uri="{9D8B030D-6E8A-4147-A177-3AD203B41FA5}">
                      <a16:colId xmlns:a16="http://schemas.microsoft.com/office/drawing/2014/main" val="4262059088"/>
                    </a:ext>
                  </a:extLst>
                </a:gridCol>
                <a:gridCol w="211260">
                  <a:extLst>
                    <a:ext uri="{9D8B030D-6E8A-4147-A177-3AD203B41FA5}">
                      <a16:colId xmlns:a16="http://schemas.microsoft.com/office/drawing/2014/main" val="1071214927"/>
                    </a:ext>
                  </a:extLst>
                </a:gridCol>
                <a:gridCol w="211260">
                  <a:extLst>
                    <a:ext uri="{9D8B030D-6E8A-4147-A177-3AD203B41FA5}">
                      <a16:colId xmlns:a16="http://schemas.microsoft.com/office/drawing/2014/main" val="2836810915"/>
                    </a:ext>
                  </a:extLst>
                </a:gridCol>
                <a:gridCol w="211992">
                  <a:extLst>
                    <a:ext uri="{9D8B030D-6E8A-4147-A177-3AD203B41FA5}">
                      <a16:colId xmlns:a16="http://schemas.microsoft.com/office/drawing/2014/main" val="666545455"/>
                    </a:ext>
                  </a:extLst>
                </a:gridCol>
                <a:gridCol w="211260">
                  <a:extLst>
                    <a:ext uri="{9D8B030D-6E8A-4147-A177-3AD203B41FA5}">
                      <a16:colId xmlns:a16="http://schemas.microsoft.com/office/drawing/2014/main" val="1997397128"/>
                    </a:ext>
                  </a:extLst>
                </a:gridCol>
                <a:gridCol w="211260">
                  <a:extLst>
                    <a:ext uri="{9D8B030D-6E8A-4147-A177-3AD203B41FA5}">
                      <a16:colId xmlns:a16="http://schemas.microsoft.com/office/drawing/2014/main" val="1672413245"/>
                    </a:ext>
                  </a:extLst>
                </a:gridCol>
                <a:gridCol w="211992">
                  <a:extLst>
                    <a:ext uri="{9D8B030D-6E8A-4147-A177-3AD203B41FA5}">
                      <a16:colId xmlns:a16="http://schemas.microsoft.com/office/drawing/2014/main" val="2465312352"/>
                    </a:ext>
                  </a:extLst>
                </a:gridCol>
                <a:gridCol w="211260">
                  <a:extLst>
                    <a:ext uri="{9D8B030D-6E8A-4147-A177-3AD203B41FA5}">
                      <a16:colId xmlns:a16="http://schemas.microsoft.com/office/drawing/2014/main" val="113523257"/>
                    </a:ext>
                  </a:extLst>
                </a:gridCol>
                <a:gridCol w="211992">
                  <a:extLst>
                    <a:ext uri="{9D8B030D-6E8A-4147-A177-3AD203B41FA5}">
                      <a16:colId xmlns:a16="http://schemas.microsoft.com/office/drawing/2014/main" val="151250500"/>
                    </a:ext>
                  </a:extLst>
                </a:gridCol>
                <a:gridCol w="211260">
                  <a:extLst>
                    <a:ext uri="{9D8B030D-6E8A-4147-A177-3AD203B41FA5}">
                      <a16:colId xmlns:a16="http://schemas.microsoft.com/office/drawing/2014/main" val="4132800483"/>
                    </a:ext>
                  </a:extLst>
                </a:gridCol>
                <a:gridCol w="211260">
                  <a:extLst>
                    <a:ext uri="{9D8B030D-6E8A-4147-A177-3AD203B41FA5}">
                      <a16:colId xmlns:a16="http://schemas.microsoft.com/office/drawing/2014/main" val="1198162444"/>
                    </a:ext>
                  </a:extLst>
                </a:gridCol>
                <a:gridCol w="211992">
                  <a:extLst>
                    <a:ext uri="{9D8B030D-6E8A-4147-A177-3AD203B41FA5}">
                      <a16:colId xmlns:a16="http://schemas.microsoft.com/office/drawing/2014/main" val="1852294475"/>
                    </a:ext>
                  </a:extLst>
                </a:gridCol>
                <a:gridCol w="211260">
                  <a:extLst>
                    <a:ext uri="{9D8B030D-6E8A-4147-A177-3AD203B41FA5}">
                      <a16:colId xmlns:a16="http://schemas.microsoft.com/office/drawing/2014/main" val="2222327304"/>
                    </a:ext>
                  </a:extLst>
                </a:gridCol>
                <a:gridCol w="211260">
                  <a:extLst>
                    <a:ext uri="{9D8B030D-6E8A-4147-A177-3AD203B41FA5}">
                      <a16:colId xmlns:a16="http://schemas.microsoft.com/office/drawing/2014/main" val="3829372252"/>
                    </a:ext>
                  </a:extLst>
                </a:gridCol>
                <a:gridCol w="211992">
                  <a:extLst>
                    <a:ext uri="{9D8B030D-6E8A-4147-A177-3AD203B41FA5}">
                      <a16:colId xmlns:a16="http://schemas.microsoft.com/office/drawing/2014/main" val="2751982534"/>
                    </a:ext>
                  </a:extLst>
                </a:gridCol>
                <a:gridCol w="211260">
                  <a:extLst>
                    <a:ext uri="{9D8B030D-6E8A-4147-A177-3AD203B41FA5}">
                      <a16:colId xmlns:a16="http://schemas.microsoft.com/office/drawing/2014/main" val="1702481556"/>
                    </a:ext>
                  </a:extLst>
                </a:gridCol>
                <a:gridCol w="211992">
                  <a:extLst>
                    <a:ext uri="{9D8B030D-6E8A-4147-A177-3AD203B41FA5}">
                      <a16:colId xmlns:a16="http://schemas.microsoft.com/office/drawing/2014/main" val="779515927"/>
                    </a:ext>
                  </a:extLst>
                </a:gridCol>
              </a:tblGrid>
              <a:tr h="4584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Pracovní výška (mm)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771443"/>
                  </a:ext>
                </a:extLst>
              </a:tr>
              <a:tr h="4584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vlnolamů (ks)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351133"/>
                  </a:ext>
                </a:extLst>
              </a:tr>
              <a:tr h="4584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Otáčky (ot∙min</a:t>
                      </a:r>
                      <a:r>
                        <a:rPr lang="cs-CZ" sz="1000" b="1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183794"/>
                  </a:ext>
                </a:extLst>
              </a:tr>
              <a:tr h="4584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 b="1" spc="-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Průtok Argonu (Nl∙min</a:t>
                      </a:r>
                      <a:r>
                        <a:rPr lang="cs-CZ" sz="1000" b="1" spc="-5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cs-CZ" sz="1000" b="1" spc="-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 spc="-3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716366"/>
                  </a:ext>
                </a:extLst>
              </a:tr>
            </a:tbl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0AD4786D-E78A-4DDB-A377-720565E384E0}"/>
              </a:ext>
            </a:extLst>
          </p:cNvPr>
          <p:cNvSpPr txBox="1"/>
          <p:nvPr/>
        </p:nvSpPr>
        <p:spPr>
          <a:xfrm>
            <a:off x="2304002" y="5820976"/>
            <a:ext cx="7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Definice variant experimentů fyzikálního modelování rafinace hliníkové taveniny</a:t>
            </a:r>
          </a:p>
        </p:txBody>
      </p:sp>
    </p:spTree>
    <p:extLst>
      <p:ext uri="{BB962C8B-B14F-4D97-AF65-F5344CB8AC3E}">
        <p14:creationId xmlns:p14="http://schemas.microsoft.com/office/powerpoint/2010/main" val="3031150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5600" dirty="0">
                <a:solidFill>
                  <a:schemeClr val="tx1"/>
                </a:solidFill>
              </a:rPr>
              <a:t>Realizace laboratorního experimentu zaměřeného na fyzikální modelování rafinace slitin kovů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cap="none" dirty="0"/>
              <a:t>Seminář č. 4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0" y="376238"/>
            <a:ext cx="39052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2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Fyzikální modelování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3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V laboratoří Vysoké školy technické a ekonomické v Českých Budějovicích se nachází fyzikální model rafinace hliníkové slitiny.</a:t>
            </a:r>
          </a:p>
          <a:p>
            <a:pPr lvl="1" algn="just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Hliníková slitina se v provozních podmínkách zpracovává na zařízení pro rafinaci hliníkové taveniny nazývaném FDU (</a:t>
            </a:r>
            <a:r>
              <a:rPr lang="cs-CZ" dirty="0" err="1">
                <a:solidFill>
                  <a:schemeClr val="tx1"/>
                </a:solidFill>
              </a:rPr>
              <a:t>Foundry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Degassing</a:t>
            </a:r>
            <a:r>
              <a:rPr lang="cs-CZ" dirty="0">
                <a:solidFill>
                  <a:schemeClr val="tx1"/>
                </a:solidFill>
              </a:rPr>
              <a:t> Unit). </a:t>
            </a:r>
          </a:p>
          <a:p>
            <a:pPr lvl="1" algn="just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Toto zařízení se skládá z rotoru, kterým je do taveniny přiváděn rafinační plyn (v provozních podmínkách dusík) a vlnolamu. </a:t>
            </a:r>
          </a:p>
          <a:p>
            <a:pPr lvl="1" algn="just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Po zanoření rotoru do pánve s hliníkovou taveninou se rotor začne otáčet a současně dochází k dmýchání rafinačního plynu, který z taveniny odstraňuje škodlivý vodík (detailnější popis procesu je uveden v kapitole 2). </a:t>
            </a:r>
          </a:p>
          <a:p>
            <a:pPr lvl="1" algn="just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Fyzikální model má tedy za úkol na základě teorie podobnosti v laboratorních podmínkách predikovat intenzitu odstranění vodíku z taveniny hliníku v reálném procesu.</a:t>
            </a:r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2BD78C65-CD2A-40FC-BADD-ECD445CC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9874037" cy="365125"/>
          </a:xfrm>
        </p:spPr>
        <p:txBody>
          <a:bodyPr/>
          <a:lstStyle/>
          <a:p>
            <a:pPr algn="l"/>
            <a:r>
              <a:rPr lang="cs-CZ" sz="1400" i="1" cap="none" dirty="0"/>
              <a:t>Přednáška č. 4 Realizace laboratorního experimentu zaměřeného na fyzikální modelování rafinace slitin kovů</a:t>
            </a:r>
          </a:p>
        </p:txBody>
      </p:sp>
    </p:spTree>
    <p:extLst>
      <p:ext uri="{BB962C8B-B14F-4D97-AF65-F5344CB8AC3E}">
        <p14:creationId xmlns:p14="http://schemas.microsoft.com/office/powerpoint/2010/main" val="1348046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Fyzikální modelování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4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algn="just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Jak bylo řečeno v předchozí kapitole, fyzikální modelování je založeno na teorii podobnosti dvou systémů. </a:t>
            </a:r>
          </a:p>
          <a:p>
            <a:pPr lvl="1" algn="just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Předlohou pro fyzikální model pánve pro rafinaci taveniny byla provozní pánev, využívaná společností MOTOR JIKOV Slévárna a.s. </a:t>
            </a:r>
          </a:p>
          <a:p>
            <a:pPr lvl="1" algn="just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Fyzikální model reaktoru včetně rotoru a vlnolamů byl vyroben v měřítku 1:1 k této pánvi, čímž se zajistila geometrická podobnost modelu a díla. </a:t>
            </a:r>
          </a:p>
          <a:p>
            <a:pPr lvl="1" algn="just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K dispozici je také model pánve pro nízkotlaké lití uvedené společnosti.</a:t>
            </a:r>
          </a:p>
          <a:p>
            <a:pPr lvl="1" algn="just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Dynamická podobnost modelu a díla byla zajištěna nahrazením taveniny hliníkové slitiny vodou, která při pokojové teplotě vykazuje podobnou dynamickou viskozitu jako hliník. </a:t>
            </a:r>
          </a:p>
          <a:p>
            <a:pPr lvl="1" algn="just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Škodlivý vodík byl pro potřeby fyzikálního modelování nahrazen kyslíkem, který má ve vodě při pokojové teplotě podobné vlastnosti jako vodík v tavenině hliníku. </a:t>
            </a:r>
          </a:p>
          <a:p>
            <a:pPr lvl="1" algn="just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Obsah kyslíku ve vodě je monitorován dvěma optickými sondami, umístěnými v různých vzdálenostech od dna modelu. </a:t>
            </a:r>
          </a:p>
          <a:p>
            <a:pPr lvl="1" algn="just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Sondy využívají jev luminiscence, jejíž intenzita je závislá na obsahu kyslíku ve vodě. </a:t>
            </a:r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2BD78C65-CD2A-40FC-BADD-ECD445CC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9874037" cy="365125"/>
          </a:xfrm>
        </p:spPr>
        <p:txBody>
          <a:bodyPr/>
          <a:lstStyle/>
          <a:p>
            <a:pPr algn="l"/>
            <a:r>
              <a:rPr lang="cs-CZ" sz="1400" i="1" cap="none" dirty="0"/>
              <a:t>Přednáška č. 4 Realizace laboratorního experimentu zaměřeného na fyzikální modelování rafinace slitin kovů</a:t>
            </a:r>
          </a:p>
        </p:txBody>
      </p:sp>
    </p:spTree>
    <p:extLst>
      <p:ext uri="{BB962C8B-B14F-4D97-AF65-F5344CB8AC3E}">
        <p14:creationId xmlns:p14="http://schemas.microsoft.com/office/powerpoint/2010/main" val="661313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Fyzikální modelování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5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8084"/>
          </a:xfrm>
        </p:spPr>
        <p:txBody>
          <a:bodyPr>
            <a:normAutofit/>
          </a:bodyPr>
          <a:lstStyle/>
          <a:p>
            <a:pPr lvl="1" algn="just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Cílem fyzikálního modelování je zachytit intenzitu odplynění a analyzovat pokles obsahu kyslíku ve vodě při změně různých parametrů (počet otáček, ponor rotoru, počet vlnolamů, tvar rotoru). Poznatky získané v rámci fyzikálního modelování sloužil k optimalizaci modelované technologie, tedy ke stanovení optimálních provozních podmínek rafinace hliníkové taveniny při změně definovaných parametrů procesu. </a:t>
            </a:r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2BD78C65-CD2A-40FC-BADD-ECD445CC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9874037" cy="365125"/>
          </a:xfrm>
        </p:spPr>
        <p:txBody>
          <a:bodyPr/>
          <a:lstStyle/>
          <a:p>
            <a:pPr algn="l"/>
            <a:r>
              <a:rPr lang="cs-CZ" sz="1400" i="1" cap="none" dirty="0"/>
              <a:t>Přednáška č. 4 Realizace laboratorního experimentu zaměřeného na fyzikální modelování rafinace slitin kovů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F2B4A75-1D7E-4A03-8A7C-3BF855038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462" y="2951018"/>
            <a:ext cx="7854640" cy="33528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35AD00D-F4A6-4ED2-BA8F-47D22FD364AE}"/>
              </a:ext>
            </a:extLst>
          </p:cNvPr>
          <p:cNvSpPr txBox="1"/>
          <p:nvPr/>
        </p:nvSpPr>
        <p:spPr>
          <a:xfrm>
            <a:off x="1005108" y="4165753"/>
            <a:ext cx="252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/>
              <a:t>Kompletní sestava fyzikálního modelu jednotky FDU</a:t>
            </a:r>
          </a:p>
        </p:txBody>
      </p:sp>
    </p:spTree>
    <p:extLst>
      <p:ext uri="{BB962C8B-B14F-4D97-AF65-F5344CB8AC3E}">
        <p14:creationId xmlns:p14="http://schemas.microsoft.com/office/powerpoint/2010/main" val="4074427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Fyzikální modelování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6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8084"/>
          </a:xfrm>
        </p:spPr>
        <p:txBody>
          <a:bodyPr>
            <a:normAutofit/>
          </a:bodyPr>
          <a:lstStyle/>
          <a:p>
            <a:pPr lvl="1" algn="just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Cílem fyzikálního modelování je zachytit intenzitu odplynění a analyzovat pokles obsahu kyslíku ve vodě při změně různých parametrů (počet otáček, ponor rotoru, počet vlnolamů, tvar rotoru). Poznatky získané v rámci fyzikálního modelování sloužil k optimalizaci modelované technologie, tedy ke stanovení optimálních provozních podmínek rafinace hliníkové taveniny při změně definovaných parametrů procesu. </a:t>
            </a:r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2BD78C65-CD2A-40FC-BADD-ECD445CC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9874037" cy="365125"/>
          </a:xfrm>
        </p:spPr>
        <p:txBody>
          <a:bodyPr/>
          <a:lstStyle/>
          <a:p>
            <a:pPr algn="l"/>
            <a:r>
              <a:rPr lang="cs-CZ" sz="1400" i="1" cap="none" dirty="0"/>
              <a:t>Přednáška č. 4 Realizace laboratorního experimentu zaměřeného na fyzikální modelování rafinace slitin kovů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F2B4A75-1D7E-4A03-8A7C-3BF855038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462" y="2951018"/>
            <a:ext cx="7854640" cy="33528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35AD00D-F4A6-4ED2-BA8F-47D22FD364AE}"/>
              </a:ext>
            </a:extLst>
          </p:cNvPr>
          <p:cNvSpPr txBox="1"/>
          <p:nvPr/>
        </p:nvSpPr>
        <p:spPr>
          <a:xfrm>
            <a:off x="1005108" y="4165753"/>
            <a:ext cx="252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/>
              <a:t>Kompletní sestava fyzikálního modelu jednotky FDU</a:t>
            </a:r>
          </a:p>
        </p:txBody>
      </p:sp>
    </p:spTree>
    <p:extLst>
      <p:ext uri="{BB962C8B-B14F-4D97-AF65-F5344CB8AC3E}">
        <p14:creationId xmlns:p14="http://schemas.microsoft.com/office/powerpoint/2010/main" val="939678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Fyzikální modelování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7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8084"/>
          </a:xfrm>
        </p:spPr>
        <p:txBody>
          <a:bodyPr>
            <a:normAutofit/>
          </a:bodyPr>
          <a:lstStyle/>
          <a:p>
            <a:pPr algn="just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1"/>
                </a:solidFill>
              </a:rPr>
              <a:t>Vlastní sestava fyzikálního modelu se skládá z následujících částí:</a:t>
            </a:r>
          </a:p>
          <a:p>
            <a:pPr algn="just"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1800" dirty="0">
              <a:solidFill>
                <a:schemeClr val="tx1"/>
              </a:solidFill>
            </a:endParaRPr>
          </a:p>
          <a:p>
            <a:pPr lvl="2" algn="just">
              <a:buClr>
                <a:srgbClr val="983033"/>
              </a:buClr>
              <a:buFont typeface="Wingdings" panose="05000000000000000000" pitchFamily="2" charset="2"/>
              <a:buChar char="Ø"/>
            </a:pPr>
            <a:r>
              <a:rPr lang="cs-CZ" sz="1800" i="1" dirty="0">
                <a:solidFill>
                  <a:schemeClr val="tx1"/>
                </a:solidFill>
              </a:rPr>
              <a:t>zdvižná plošina pro umístění modelů pánví</a:t>
            </a:r>
          </a:p>
          <a:p>
            <a:pPr lvl="2" algn="just">
              <a:buClr>
                <a:srgbClr val="983033"/>
              </a:buClr>
              <a:buFont typeface="Wingdings" panose="05000000000000000000" pitchFamily="2" charset="2"/>
              <a:buChar char="Ø"/>
            </a:pPr>
            <a:r>
              <a:rPr lang="cs-CZ" sz="1800" i="1" dirty="0">
                <a:solidFill>
                  <a:schemeClr val="tx1"/>
                </a:solidFill>
              </a:rPr>
              <a:t>2x modely pánví z plexiskla v měřítku 1:1</a:t>
            </a:r>
          </a:p>
          <a:p>
            <a:pPr lvl="2" algn="just">
              <a:buClr>
                <a:srgbClr val="983033"/>
              </a:buClr>
              <a:buFont typeface="Wingdings" panose="05000000000000000000" pitchFamily="2" charset="2"/>
              <a:buChar char="Ø"/>
            </a:pPr>
            <a:r>
              <a:rPr lang="cs-CZ" sz="1800" i="1" dirty="0">
                <a:solidFill>
                  <a:schemeClr val="tx1"/>
                </a:solidFill>
              </a:rPr>
              <a:t>1x vnější čtvercová nádoba z plexiskla pro umístění modelů pánví (určeno pro audiovizuální interpretaci)</a:t>
            </a:r>
          </a:p>
          <a:p>
            <a:pPr lvl="2" algn="just">
              <a:buClr>
                <a:srgbClr val="983033"/>
              </a:buClr>
              <a:buFont typeface="Wingdings" panose="05000000000000000000" pitchFamily="2" charset="2"/>
              <a:buChar char="Ø"/>
            </a:pPr>
            <a:r>
              <a:rPr lang="cs-CZ" sz="1800" i="1" dirty="0">
                <a:solidFill>
                  <a:schemeClr val="tx1"/>
                </a:solidFill>
              </a:rPr>
              <a:t>nosná konstrukce s následujícími komponenty → motor pro pohon rotoru, univerzální spojka rotoru, grafitový rotor, 2x uchycení vlnolamů, rozvod plynu do rotoru, laserový otáčkoměr</a:t>
            </a:r>
          </a:p>
          <a:p>
            <a:pPr lvl="2" algn="just">
              <a:buClr>
                <a:srgbClr val="983033"/>
              </a:buClr>
              <a:buFont typeface="Wingdings" panose="05000000000000000000" pitchFamily="2" charset="2"/>
              <a:buChar char="Ø"/>
            </a:pPr>
            <a:r>
              <a:rPr lang="cs-CZ" sz="1800" i="1" dirty="0">
                <a:solidFill>
                  <a:schemeClr val="tx1"/>
                </a:solidFill>
              </a:rPr>
              <a:t>panel pro ovládání průtoků plynů → kyslík → naplynění, argon → rafinace</a:t>
            </a:r>
          </a:p>
          <a:p>
            <a:pPr lvl="2" algn="just">
              <a:buClr>
                <a:srgbClr val="983033"/>
              </a:buClr>
              <a:buFont typeface="Wingdings" panose="05000000000000000000" pitchFamily="2" charset="2"/>
              <a:buChar char="Ø"/>
            </a:pPr>
            <a:r>
              <a:rPr lang="cs-CZ" sz="1800" i="1" dirty="0">
                <a:solidFill>
                  <a:schemeClr val="tx1"/>
                </a:solidFill>
              </a:rPr>
              <a:t>2x sonda METTLER-TOLEDO InPro6860i/12/120/mA Ex pro měření obsahu kyslíku ve vodě</a:t>
            </a:r>
          </a:p>
          <a:p>
            <a:pPr lvl="2" algn="just">
              <a:buClr>
                <a:srgbClr val="983033"/>
              </a:buClr>
              <a:buFont typeface="Wingdings" panose="05000000000000000000" pitchFamily="2" charset="2"/>
              <a:buChar char="Ø"/>
            </a:pPr>
            <a:r>
              <a:rPr lang="cs-CZ" sz="1800" i="1" dirty="0">
                <a:solidFill>
                  <a:schemeClr val="tx1"/>
                </a:solidFill>
              </a:rPr>
              <a:t>řídicí panel → skříň s ovládacím PC → regulace a řízení otáček rotoru + záznam průběhu odplynění</a:t>
            </a:r>
          </a:p>
          <a:p>
            <a:pPr lvl="1" algn="just"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2BD78C65-CD2A-40FC-BADD-ECD445CC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9874037" cy="365125"/>
          </a:xfrm>
        </p:spPr>
        <p:txBody>
          <a:bodyPr/>
          <a:lstStyle/>
          <a:p>
            <a:pPr algn="l"/>
            <a:r>
              <a:rPr lang="cs-CZ" sz="1400" i="1" cap="none" dirty="0"/>
              <a:t>Přednáška č. 4 Realizace laboratorního experimentu zaměřeného na fyzikální modelování rafinace slitin kovů</a:t>
            </a:r>
          </a:p>
        </p:txBody>
      </p:sp>
    </p:spTree>
    <p:extLst>
      <p:ext uri="{BB962C8B-B14F-4D97-AF65-F5344CB8AC3E}">
        <p14:creationId xmlns:p14="http://schemas.microsoft.com/office/powerpoint/2010/main" val="403966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Fyzikální modelování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8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8084"/>
          </a:xfrm>
        </p:spPr>
        <p:txBody>
          <a:bodyPr>
            <a:normAutofit/>
          </a:bodyPr>
          <a:lstStyle/>
          <a:p>
            <a:pPr lvl="1" algn="just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Základní princip fyzikálního modelování odstranění rozpuštěného vodíku z hliníkové taveniny spočívá v odstraňování rozpuštěného kyslíku z modelové kapaliny (vody) za pomoci argonu. </a:t>
            </a:r>
          </a:p>
          <a:p>
            <a:pPr lvl="1" algn="just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Pro kontinuální měření obsahu kyslíku byly vybrány optické sondy firmy METTLER-TOLEDO, dovolující měření obsahu rozpuštěného kyslíku do 26 mg∙l-1 (26 </a:t>
            </a:r>
            <a:r>
              <a:rPr lang="cs-CZ" dirty="0" err="1">
                <a:solidFill>
                  <a:schemeClr val="tx1"/>
                </a:solidFill>
              </a:rPr>
              <a:t>ppm</a:t>
            </a:r>
            <a:r>
              <a:rPr lang="cs-CZ" dirty="0">
                <a:solidFill>
                  <a:schemeClr val="tx1"/>
                </a:solidFill>
              </a:rPr>
              <a:t>). </a:t>
            </a:r>
          </a:p>
          <a:p>
            <a:pPr lvl="1" algn="just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Pro sondy bylo nutno vyvinout software, který splňuje požadavky na měření koncentrace kyslíku včetně komunikace přes PC, archivace dat a jejich hodnocení. </a:t>
            </a:r>
          </a:p>
          <a:p>
            <a:pPr lvl="1" algn="just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Na obrázku je pro představu uvedeno rozhraní pro monitorování koncentrace kyslíku v průběhu fyzikálního modelování.</a:t>
            </a:r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2BD78C65-CD2A-40FC-BADD-ECD445CC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9874037" cy="365125"/>
          </a:xfrm>
        </p:spPr>
        <p:txBody>
          <a:bodyPr/>
          <a:lstStyle/>
          <a:p>
            <a:pPr algn="l"/>
            <a:r>
              <a:rPr lang="cs-CZ" sz="1400" i="1" cap="none" dirty="0"/>
              <a:t>Přednáška č. 4 Realizace laboratorního experimentu zaměřeného na fyzikální modelování rafinace slitin kovů</a:t>
            </a:r>
          </a:p>
        </p:txBody>
      </p:sp>
    </p:spTree>
    <p:extLst>
      <p:ext uri="{BB962C8B-B14F-4D97-AF65-F5344CB8AC3E}">
        <p14:creationId xmlns:p14="http://schemas.microsoft.com/office/powerpoint/2010/main" val="3446964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>
            <a:noAutofit/>
          </a:bodyPr>
          <a:lstStyle/>
          <a:p>
            <a:r>
              <a:rPr lang="cs-CZ" sz="3600" dirty="0">
                <a:solidFill>
                  <a:schemeClr val="tx1"/>
                </a:solidFill>
              </a:rPr>
              <a:t>Ukázka SW rozhraní pro monitorování koncentrace kyslíku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9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2BD78C65-CD2A-40FC-BADD-ECD445CC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9874037" cy="365125"/>
          </a:xfrm>
        </p:spPr>
        <p:txBody>
          <a:bodyPr/>
          <a:lstStyle/>
          <a:p>
            <a:pPr algn="l"/>
            <a:r>
              <a:rPr lang="cs-CZ" sz="1400" i="1" cap="none" dirty="0"/>
              <a:t>Přednáška č. 4 Realizace laboratorního experimentu zaměřeného na fyzikální modelování rafinace slitin kovů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B7AE3064-A533-4D33-8B20-A01685C7C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8272" y="1823652"/>
            <a:ext cx="7945145" cy="441265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D17598C-E034-44BB-AA88-443869B8E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387" y="2325757"/>
            <a:ext cx="5994756" cy="1581225"/>
          </a:xfrm>
          <a:prstGeom prst="rect">
            <a:avLst/>
          </a:prstGeom>
        </p:spPr>
      </p:pic>
      <p:sp>
        <p:nvSpPr>
          <p:cNvPr id="10" name="Textové pole 31">
            <a:extLst>
              <a:ext uri="{FF2B5EF4-FFF2-40B4-BE49-F238E27FC236}">
                <a16:creationId xmlns:a16="http://schemas.microsoft.com/office/drawing/2014/main" id="{DFE24846-DEC8-4783-8994-C638055C624C}"/>
              </a:ext>
            </a:extLst>
          </p:cNvPr>
          <p:cNvSpPr txBox="1"/>
          <p:nvPr/>
        </p:nvSpPr>
        <p:spPr>
          <a:xfrm>
            <a:off x="3636775" y="4166517"/>
            <a:ext cx="2459225" cy="242570"/>
          </a:xfrm>
          <a:prstGeom prst="rect">
            <a:avLst/>
          </a:prstGeom>
          <a:solidFill>
            <a:schemeClr val="lt1"/>
          </a:solidFill>
          <a:ln w="12700">
            <a:solidFill>
              <a:srgbClr val="C00000"/>
            </a:solidFill>
          </a:ln>
        </p:spPr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cs-CZ" sz="1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Aktuální hodnoty koncentrace kyslíku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ové pole 30">
            <a:extLst>
              <a:ext uri="{FF2B5EF4-FFF2-40B4-BE49-F238E27FC236}">
                <a16:creationId xmlns:a16="http://schemas.microsoft.com/office/drawing/2014/main" id="{55A391E6-FDC1-4A9B-8305-FAF94C6BDFDD}"/>
              </a:ext>
            </a:extLst>
          </p:cNvPr>
          <p:cNvSpPr txBox="1"/>
          <p:nvPr/>
        </p:nvSpPr>
        <p:spPr>
          <a:xfrm>
            <a:off x="4218496" y="4542051"/>
            <a:ext cx="2459225" cy="333082"/>
          </a:xfrm>
          <a:prstGeom prst="rect">
            <a:avLst/>
          </a:prstGeom>
          <a:solidFill>
            <a:schemeClr val="lt1"/>
          </a:solidFill>
          <a:ln w="12700">
            <a:solidFill>
              <a:srgbClr val="C00000"/>
            </a:solidFill>
          </a:ln>
        </p:spPr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cs-CZ" sz="1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Střední hodnota koncentrace kyslíku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ové pole 29">
            <a:extLst>
              <a:ext uri="{FF2B5EF4-FFF2-40B4-BE49-F238E27FC236}">
                <a16:creationId xmlns:a16="http://schemas.microsoft.com/office/drawing/2014/main" id="{02A79625-699E-4446-A2B0-8C0C4EDDD91C}"/>
              </a:ext>
            </a:extLst>
          </p:cNvPr>
          <p:cNvSpPr txBox="1"/>
          <p:nvPr/>
        </p:nvSpPr>
        <p:spPr>
          <a:xfrm>
            <a:off x="5390197" y="4977324"/>
            <a:ext cx="1772603" cy="242570"/>
          </a:xfrm>
          <a:prstGeom prst="rect">
            <a:avLst/>
          </a:prstGeom>
          <a:solidFill>
            <a:sysClr val="window" lastClr="FFFFFF"/>
          </a:solidFill>
          <a:ln w="12700">
            <a:solidFill>
              <a:srgbClr val="C00000"/>
            </a:solidFill>
          </a:ln>
        </p:spPr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Směrodatná odchylka</a:t>
            </a:r>
            <a:endParaRPr kumimoji="0" lang="cs-CZ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ové pole 28">
            <a:extLst>
              <a:ext uri="{FF2B5EF4-FFF2-40B4-BE49-F238E27FC236}">
                <a16:creationId xmlns:a16="http://schemas.microsoft.com/office/drawing/2014/main" id="{23CA6CF7-D839-4DC7-A132-605635C045ED}"/>
              </a:ext>
            </a:extLst>
          </p:cNvPr>
          <p:cNvSpPr txBox="1"/>
          <p:nvPr/>
        </p:nvSpPr>
        <p:spPr>
          <a:xfrm>
            <a:off x="6801802" y="5322085"/>
            <a:ext cx="1206125" cy="310152"/>
          </a:xfrm>
          <a:prstGeom prst="rect">
            <a:avLst/>
          </a:prstGeom>
          <a:solidFill>
            <a:sysClr val="window" lastClr="FFFFFF"/>
          </a:solidFill>
          <a:ln w="12700">
            <a:solidFill>
              <a:srgbClr val="C00000"/>
            </a:solidFill>
          </a:ln>
        </p:spPr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Otáčky rotoru</a:t>
            </a:r>
            <a:endParaRPr kumimoji="0" lang="cs-CZ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13A901E-A075-4C47-85A8-ED5BEBFE89C7}"/>
              </a:ext>
            </a:extLst>
          </p:cNvPr>
          <p:cNvSpPr/>
          <p:nvPr/>
        </p:nvSpPr>
        <p:spPr>
          <a:xfrm>
            <a:off x="9448801" y="2618509"/>
            <a:ext cx="838458" cy="2092035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C328C163-5681-47ED-ADCA-3558936F78E9}"/>
              </a:ext>
            </a:extLst>
          </p:cNvPr>
          <p:cNvSpPr/>
          <p:nvPr/>
        </p:nvSpPr>
        <p:spPr>
          <a:xfrm>
            <a:off x="9448802" y="4708592"/>
            <a:ext cx="838458" cy="26873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318A8B0B-FF00-46E5-A438-7EFAC664552A}"/>
              </a:ext>
            </a:extLst>
          </p:cNvPr>
          <p:cNvSpPr/>
          <p:nvPr/>
        </p:nvSpPr>
        <p:spPr>
          <a:xfrm>
            <a:off x="9448802" y="4988500"/>
            <a:ext cx="838458" cy="26873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95DCE43E-01DE-4626-BB4E-7A201DC22D15}"/>
              </a:ext>
            </a:extLst>
          </p:cNvPr>
          <p:cNvSpPr/>
          <p:nvPr/>
        </p:nvSpPr>
        <p:spPr>
          <a:xfrm>
            <a:off x="9448802" y="5243661"/>
            <a:ext cx="838458" cy="261739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1201699C-618B-440E-9389-EA8CA5EFB15A}"/>
              </a:ext>
            </a:extLst>
          </p:cNvPr>
          <p:cNvCxnSpPr>
            <a:cxnSpLocks/>
          </p:cNvCxnSpPr>
          <p:nvPr/>
        </p:nvCxnSpPr>
        <p:spPr>
          <a:xfrm flipV="1">
            <a:off x="6096000" y="3899023"/>
            <a:ext cx="845127" cy="411594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EC17B8D3-7424-4B36-87BC-4899CA51031C}"/>
              </a:ext>
            </a:extLst>
          </p:cNvPr>
          <p:cNvCxnSpPr>
            <a:cxnSpLocks/>
          </p:cNvCxnSpPr>
          <p:nvPr/>
        </p:nvCxnSpPr>
        <p:spPr>
          <a:xfrm>
            <a:off x="6096000" y="4331745"/>
            <a:ext cx="3318770" cy="238407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695EF8FE-33C9-4CD2-A82C-2AAD41A6C0EB}"/>
              </a:ext>
            </a:extLst>
          </p:cNvPr>
          <p:cNvCxnSpPr>
            <a:cxnSpLocks/>
          </p:cNvCxnSpPr>
          <p:nvPr/>
        </p:nvCxnSpPr>
        <p:spPr>
          <a:xfrm>
            <a:off x="6677721" y="4730309"/>
            <a:ext cx="2771080" cy="144824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FFB9551B-3F01-4455-A4CB-6476CBE3EA45}"/>
              </a:ext>
            </a:extLst>
          </p:cNvPr>
          <p:cNvCxnSpPr>
            <a:cxnSpLocks/>
          </p:cNvCxnSpPr>
          <p:nvPr/>
        </p:nvCxnSpPr>
        <p:spPr>
          <a:xfrm>
            <a:off x="7149334" y="5148593"/>
            <a:ext cx="2299467" cy="0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1E91EC44-60AE-4ACF-8579-135CFBF07178}"/>
              </a:ext>
            </a:extLst>
          </p:cNvPr>
          <p:cNvCxnSpPr>
            <a:cxnSpLocks/>
          </p:cNvCxnSpPr>
          <p:nvPr/>
        </p:nvCxnSpPr>
        <p:spPr>
          <a:xfrm flipV="1">
            <a:off x="8007927" y="5422054"/>
            <a:ext cx="1440874" cy="62034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3360693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7">
      <a:dk1>
        <a:srgbClr val="0C0C0C"/>
      </a:dk1>
      <a:lt1>
        <a:sysClr val="window" lastClr="FFFFFF"/>
      </a:lt1>
      <a:dk2>
        <a:srgbClr val="983033"/>
      </a:dk2>
      <a:lt2>
        <a:srgbClr val="CCDDEA"/>
      </a:lt2>
      <a:accent1>
        <a:srgbClr val="E48312"/>
      </a:accent1>
      <a:accent2>
        <a:srgbClr val="983033"/>
      </a:accent2>
      <a:accent3>
        <a:srgbClr val="865640"/>
      </a:accent3>
      <a:accent4>
        <a:srgbClr val="983033"/>
      </a:accent4>
      <a:accent5>
        <a:srgbClr val="C2BC80"/>
      </a:accent5>
      <a:accent6>
        <a:srgbClr val="983033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5293B7189D2E345B6A5818BD11F69CE" ma:contentTypeVersion="13" ma:contentTypeDescription="Vytvoří nový dokument" ma:contentTypeScope="" ma:versionID="1ec421ab1a4498fe0d60433be41bd957">
  <xsd:schema xmlns:xsd="http://www.w3.org/2001/XMLSchema" xmlns:xs="http://www.w3.org/2001/XMLSchema" xmlns:p="http://schemas.microsoft.com/office/2006/metadata/properties" xmlns:ns3="92e8b739-1662-462e-84b7-6dd21149fd20" xmlns:ns4="fc1905a5-cf85-4e61-9a63-331118843f16" targetNamespace="http://schemas.microsoft.com/office/2006/metadata/properties" ma:root="true" ma:fieldsID="108e30d6dcd8e39fdde145644bc1f199" ns3:_="" ns4:_="">
    <xsd:import namespace="92e8b739-1662-462e-84b7-6dd21149fd20"/>
    <xsd:import namespace="fc1905a5-cf85-4e61-9a63-331118843f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8b739-1662-462e-84b7-6dd21149fd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1905a5-cf85-4e61-9a63-331118843f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488681-B985-4C4A-82A8-610E8CCB933C}">
  <ds:schemaRefs>
    <ds:schemaRef ds:uri="92e8b739-1662-462e-84b7-6dd21149fd20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fc1905a5-cf85-4e61-9a63-331118843f1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8A3382E-40D3-48F0-B427-5E1FA1405C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4B5E6B-4DFA-4D5F-AAD4-B95D71E7E4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e8b739-1662-462e-84b7-6dd21149fd20"/>
    <ds:schemaRef ds:uri="fc1905a5-cf85-4e61-9a63-331118843f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14370</TotalTime>
  <Words>1219</Words>
  <Application>Microsoft Office PowerPoint</Application>
  <PresentationFormat>Širokoúhlá obrazovka</PresentationFormat>
  <Paragraphs>120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Calibri</vt:lpstr>
      <vt:lpstr>Calibri Light</vt:lpstr>
      <vt:lpstr>Times New Roman</vt:lpstr>
      <vt:lpstr>Wingdings</vt:lpstr>
      <vt:lpstr>Retrospektiva</vt:lpstr>
      <vt:lpstr>  Progresivní metody modelování</vt:lpstr>
      <vt:lpstr>Realizace laboratorního experimentu zaměřeného na fyzikální modelování rafinace slitin kovů</vt:lpstr>
      <vt:lpstr>Fyzikální modelování</vt:lpstr>
      <vt:lpstr>Fyzikální modelování</vt:lpstr>
      <vt:lpstr>Fyzikální modelování</vt:lpstr>
      <vt:lpstr>Fyzikální modelování</vt:lpstr>
      <vt:lpstr>Fyzikální modelování</vt:lpstr>
      <vt:lpstr>Fyzikální modelování</vt:lpstr>
      <vt:lpstr>Ukázka SW rozhraní pro monitorování koncentrace kyslíku</vt:lpstr>
      <vt:lpstr>Fyzikální modelování</vt:lpstr>
      <vt:lpstr>Fyzikální modelování</vt:lpstr>
      <vt:lpstr>Zadání laboratorního experimentu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Nová Jana</dc:creator>
  <cp:lastModifiedBy>Ladislav Socha</cp:lastModifiedBy>
  <cp:revision>501</cp:revision>
  <dcterms:created xsi:type="dcterms:W3CDTF">2020-07-13T07:37:48Z</dcterms:created>
  <dcterms:modified xsi:type="dcterms:W3CDTF">2022-01-13T10:04:54Z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0x010100E5293B7189D2E345B6A5818BD11F69CE</vt:lpwstr>
  </property>
</Properties>
</file>