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36"/>
  </p:notesMasterIdLst>
  <p:sldIdLst>
    <p:sldId id="256" r:id="rId5"/>
    <p:sldId id="258" r:id="rId6"/>
    <p:sldId id="264" r:id="rId7"/>
    <p:sldId id="548" r:id="rId8"/>
    <p:sldId id="549" r:id="rId9"/>
    <p:sldId id="550" r:id="rId10"/>
    <p:sldId id="551" r:id="rId11"/>
    <p:sldId id="552" r:id="rId12"/>
    <p:sldId id="553" r:id="rId13"/>
    <p:sldId id="554" r:id="rId14"/>
    <p:sldId id="555" r:id="rId15"/>
    <p:sldId id="556" r:id="rId16"/>
    <p:sldId id="557" r:id="rId17"/>
    <p:sldId id="558" r:id="rId18"/>
    <p:sldId id="559" r:id="rId19"/>
    <p:sldId id="560" r:id="rId20"/>
    <p:sldId id="561" r:id="rId21"/>
    <p:sldId id="562" r:id="rId22"/>
    <p:sldId id="570" r:id="rId23"/>
    <p:sldId id="564" r:id="rId24"/>
    <p:sldId id="565" r:id="rId25"/>
    <p:sldId id="566" r:id="rId26"/>
    <p:sldId id="567" r:id="rId27"/>
    <p:sldId id="568" r:id="rId28"/>
    <p:sldId id="569" r:id="rId29"/>
    <p:sldId id="563" r:id="rId30"/>
    <p:sldId id="571" r:id="rId31"/>
    <p:sldId id="572" r:id="rId32"/>
    <p:sldId id="573" r:id="rId33"/>
    <p:sldId id="574" r:id="rId34"/>
    <p:sldId id="575"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0C0C"/>
    <a:srgbClr val="983033"/>
    <a:srgbClr val="343F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55" autoAdjust="0"/>
    <p:restoredTop sz="94660"/>
  </p:normalViewPr>
  <p:slideViewPr>
    <p:cSldViewPr snapToGrid="0">
      <p:cViewPr varScale="1">
        <p:scale>
          <a:sx n="115" d="100"/>
          <a:sy n="115" d="100"/>
        </p:scale>
        <p:origin x="102" y="8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B50A2-266A-493F-BB0E-F0AB9AAB1F59}" type="datetimeFigureOut">
              <a:rPr lang="cs-CZ" smtClean="0"/>
              <a:t>13.01.2022</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3C8185-0C71-4C9A-B37D-F84DDEAB74A5}" type="slidenum">
              <a:rPr lang="cs-CZ" smtClean="0"/>
              <a:t>‹#›</a:t>
            </a:fld>
            <a:endParaRPr lang="cs-CZ"/>
          </a:p>
        </p:txBody>
      </p:sp>
    </p:spTree>
    <p:extLst>
      <p:ext uri="{BB962C8B-B14F-4D97-AF65-F5344CB8AC3E}">
        <p14:creationId xmlns:p14="http://schemas.microsoft.com/office/powerpoint/2010/main" val="778432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cs-CZ"/>
              <a:t>Kliknutím lze upravit styl.</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4943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32737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Svislý nadpis a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08777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329363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část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cs-CZ"/>
              <a:t>Kliknutím lze upravit styl.</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8D9C6C1A-50B4-4548-951E-C90F7647C9BD}" type="datetimeFigureOut">
              <a:rPr lang="cs-CZ" smtClean="0"/>
              <a:t>13.01.2022</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182340A8-754F-4D1C-B784-FC20F0A9E635}" type="slidenum">
              <a:rPr lang="cs-CZ" smtClean="0"/>
              <a:t>‹#›</a:t>
            </a:fld>
            <a:endParaRPr lang="cs-CZ"/>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814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07785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cs-CZ"/>
              <a:t>Kliknutím lze upravit styl.</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09728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217920" y="2582334"/>
            <a:ext cx="4937760" cy="3378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3747696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8D9C6C1A-50B4-4548-951E-C90F7647C9BD}" type="datetimeFigureOut">
              <a:rPr lang="cs-CZ" smtClean="0"/>
              <a:t>13.01.2022</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146404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D9C6C1A-50B4-4548-951E-C90F7647C9BD}" type="datetimeFigureOut">
              <a:rPr lang="cs-CZ" smtClean="0"/>
              <a:t>13.01.2022</a:t>
            </a:fld>
            <a:endParaRPr lang="cs-CZ"/>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cs-CZ"/>
          </a:p>
        </p:txBody>
      </p:sp>
      <p:sp>
        <p:nvSpPr>
          <p:cNvPr id="9" name="Slide Number Placeholder 8"/>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41880618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cs-CZ"/>
              <a:t>Kliknutím lze upravit styl.</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cs-CZ"/>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82340A8-754F-4D1C-B784-FC20F0A9E635}" type="slidenum">
              <a:rPr lang="cs-CZ" smtClean="0"/>
              <a:t>‹#›</a:t>
            </a:fld>
            <a:endParaRPr lang="cs-CZ"/>
          </a:p>
        </p:txBody>
      </p:sp>
    </p:spTree>
    <p:extLst>
      <p:ext uri="{BB962C8B-B14F-4D97-AF65-F5344CB8AC3E}">
        <p14:creationId xmlns:p14="http://schemas.microsoft.com/office/powerpoint/2010/main" val="2300303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cs-CZ"/>
              <a:t>Kliknutím lze upravit styl.</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8D9C6C1A-50B4-4548-951E-C90F7647C9BD}" type="datetimeFigureOut">
              <a:rPr lang="cs-CZ" smtClean="0"/>
              <a:t>13.01.2022</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182340A8-754F-4D1C-B784-FC20F0A9E635}" type="slidenum">
              <a:rPr lang="cs-CZ" smtClean="0"/>
              <a:t>‹#›</a:t>
            </a:fld>
            <a:endParaRPr lang="cs-CZ"/>
          </a:p>
        </p:txBody>
      </p:sp>
    </p:spTree>
    <p:extLst>
      <p:ext uri="{BB962C8B-B14F-4D97-AF65-F5344CB8AC3E}">
        <p14:creationId xmlns:p14="http://schemas.microsoft.com/office/powerpoint/2010/main" val="95958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cs-CZ"/>
              <a:t>Kliknutím lze upravit styl.</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D9C6C1A-50B4-4548-951E-C90F7647C9BD}" type="datetimeFigureOut">
              <a:rPr lang="cs-CZ" smtClean="0"/>
              <a:t>13.01.2022</a:t>
            </a:fld>
            <a:endParaRPr lang="cs-CZ"/>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cs-CZ"/>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82340A8-754F-4D1C-B784-FC20F0A9E635}" type="slidenum">
              <a:rPr lang="cs-CZ" smtClean="0"/>
              <a:t>‹#›</a:t>
            </a:fld>
            <a:endParaRPr lang="cs-CZ"/>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0352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fontScale="90000"/>
          </a:bodyPr>
          <a:lstStyle/>
          <a:p>
            <a:pPr algn="ctr"/>
            <a:br>
              <a:rPr lang="cs-CZ" dirty="0">
                <a:solidFill>
                  <a:schemeClr val="tx1"/>
                </a:solidFill>
              </a:rPr>
            </a:br>
            <a:br>
              <a:rPr lang="cs-CZ" dirty="0">
                <a:solidFill>
                  <a:schemeClr val="tx1"/>
                </a:solidFill>
              </a:rPr>
            </a:br>
            <a:r>
              <a:rPr lang="cs-CZ" dirty="0">
                <a:solidFill>
                  <a:schemeClr val="tx1"/>
                </a:solidFill>
              </a:rPr>
              <a:t>Progresivní metody modelování</a:t>
            </a:r>
          </a:p>
        </p:txBody>
      </p:sp>
      <p:sp>
        <p:nvSpPr>
          <p:cNvPr id="3" name="Podnadpis 2"/>
          <p:cNvSpPr>
            <a:spLocks noGrp="1"/>
          </p:cNvSpPr>
          <p:nvPr>
            <p:ph type="subTitle" idx="1"/>
          </p:nvPr>
        </p:nvSpPr>
        <p:spPr>
          <a:xfrm>
            <a:off x="1199535" y="4418628"/>
            <a:ext cx="9144000" cy="1655762"/>
          </a:xfrm>
        </p:spPr>
        <p:txBody>
          <a:bodyPr/>
          <a:lstStyle/>
          <a:p>
            <a:pPr algn="ctr"/>
            <a:r>
              <a:rPr lang="cs-CZ" b="1" cap="none" dirty="0">
                <a:solidFill>
                  <a:srgbClr val="983033"/>
                </a:solidFill>
              </a:rPr>
              <a:t>Doc. Ing. Ladislav SOCHA, Ph.D. </a:t>
            </a:r>
            <a:r>
              <a:rPr lang="cs-CZ" b="1" cap="none">
                <a:solidFill>
                  <a:srgbClr val="983033"/>
                </a:solidFill>
              </a:rPr>
              <a:t>a kol.</a:t>
            </a:r>
            <a:endParaRPr lang="cs-CZ" b="1" cap="none" dirty="0">
              <a:solidFill>
                <a:srgbClr val="983033"/>
              </a:solidFill>
            </a:endParaRP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2179369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Dynamická podobnost </a:t>
            </a:r>
            <a:r>
              <a:rPr lang="cs-CZ" dirty="0">
                <a:solidFill>
                  <a:schemeClr val="tx1"/>
                </a:solidFill>
              </a:rPr>
              <a:t>vyjadřuje </a:t>
            </a:r>
            <a:r>
              <a:rPr lang="cs-CZ" b="1" dirty="0">
                <a:solidFill>
                  <a:schemeClr val="tx1"/>
                </a:solidFill>
              </a:rPr>
              <a:t>podobnost sil </a:t>
            </a:r>
            <a:r>
              <a:rPr lang="cs-CZ" dirty="0">
                <a:solidFill>
                  <a:schemeClr val="tx1"/>
                </a:solidFill>
              </a:rPr>
              <a:t>a rovněž je pozorována mezi dvěma geometricky podobnými systémy, ve kterých je poměr sil v navzájem odpovídajících místech a časech stálý a směr jejich působení totožný. U dynamické podobnosti se předpokládá podobnost geometrická i kinematická.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
        <p:nvSpPr>
          <p:cNvPr id="8" name="TextovéPole 7">
            <a:extLst>
              <a:ext uri="{FF2B5EF4-FFF2-40B4-BE49-F238E27FC236}">
                <a16:creationId xmlns:a16="http://schemas.microsoft.com/office/drawing/2014/main" id="{86BD15AA-2B30-4857-B1DC-5960BCFA09EC}"/>
              </a:ext>
            </a:extLst>
          </p:cNvPr>
          <p:cNvSpPr txBox="1"/>
          <p:nvPr/>
        </p:nvSpPr>
        <p:spPr>
          <a:xfrm>
            <a:off x="3098041" y="5545928"/>
            <a:ext cx="6339840" cy="646331"/>
          </a:xfrm>
          <a:prstGeom prst="rect">
            <a:avLst/>
          </a:prstGeom>
          <a:noFill/>
        </p:spPr>
        <p:txBody>
          <a:bodyPr wrap="square" rtlCol="0">
            <a:spAutoFit/>
          </a:bodyPr>
          <a:lstStyle/>
          <a:p>
            <a:pPr algn="ctr"/>
            <a:r>
              <a:rPr lang="cs-CZ" i="1" dirty="0"/>
              <a:t>Dynamická podobnost silových polí působících ve dvou geometricky podobných systémech</a:t>
            </a:r>
          </a:p>
        </p:txBody>
      </p:sp>
      <p:pic>
        <p:nvPicPr>
          <p:cNvPr id="10" name="Obrázek 9">
            <a:extLst>
              <a:ext uri="{FF2B5EF4-FFF2-40B4-BE49-F238E27FC236}">
                <a16:creationId xmlns:a16="http://schemas.microsoft.com/office/drawing/2014/main" id="{D590CE8B-7D45-4ACE-B3E8-4BED23D6DB8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181" y="2801771"/>
            <a:ext cx="4719559" cy="2744156"/>
          </a:xfrm>
          <a:prstGeom prst="rect">
            <a:avLst/>
          </a:prstGeom>
          <a:noFill/>
          <a:ln>
            <a:noFill/>
          </a:ln>
        </p:spPr>
      </p:pic>
    </p:spTree>
    <p:extLst>
      <p:ext uri="{BB962C8B-B14F-4D97-AF65-F5344CB8AC3E}">
        <p14:creationId xmlns:p14="http://schemas.microsoft.com/office/powerpoint/2010/main" val="325421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Dynamická podobnost při proudění tekutiny </a:t>
            </a:r>
            <a:r>
              <a:rPr lang="cs-CZ" dirty="0">
                <a:solidFill>
                  <a:schemeClr val="tx1"/>
                </a:solidFill>
              </a:rPr>
              <a:t>V dynamicky podobných systémech, kde probíhá proudění tekutiny za izotermických podmínek je nutno uvažovat všechny relevantní síly, které mají vliv na výsledný charakter proudění. Základní rozdělení těchto sil: </a:t>
            </a:r>
            <a:r>
              <a:rPr lang="cs-CZ" b="1" dirty="0">
                <a:solidFill>
                  <a:schemeClr val="tx1"/>
                </a:solidFill>
              </a:rPr>
              <a:t>síly vnější a síly vnitřní</a:t>
            </a:r>
            <a:r>
              <a:rPr lang="cs-CZ" dirty="0">
                <a:solidFill>
                  <a:schemeClr val="tx1"/>
                </a:solidFill>
              </a:rPr>
              <a:t>. Síly vnější působí na systém (kapalinu) zvnějšku a síly vnitřní jsou generovány jako důsledek vlastností kapaliny.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pic>
        <p:nvPicPr>
          <p:cNvPr id="11" name="Obrázek 10">
            <a:extLst>
              <a:ext uri="{FF2B5EF4-FFF2-40B4-BE49-F238E27FC236}">
                <a16:creationId xmlns:a16="http://schemas.microsoft.com/office/drawing/2014/main" id="{551B3AC1-EC95-45D5-86EB-150E180C4261}"/>
              </a:ext>
            </a:extLst>
          </p:cNvPr>
          <p:cNvPicPr>
            <a:picLocks noChangeAspect="1"/>
          </p:cNvPicPr>
          <p:nvPr/>
        </p:nvPicPr>
        <p:blipFill>
          <a:blip r:embed="rId3"/>
          <a:stretch>
            <a:fillRect/>
          </a:stretch>
        </p:blipFill>
        <p:spPr>
          <a:xfrm>
            <a:off x="7313814" y="3122853"/>
            <a:ext cx="4742639" cy="2294274"/>
          </a:xfrm>
          <a:prstGeom prst="rect">
            <a:avLst/>
          </a:prstGeom>
        </p:spPr>
      </p:pic>
      <p:pic>
        <p:nvPicPr>
          <p:cNvPr id="9" name="Obrázek 8">
            <a:extLst>
              <a:ext uri="{FF2B5EF4-FFF2-40B4-BE49-F238E27FC236}">
                <a16:creationId xmlns:a16="http://schemas.microsoft.com/office/drawing/2014/main" id="{D70980D4-14F9-4E3F-845D-E16984567828}"/>
              </a:ext>
            </a:extLst>
          </p:cNvPr>
          <p:cNvPicPr>
            <a:picLocks noChangeAspect="1"/>
          </p:cNvPicPr>
          <p:nvPr/>
        </p:nvPicPr>
        <p:blipFill>
          <a:blip r:embed="rId4"/>
          <a:stretch>
            <a:fillRect/>
          </a:stretch>
        </p:blipFill>
        <p:spPr>
          <a:xfrm>
            <a:off x="-588225" y="3087208"/>
            <a:ext cx="9288879" cy="3540604"/>
          </a:xfrm>
          <a:prstGeom prst="rect">
            <a:avLst/>
          </a:prstGeom>
        </p:spPr>
      </p:pic>
    </p:spTree>
    <p:extLst>
      <p:ext uri="{BB962C8B-B14F-4D97-AF65-F5344CB8AC3E}">
        <p14:creationId xmlns:p14="http://schemas.microsoft.com/office/powerpoint/2010/main" val="3425576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Tepelná podobnost </a:t>
            </a:r>
            <a:r>
              <a:rPr lang="cs-CZ" dirty="0">
                <a:solidFill>
                  <a:schemeClr val="tx1"/>
                </a:solidFill>
              </a:rPr>
              <a:t>charakterizuje podobnost teplot, teplotních gradientů a tepelných toků v odpovídajících časech procesu a odpovídajících místech geometricky podobných systémů. Tepelnou podobnost je nutno zajistit při modelování </a:t>
            </a:r>
            <a:r>
              <a:rPr lang="cs-CZ" dirty="0" err="1">
                <a:solidFill>
                  <a:schemeClr val="tx1"/>
                </a:solidFill>
              </a:rPr>
              <a:t>neizotermálních</a:t>
            </a:r>
            <a:r>
              <a:rPr lang="cs-CZ" dirty="0">
                <a:solidFill>
                  <a:schemeClr val="tx1"/>
                </a:solidFill>
              </a:rPr>
              <a:t> procesů.</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pic>
        <p:nvPicPr>
          <p:cNvPr id="10" name="Obrázek 9">
            <a:extLst>
              <a:ext uri="{FF2B5EF4-FFF2-40B4-BE49-F238E27FC236}">
                <a16:creationId xmlns:a16="http://schemas.microsoft.com/office/drawing/2014/main" id="{D16A8010-DD85-4961-AABF-276B1BE12BA9}"/>
              </a:ext>
            </a:extLst>
          </p:cNvPr>
          <p:cNvPicPr>
            <a:picLocks noChangeAspect="1"/>
          </p:cNvPicPr>
          <p:nvPr/>
        </p:nvPicPr>
        <p:blipFill>
          <a:blip r:embed="rId3"/>
          <a:stretch>
            <a:fillRect/>
          </a:stretch>
        </p:blipFill>
        <p:spPr>
          <a:xfrm>
            <a:off x="3687706" y="3857414"/>
            <a:ext cx="4816588" cy="1964141"/>
          </a:xfrm>
          <a:prstGeom prst="rect">
            <a:avLst/>
          </a:prstGeom>
        </p:spPr>
      </p:pic>
      <mc:AlternateContent xmlns:mc="http://schemas.openxmlformats.org/markup-compatibility/2006" xmlns:a14="http://schemas.microsoft.com/office/drawing/2010/main">
        <mc:Choice Requires="a14">
          <p:sp>
            <p:nvSpPr>
              <p:cNvPr id="15" name="TextovéPole 14">
                <a:extLst>
                  <a:ext uri="{FF2B5EF4-FFF2-40B4-BE49-F238E27FC236}">
                    <a16:creationId xmlns:a16="http://schemas.microsoft.com/office/drawing/2014/main" id="{14603744-80BB-44C9-9360-EC66352DAA68}"/>
                  </a:ext>
                </a:extLst>
              </p:cNvPr>
              <p:cNvSpPr txBox="1"/>
              <p:nvPr/>
            </p:nvSpPr>
            <p:spPr>
              <a:xfrm>
                <a:off x="3048000" y="2885401"/>
                <a:ext cx="6096000" cy="6929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cs-CZ" i="1" smtClean="0">
                              <a:solidFill>
                                <a:srgbClr val="836967"/>
                              </a:solidFill>
                              <a:latin typeface="Cambria Math" panose="02040503050406030204" pitchFamily="18" charset="0"/>
                            </a:rPr>
                          </m:ctrlPr>
                        </m:fPr>
                        <m:num>
                          <m:sSup>
                            <m:sSupPr>
                              <m:ctrlPr>
                                <a:rPr lang="cs-CZ" i="1">
                                  <a:solidFill>
                                    <a:srgbClr val="836967"/>
                                  </a:solidFill>
                                  <a:latin typeface="Cambria Math" panose="02040503050406030204" pitchFamily="18" charset="0"/>
                                </a:rPr>
                              </m:ctrlPr>
                            </m:sSupPr>
                            <m:e>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1</m:t>
                                  </m:r>
                                </m:sub>
                              </m:sSub>
                            </m:e>
                            <m:sup>
                              <m:r>
                                <a:rPr lang="cs-CZ" i="0">
                                  <a:latin typeface="Cambria Math" panose="02040503050406030204" pitchFamily="18" charset="0"/>
                                </a:rPr>
                                <m:t>′</m:t>
                              </m:r>
                            </m:sup>
                          </m:sSup>
                        </m:num>
                        <m:den>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1</m:t>
                              </m:r>
                            </m:sub>
                          </m:sSub>
                        </m:den>
                      </m:f>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sSup>
                            <m:sSupPr>
                              <m:ctrlPr>
                                <a:rPr lang="cs-CZ" i="1">
                                  <a:solidFill>
                                    <a:srgbClr val="836967"/>
                                  </a:solidFill>
                                  <a:latin typeface="Cambria Math" panose="02040503050406030204" pitchFamily="18" charset="0"/>
                                </a:rPr>
                              </m:ctrlPr>
                            </m:sSupPr>
                            <m:e>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2</m:t>
                                  </m:r>
                                </m:sub>
                              </m:sSub>
                            </m:e>
                            <m:sup>
                              <m:r>
                                <a:rPr lang="cs-CZ" i="0">
                                  <a:latin typeface="Cambria Math" panose="02040503050406030204" pitchFamily="18" charset="0"/>
                                </a:rPr>
                                <m:t>′</m:t>
                              </m:r>
                            </m:sup>
                          </m:sSup>
                        </m:num>
                        <m:den>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2</m:t>
                              </m:r>
                            </m:sub>
                          </m:sSub>
                        </m:den>
                      </m:f>
                      <m:r>
                        <a:rPr lang="cs-CZ" i="0">
                          <a:latin typeface="Cambria Math" panose="02040503050406030204" pitchFamily="18" charset="0"/>
                        </a:rPr>
                        <m:t>=</m:t>
                      </m:r>
                      <m:f>
                        <m:fPr>
                          <m:ctrlPr>
                            <a:rPr lang="cs-CZ" i="1">
                              <a:solidFill>
                                <a:srgbClr val="836967"/>
                              </a:solidFill>
                              <a:latin typeface="Cambria Math" panose="02040503050406030204" pitchFamily="18" charset="0"/>
                            </a:rPr>
                          </m:ctrlPr>
                        </m:fPr>
                        <m:num>
                          <m:sSup>
                            <m:sSupPr>
                              <m:ctrlPr>
                                <a:rPr lang="cs-CZ" i="1">
                                  <a:solidFill>
                                    <a:srgbClr val="836967"/>
                                  </a:solidFill>
                                  <a:latin typeface="Cambria Math" panose="02040503050406030204" pitchFamily="18" charset="0"/>
                                </a:rPr>
                              </m:ctrlPr>
                            </m:sSupPr>
                            <m:e>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3</m:t>
                                  </m:r>
                                </m:sub>
                              </m:sSub>
                            </m:e>
                            <m:sup>
                              <m:r>
                                <a:rPr lang="cs-CZ" i="0">
                                  <a:latin typeface="Cambria Math" panose="02040503050406030204" pitchFamily="18" charset="0"/>
                                </a:rPr>
                                <m:t>′</m:t>
                              </m:r>
                            </m:sup>
                          </m:sSup>
                        </m:num>
                        <m:den>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𝑇</m:t>
                              </m:r>
                            </m:e>
                            <m:sub>
                              <m:r>
                                <a:rPr lang="cs-CZ" i="0">
                                  <a:latin typeface="Cambria Math" panose="02040503050406030204" pitchFamily="18" charset="0"/>
                                </a:rPr>
                                <m:t>3</m:t>
                              </m:r>
                            </m:sub>
                          </m:sSub>
                        </m:den>
                      </m:f>
                      <m:r>
                        <a:rPr lang="cs-CZ" i="0">
                          <a:latin typeface="Cambria Math" panose="02040503050406030204" pitchFamily="18" charset="0"/>
                        </a:rPr>
                        <m:t>=</m:t>
                      </m:r>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𝑀</m:t>
                          </m:r>
                        </m:e>
                        <m:sub>
                          <m:r>
                            <a:rPr lang="cs-CZ" i="1">
                              <a:latin typeface="Cambria Math" panose="02040503050406030204" pitchFamily="18" charset="0"/>
                            </a:rPr>
                            <m:t>𝑇</m:t>
                          </m:r>
                        </m:sub>
                      </m:sSub>
                      <m:r>
                        <a:rPr lang="cs-CZ" i="0">
                          <a:latin typeface="Cambria Math" panose="02040503050406030204" pitchFamily="18" charset="0"/>
                        </a:rPr>
                        <m:t>=</m:t>
                      </m:r>
                      <m:r>
                        <a:rPr lang="cs-CZ" i="1">
                          <a:latin typeface="Cambria Math" panose="02040503050406030204" pitchFamily="18" charset="0"/>
                        </a:rPr>
                        <m:t>𝑘𝑜𝑛𝑠𝑡</m:t>
                      </m:r>
                      <m:r>
                        <a:rPr lang="cs-CZ" i="0">
                          <a:latin typeface="Cambria Math" panose="02040503050406030204" pitchFamily="18" charset="0"/>
                        </a:rPr>
                        <m:t>.</m:t>
                      </m:r>
                    </m:oMath>
                  </m:oMathPara>
                </a14:m>
                <a:endParaRPr lang="cs-CZ" dirty="0"/>
              </a:p>
            </p:txBody>
          </p:sp>
        </mc:Choice>
        <mc:Fallback xmlns="">
          <p:sp>
            <p:nvSpPr>
              <p:cNvPr id="15" name="TextovéPole 14">
                <a:extLst>
                  <a:ext uri="{FF2B5EF4-FFF2-40B4-BE49-F238E27FC236}">
                    <a16:creationId xmlns:a16="http://schemas.microsoft.com/office/drawing/2014/main" id="{14603744-80BB-44C9-9360-EC66352DAA68}"/>
                  </a:ext>
                </a:extLst>
              </p:cNvPr>
              <p:cNvSpPr txBox="1">
                <a:spLocks noRot="1" noChangeAspect="1" noMove="1" noResize="1" noEditPoints="1" noAdjustHandles="1" noChangeArrowheads="1" noChangeShapeType="1" noTextEdit="1"/>
              </p:cNvSpPr>
              <p:nvPr/>
            </p:nvSpPr>
            <p:spPr>
              <a:xfrm>
                <a:off x="3048000" y="2885401"/>
                <a:ext cx="6096000" cy="692947"/>
              </a:xfrm>
              <a:prstGeom prst="rect">
                <a:avLst/>
              </a:prstGeom>
              <a:blipFill>
                <a:blip r:embed="rId4"/>
                <a:stretch>
                  <a:fillRect/>
                </a:stretch>
              </a:blipFill>
            </p:spPr>
            <p:txBody>
              <a:bodyPr/>
              <a:lstStyle/>
              <a:p>
                <a:r>
                  <a:rPr lang="cs-CZ">
                    <a:noFill/>
                  </a:rPr>
                  <a:t> </a:t>
                </a:r>
              </a:p>
            </p:txBody>
          </p:sp>
        </mc:Fallback>
      </mc:AlternateContent>
      <p:sp>
        <p:nvSpPr>
          <p:cNvPr id="16" name="TextovéPole 15">
            <a:extLst>
              <a:ext uri="{FF2B5EF4-FFF2-40B4-BE49-F238E27FC236}">
                <a16:creationId xmlns:a16="http://schemas.microsoft.com/office/drawing/2014/main" id="{B6A8B423-AB1C-4A16-93B3-B547449A7480}"/>
              </a:ext>
            </a:extLst>
          </p:cNvPr>
          <p:cNvSpPr txBox="1"/>
          <p:nvPr/>
        </p:nvSpPr>
        <p:spPr>
          <a:xfrm>
            <a:off x="3048000" y="5685462"/>
            <a:ext cx="5406843" cy="646331"/>
          </a:xfrm>
          <a:prstGeom prst="rect">
            <a:avLst/>
          </a:prstGeom>
          <a:noFill/>
        </p:spPr>
        <p:txBody>
          <a:bodyPr wrap="square" rtlCol="0">
            <a:spAutoFit/>
          </a:bodyPr>
          <a:lstStyle/>
          <a:p>
            <a:pPr algn="ctr"/>
            <a:r>
              <a:rPr lang="cs-CZ" i="1" dirty="0"/>
              <a:t>Tepelná podobnost teplotních polí ve dvou geometricky podobných systémech</a:t>
            </a:r>
          </a:p>
        </p:txBody>
      </p:sp>
    </p:spTree>
    <p:extLst>
      <p:ext uri="{BB962C8B-B14F-4D97-AF65-F5344CB8AC3E}">
        <p14:creationId xmlns:p14="http://schemas.microsoft.com/office/powerpoint/2010/main" val="14957774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Chemická podobnost </a:t>
            </a:r>
            <a:r>
              <a:rPr lang="cs-CZ" dirty="0">
                <a:solidFill>
                  <a:schemeClr val="tx1"/>
                </a:solidFill>
              </a:rPr>
              <a:t>vyjadřuje podobnost koncentrací a koncentračních gradientů v odpovídajících časech procesu a odpovídajících místech geometricky podobných systémů.</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Obdobným způsobem by bylo možné charakterizovat i další druhy podobností.</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333426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Bezrozměrové parametry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p:txBody>
              <a:bodyPr>
                <a:normAutofit fontScale="25000" lnSpcReduction="20000"/>
              </a:bodyPr>
              <a:lstStyle/>
              <a:p>
                <a:pPr lvl="1" algn="just">
                  <a:buClr>
                    <a:srgbClr val="983033"/>
                  </a:buClr>
                  <a:buFont typeface="Wingdings" panose="05000000000000000000" pitchFamily="2" charset="2"/>
                  <a:buChar char="ü"/>
                </a:pPr>
                <a:r>
                  <a:rPr lang="cs-CZ" sz="7200" dirty="0">
                    <a:solidFill>
                      <a:schemeClr val="tx1"/>
                    </a:solidFill>
                  </a:rPr>
                  <a:t>Vyjádření podobnosti dvou systémů pomocí konstant podobnosti je sice možné, ale z praktického hlediska není příliš rozšířené. Nejčastěji využívaným způsobem vyjádření podobnosti dvou systémů je pomocí tzv. </a:t>
                </a:r>
                <a:r>
                  <a:rPr lang="cs-CZ" sz="7200" b="1" dirty="0">
                    <a:solidFill>
                      <a:schemeClr val="tx1"/>
                    </a:solidFill>
                  </a:rPr>
                  <a:t>bezrozměrových parametrů</a:t>
                </a:r>
                <a:r>
                  <a:rPr lang="cs-CZ" sz="7200" dirty="0">
                    <a:solidFill>
                      <a:schemeClr val="tx1"/>
                    </a:solidFill>
                  </a:rPr>
                  <a:t>. </a:t>
                </a:r>
              </a:p>
              <a:p>
                <a:pPr lvl="1" algn="just">
                  <a:buClr>
                    <a:srgbClr val="983033"/>
                  </a:buClr>
                  <a:buFont typeface="Wingdings" panose="05000000000000000000" pitchFamily="2" charset="2"/>
                  <a:buChar char="ü"/>
                </a:pPr>
                <a:endParaRPr lang="cs-CZ" sz="7200" dirty="0">
                  <a:solidFill>
                    <a:schemeClr val="tx1"/>
                  </a:solidFill>
                </a:endParaRPr>
              </a:p>
              <a:p>
                <a:pPr lvl="1" algn="just">
                  <a:buClr>
                    <a:srgbClr val="983033"/>
                  </a:buClr>
                  <a:buFont typeface="Wingdings" panose="05000000000000000000" pitchFamily="2" charset="2"/>
                  <a:buChar char="ü"/>
                </a:pPr>
                <a:r>
                  <a:rPr lang="cs-CZ" sz="7200" dirty="0">
                    <a:solidFill>
                      <a:schemeClr val="tx1"/>
                    </a:solidFill>
                  </a:rPr>
                  <a:t>Bezrozměrový parametr </a:t>
                </a:r>
                <a:r>
                  <a:rPr lang="cs-CZ" sz="7200" dirty="0" err="1">
                    <a:solidFill>
                      <a:schemeClr val="tx1"/>
                    </a:solidFill>
                  </a:rPr>
                  <a:t>K</a:t>
                </a:r>
                <a:r>
                  <a:rPr lang="cs-CZ" sz="7200" baseline="-25000" dirty="0" err="1">
                    <a:solidFill>
                      <a:schemeClr val="tx1"/>
                    </a:solidFill>
                  </a:rPr>
                  <a:t>q</a:t>
                </a:r>
                <a:r>
                  <a:rPr lang="cs-CZ" sz="7200" dirty="0">
                    <a:solidFill>
                      <a:schemeClr val="tx1"/>
                    </a:solidFill>
                  </a:rPr>
                  <a:t> v základním systému:</a:t>
                </a:r>
              </a:p>
              <a:p>
                <a:pPr marL="180340" algn="just">
                  <a:lnSpc>
                    <a:spcPct val="115000"/>
                  </a:lnSpc>
                  <a:spcAft>
                    <a:spcPts val="600"/>
                  </a:spcAft>
                </a:pPr>
                <a14:m>
                  <m:oMath xmlns:m="http://schemas.openxmlformats.org/officeDocument/2006/math">
                    <m:sSub>
                      <m:sSubPr>
                        <m:ctrlPr>
                          <a:rPr lang="cs-CZ" sz="72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den>
                    </m:f>
                  </m:oMath>
                </a14:m>
                <a:r>
                  <a:rPr lang="cs-CZ" sz="7200" dirty="0">
                    <a:solidFill>
                      <a:schemeClr val="tx1"/>
                    </a:solidFill>
                    <a:effectLst/>
                    <a:ea typeface="Calibri" panose="020F0502020204030204" pitchFamily="34" charset="0"/>
                    <a:cs typeface="Times New Roman" panose="02020603050405020304" pitchFamily="18" charset="0"/>
                  </a:rPr>
                  <a:t>	</a:t>
                </a:r>
              </a:p>
              <a:p>
                <a:pPr algn="just">
                  <a:lnSpc>
                    <a:spcPct val="115000"/>
                  </a:lnSpc>
                  <a:spcAft>
                    <a:spcPts val="600"/>
                  </a:spcAft>
                  <a:tabLst>
                    <a:tab pos="540385" algn="l"/>
                    <a:tab pos="990600" algn="l"/>
                  </a:tabLst>
                </a:pPr>
                <a:r>
                  <a:rPr lang="cs-CZ" sz="7200" dirty="0">
                    <a:solidFill>
                      <a:schemeClr val="tx1"/>
                    </a:solidFill>
                    <a:effectLst/>
                    <a:ea typeface="Calibri" panose="020F0502020204030204" pitchFamily="34" charset="0"/>
                    <a:cs typeface="Times New Roman" panose="02020603050405020304" pitchFamily="18" charset="0"/>
                  </a:rPr>
                  <a:t>kde:	</a:t>
                </a:r>
                <a14:m>
                  <m:oMath xmlns:m="http://schemas.openxmlformats.org/officeDocument/2006/math">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Sub>
                  </m:oMath>
                </a14:m>
                <a:r>
                  <a:rPr lang="cs-CZ" sz="7200" dirty="0">
                    <a:solidFill>
                      <a:schemeClr val="tx1"/>
                    </a:solidFill>
                    <a:effectLst/>
                    <a:ea typeface="Calibri" panose="020F0502020204030204" pitchFamily="34" charset="0"/>
                    <a:cs typeface="Times New Roman" panose="02020603050405020304" pitchFamily="18" charset="0"/>
                  </a:rPr>
                  <a:t>  	– bezrozměrový parametr veličiny </a:t>
                </a:r>
                <a:r>
                  <a:rPr lang="cs-CZ" sz="7200" i="1" dirty="0">
                    <a:solidFill>
                      <a:schemeClr val="tx1"/>
                    </a:solidFill>
                    <a:effectLst/>
                    <a:ea typeface="Calibri" panose="020F0502020204030204" pitchFamily="34" charset="0"/>
                    <a:cs typeface="Times New Roman" panose="02020603050405020304" pitchFamily="18" charset="0"/>
                  </a:rPr>
                  <a:t>q</a:t>
                </a:r>
                <a:endParaRPr lang="cs-CZ" sz="7200" dirty="0">
                  <a:solidFill>
                    <a:schemeClr val="tx1"/>
                  </a:solidFill>
                  <a:effectLst/>
                  <a:ea typeface="Calibri" panose="020F0502020204030204" pitchFamily="34" charset="0"/>
                  <a:cs typeface="Times New Roman" panose="02020603050405020304" pitchFamily="18" charset="0"/>
                </a:endParaRPr>
              </a:p>
              <a:p>
                <a:pPr marL="475488" lvl="2" indent="0" algn="just">
                  <a:lnSpc>
                    <a:spcPct val="115000"/>
                  </a:lnSpc>
                  <a:spcAft>
                    <a:spcPts val="600"/>
                  </a:spcAft>
                  <a:buNone/>
                  <a:tabLst>
                    <a:tab pos="540385" algn="l"/>
                    <a:tab pos="990600" algn="l"/>
                  </a:tabLst>
                </a:pPr>
                <a14:m>
                  <m:oMath xmlns:m="http://schemas.openxmlformats.org/officeDocument/2006/math">
                    <m:f>
                      <m:f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num>
                      <m:den>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den>
                    </m:f>
                  </m:oMath>
                </a14:m>
                <a:r>
                  <a:rPr lang="cs-CZ" sz="7200" i="1" baseline="-25000" dirty="0">
                    <a:solidFill>
                      <a:schemeClr val="tx1"/>
                    </a:solidFill>
                    <a:effectLst/>
                    <a:ea typeface="Calibri" panose="020F0502020204030204" pitchFamily="34" charset="0"/>
                    <a:cs typeface="Times New Roman" panose="02020603050405020304" pitchFamily="18" charset="0"/>
                  </a:rPr>
                  <a:t>  </a:t>
                </a:r>
                <a:r>
                  <a:rPr lang="cs-CZ" sz="6600" i="1" baseline="-25000" dirty="0">
                    <a:solidFill>
                      <a:schemeClr val="tx1"/>
                    </a:solidFill>
                    <a:effectLst/>
                    <a:ea typeface="Calibri" panose="020F0502020204030204" pitchFamily="34" charset="0"/>
                    <a:cs typeface="Times New Roman" panose="02020603050405020304" pitchFamily="18" charset="0"/>
                  </a:rPr>
                  <a:t>	</a:t>
                </a:r>
                <a:r>
                  <a:rPr lang="cs-CZ" sz="7200" dirty="0">
                    <a:solidFill>
                      <a:schemeClr val="tx1"/>
                    </a:solidFill>
                    <a:effectLst/>
                    <a:ea typeface="Calibri" panose="020F0502020204030204" pitchFamily="34" charset="0"/>
                    <a:cs typeface="Times New Roman" panose="02020603050405020304" pitchFamily="18" charset="0"/>
                  </a:rPr>
                  <a:t>– poměr dvou libovolně zvolených veličin </a:t>
                </a:r>
                <a:r>
                  <a:rPr lang="cs-CZ" sz="7200" i="1" dirty="0">
                    <a:solidFill>
                      <a:schemeClr val="tx1"/>
                    </a:solidFill>
                    <a:effectLst/>
                    <a:ea typeface="Calibri" panose="020F0502020204030204" pitchFamily="34" charset="0"/>
                    <a:cs typeface="Times New Roman" panose="02020603050405020304" pitchFamily="18" charset="0"/>
                  </a:rPr>
                  <a:t>q</a:t>
                </a:r>
                <a:r>
                  <a:rPr lang="cs-CZ" sz="7200" dirty="0">
                    <a:solidFill>
                      <a:schemeClr val="tx1"/>
                    </a:solidFill>
                    <a:effectLst/>
                    <a:ea typeface="Calibri" panose="020F0502020204030204" pitchFamily="34" charset="0"/>
                    <a:cs typeface="Times New Roman" panose="02020603050405020304" pitchFamily="18" charset="0"/>
                  </a:rPr>
                  <a:t> v základním systému</a:t>
                </a:r>
              </a:p>
              <a:p>
                <a:pPr marL="0" indent="0" algn="just">
                  <a:lnSpc>
                    <a:spcPct val="115000"/>
                  </a:lnSpc>
                  <a:spcAft>
                    <a:spcPts val="600"/>
                  </a:spcAft>
                  <a:buNone/>
                  <a:tabLst>
                    <a:tab pos="540385" algn="l"/>
                    <a:tab pos="990600" algn="l"/>
                  </a:tabLst>
                </a:pPr>
                <a:r>
                  <a:rPr lang="cs-CZ" sz="7200" dirty="0">
                    <a:solidFill>
                      <a:schemeClr val="tx1"/>
                    </a:solidFill>
                    <a:effectLst/>
                    <a:ea typeface="Calibri" panose="020F0502020204030204" pitchFamily="34" charset="0"/>
                    <a:cs typeface="Times New Roman" panose="02020603050405020304" pitchFamily="18" charset="0"/>
                  </a:rPr>
                  <a:t>	 (např. poměr </a:t>
                </a:r>
                <a:r>
                  <a:rPr lang="cs-CZ" sz="7200" i="1" dirty="0">
                    <a:solidFill>
                      <a:schemeClr val="tx1"/>
                    </a:solidFill>
                    <a:effectLst/>
                    <a:ea typeface="Calibri" panose="020F0502020204030204" pitchFamily="34" charset="0"/>
                    <a:cs typeface="Times New Roman" panose="02020603050405020304" pitchFamily="18" charset="0"/>
                  </a:rPr>
                  <a:t>l</a:t>
                </a:r>
                <a:r>
                  <a:rPr lang="cs-CZ" sz="7200" i="1" baseline="-25000" dirty="0">
                    <a:solidFill>
                      <a:schemeClr val="tx1"/>
                    </a:solidFill>
                    <a:effectLst/>
                    <a:ea typeface="Calibri" panose="020F0502020204030204" pitchFamily="34" charset="0"/>
                    <a:cs typeface="Times New Roman" panose="02020603050405020304" pitchFamily="18" charset="0"/>
                  </a:rPr>
                  <a:t>5 </a:t>
                </a:r>
                <a:r>
                  <a:rPr lang="cs-CZ" sz="7200" i="1" dirty="0">
                    <a:solidFill>
                      <a:schemeClr val="tx1"/>
                    </a:solidFill>
                    <a:effectLst/>
                    <a:ea typeface="Calibri" panose="020F0502020204030204" pitchFamily="34" charset="0"/>
                    <a:cs typeface="Times New Roman" panose="02020603050405020304" pitchFamily="18" charset="0"/>
                  </a:rPr>
                  <a:t>/ l</a:t>
                </a:r>
                <a:r>
                  <a:rPr lang="cs-CZ" sz="7200" i="1" baseline="-25000" dirty="0">
                    <a:solidFill>
                      <a:schemeClr val="tx1"/>
                    </a:solidFill>
                    <a:effectLst/>
                    <a:ea typeface="Calibri" panose="020F0502020204030204" pitchFamily="34" charset="0"/>
                    <a:cs typeface="Times New Roman" panose="02020603050405020304" pitchFamily="18" charset="0"/>
                  </a:rPr>
                  <a:t>6</a:t>
                </a:r>
                <a:r>
                  <a:rPr lang="cs-CZ" sz="7200" dirty="0">
                    <a:solidFill>
                      <a:schemeClr val="tx1"/>
                    </a:solidFill>
                    <a:effectLst/>
                    <a:ea typeface="Calibri" panose="020F0502020204030204" pitchFamily="34" charset="0"/>
                    <a:cs typeface="Times New Roman" panose="02020603050405020304" pitchFamily="18" charset="0"/>
                  </a:rPr>
                  <a:t>)</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blipFill>
                <a:blip r:embed="rId3"/>
                <a:stretch>
                  <a:fillRect l="-485" t="-2576" r="-1394"/>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2701086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Bezrozměrové parametry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097280" y="1845734"/>
                <a:ext cx="5622175" cy="4023360"/>
              </a:xfrm>
            </p:spPr>
            <p:txBody>
              <a:bodyPr>
                <a:normAutofit/>
              </a:bodyPr>
              <a:lstStyle/>
              <a:p>
                <a:pPr algn="just">
                  <a:lnSpc>
                    <a:spcPct val="115000"/>
                  </a:lnSpc>
                  <a:spcAft>
                    <a:spcPts val="600"/>
                  </a:spcAf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Bezrozměrový parametr </a:t>
                </a:r>
                <a14:m>
                  <m:oMath xmlns:m="http://schemas.openxmlformats.org/officeDocument/2006/math">
                    <m:sSubSup>
                      <m:sSubSupPr>
                        <m:ctrlPr>
                          <a:rPr lang="cs-CZ"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ctrlPr>
                      </m:sSubSupPr>
                      <m:e>
                        <m:r>
                          <a:rPr lang="cs-CZ"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𝐾</m:t>
                        </m:r>
                      </m:e>
                      <m:sub>
                        <m:r>
                          <a:rPr lang="cs-CZ" sz="1800" i="1">
                            <a:solidFill>
                              <a:schemeClr val="tx1"/>
                            </a:solidFill>
                            <a:latin typeface="Cambria Math" panose="02040503050406030204" pitchFamily="18" charset="0"/>
                            <a:ea typeface="Calibri" panose="020F0502020204030204" pitchFamily="34" charset="0"/>
                            <a:cs typeface="Times New Roman" panose="02020603050405020304" pitchFamily="18" charset="0"/>
                          </a:rPr>
                          <m:t>𝑞</m:t>
                        </m:r>
                      </m:sub>
                      <m:sup>
                        <m:r>
                          <a:rPr lang="cs-CZ" sz="1800" b="0" i="1" smtClean="0">
                            <a:solidFill>
                              <a:schemeClr val="tx1"/>
                            </a:solidFill>
                            <a:latin typeface="Cambria Math" panose="02040503050406030204" pitchFamily="18" charset="0"/>
                            <a:ea typeface="Calibri" panose="020F0502020204030204" pitchFamily="34" charset="0"/>
                            <a:cs typeface="Times New Roman" panose="02020603050405020304" pitchFamily="18" charset="0"/>
                          </a:rPr>
                          <m:t>´</m:t>
                        </m:r>
                      </m:sup>
                    </m:sSubSup>
                  </m:oMath>
                </a14:m>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 podobném systému </a:t>
                </a:r>
              </a:p>
              <a:p>
                <a:pPr marL="290068" lvl="1" indent="0" algn="just">
                  <a:lnSpc>
                    <a:spcPct val="115000"/>
                  </a:lnSpc>
                  <a:spcAft>
                    <a:spcPts val="600"/>
                  </a:spcAft>
                  <a:buNone/>
                </a:pPr>
                <a:r>
                  <a:rPr lang="cs-CZ" dirty="0">
                    <a:solidFill>
                      <a:schemeClr val="tx1"/>
                    </a:solidFill>
                    <a:ea typeface="Calibri" panose="020F0502020204030204" pitchFamily="34" charset="0"/>
                    <a:cs typeface="Times New Roman" panose="02020603050405020304" pitchFamily="18" charset="0"/>
                  </a:rPr>
                  <a:t>    </a:t>
                </a:r>
                <a14:m>
                  <m:oMath xmlns:m="http://schemas.openxmlformats.org/officeDocument/2006/math">
                    <m:sSubSup>
                      <m:sSubSupPr>
                        <m:ctrlP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í</m:t>
                            </m:r>
                          </m:sub>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den>
                    </m:f>
                  </m:oMath>
                </a14:m>
                <a:r>
                  <a:rPr lang="cs-CZ"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180340" algn="just">
                  <a:lnSpc>
                    <a:spcPct val="115000"/>
                  </a:lnSpc>
                  <a:spcAft>
                    <a:spcPts val="600"/>
                  </a:spcAf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kde:	</a:t>
                </a:r>
                <a14:m>
                  <m:oMath xmlns:m="http://schemas.openxmlformats.org/officeDocument/2006/math">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í</m:t>
                            </m:r>
                          </m:sub>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den>
                    </m:f>
                  </m:oMath>
                </a14:m>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 poměr stejných veličin v homologických 			bodech podobného </a:t>
                </a:r>
              </a:p>
              <a:p>
                <a:pPr marL="989965" indent="90170" algn="just">
                  <a:lnSpc>
                    <a:spcPct val="115000"/>
                  </a:lnSpc>
                  <a:spcAft>
                    <a:spcPts val="600"/>
                  </a:spcAft>
                  <a:tabLst>
                    <a:tab pos="540385" algn="l"/>
                  </a:tabLs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systému (tzn. poměr </a:t>
                </a:r>
                <a:r>
                  <a:rPr lang="cs-C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lang="cs-CZ" sz="1800" i="1"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5</a:t>
                </a:r>
                <a:r>
                  <a:rPr lang="cs-CZ" sz="18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a:t>
                </a:r>
                <a:r>
                  <a:rPr lang="cs-CZ" sz="1800" i="1"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6</a:t>
                </a: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097280" y="1845734"/>
                <a:ext cx="5622175" cy="4023360"/>
              </a:xfrm>
              <a:blipFill>
                <a:blip r:embed="rId3"/>
                <a:stretch>
                  <a:fillRect l="-868"/>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pic>
        <p:nvPicPr>
          <p:cNvPr id="9" name="Obrázek 8">
            <a:extLst>
              <a:ext uri="{FF2B5EF4-FFF2-40B4-BE49-F238E27FC236}">
                <a16:creationId xmlns:a16="http://schemas.microsoft.com/office/drawing/2014/main" id="{0E5AE4AC-8916-4E20-A953-B063F4B6273C}"/>
              </a:ext>
            </a:extLst>
          </p:cNvPr>
          <p:cNvPicPr>
            <a:picLocks noChangeAspect="1"/>
          </p:cNvPicPr>
          <p:nvPr/>
        </p:nvPicPr>
        <p:blipFill>
          <a:blip r:embed="rId4"/>
          <a:stretch>
            <a:fillRect/>
          </a:stretch>
        </p:blipFill>
        <p:spPr>
          <a:xfrm>
            <a:off x="6622473" y="1818068"/>
            <a:ext cx="2738425" cy="3266549"/>
          </a:xfrm>
          <a:prstGeom prst="rect">
            <a:avLst/>
          </a:prstGeom>
        </p:spPr>
      </p:pic>
      <p:pic>
        <p:nvPicPr>
          <p:cNvPr id="10" name="Obrázek 9">
            <a:extLst>
              <a:ext uri="{FF2B5EF4-FFF2-40B4-BE49-F238E27FC236}">
                <a16:creationId xmlns:a16="http://schemas.microsoft.com/office/drawing/2014/main" id="{559B6BA1-D23E-478A-B059-C01A5CF596D5}"/>
              </a:ext>
            </a:extLst>
          </p:cNvPr>
          <p:cNvPicPr>
            <a:picLocks noChangeAspect="1"/>
          </p:cNvPicPr>
          <p:nvPr/>
        </p:nvPicPr>
        <p:blipFill>
          <a:blip r:embed="rId5"/>
          <a:stretch>
            <a:fillRect/>
          </a:stretch>
        </p:blipFill>
        <p:spPr>
          <a:xfrm>
            <a:off x="9492929" y="2281377"/>
            <a:ext cx="1936535" cy="2304477"/>
          </a:xfrm>
          <a:prstGeom prst="rect">
            <a:avLst/>
          </a:prstGeom>
        </p:spPr>
      </p:pic>
      <p:sp>
        <p:nvSpPr>
          <p:cNvPr id="11" name="TextovéPole 10">
            <a:extLst>
              <a:ext uri="{FF2B5EF4-FFF2-40B4-BE49-F238E27FC236}">
                <a16:creationId xmlns:a16="http://schemas.microsoft.com/office/drawing/2014/main" id="{8DFF7F84-19A0-4F7A-B06D-7DEAF3F1D912}"/>
              </a:ext>
            </a:extLst>
          </p:cNvPr>
          <p:cNvSpPr txBox="1"/>
          <p:nvPr/>
        </p:nvSpPr>
        <p:spPr>
          <a:xfrm>
            <a:off x="7428709" y="5292189"/>
            <a:ext cx="3283527" cy="369332"/>
          </a:xfrm>
          <a:prstGeom prst="rect">
            <a:avLst/>
          </a:prstGeom>
          <a:noFill/>
        </p:spPr>
        <p:txBody>
          <a:bodyPr wrap="square" rtlCol="0">
            <a:spAutoFit/>
          </a:bodyPr>
          <a:lstStyle/>
          <a:p>
            <a:pPr algn="ctr"/>
            <a:r>
              <a:rPr lang="cs-CZ" i="1" dirty="0"/>
              <a:t>Geometrický podobné systémy</a:t>
            </a:r>
          </a:p>
        </p:txBody>
      </p:sp>
    </p:spTree>
    <p:extLst>
      <p:ext uri="{BB962C8B-B14F-4D97-AF65-F5344CB8AC3E}">
        <p14:creationId xmlns:p14="http://schemas.microsoft.com/office/powerpoint/2010/main" val="4249055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Bezrozměrové parametry</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097280" y="1845733"/>
                <a:ext cx="10115203" cy="4430376"/>
              </a:xfrm>
            </p:spPr>
            <p:txBody>
              <a:bodyPr>
                <a:normAutofit fontScale="25000" lnSpcReduction="20000"/>
              </a:bodyPr>
              <a:lstStyle/>
              <a:p>
                <a:pPr algn="just">
                  <a:lnSpc>
                    <a:spcPct val="115000"/>
                  </a:lnSpc>
                  <a:spcAft>
                    <a:spcPts val="600"/>
                  </a:spcAft>
                </a:pP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Z podílu bezrozměrových parametrů </a:t>
                </a:r>
                <a:r>
                  <a:rPr lang="cs-CZ" sz="72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t>
                </a:r>
                <a:r>
                  <a:rPr lang="cs-CZ" sz="7200" i="1" baseline="-25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a:t>
                </a:r>
                <a:r>
                  <a:rPr lang="cs-CZ" sz="7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lang="cs-CZ" sz="7200" i="1" baseline="-25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a:t>
                </a:r>
                <a:r>
                  <a:rPr lang="cs-CZ" sz="7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7200" i="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a:t>
                </a:r>
                <a:r>
                  <a:rPr lang="cs-CZ" sz="7200" i="1" baseline="-250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a:t>
                </a:r>
                <a:r>
                  <a:rPr lang="cs-CZ" sz="7200" i="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vyplývá </a:t>
                </a:r>
              </a:p>
              <a:p>
                <a:pPr marL="180340" algn="just">
                  <a:lnSpc>
                    <a:spcPct val="115000"/>
                  </a:lnSpc>
                  <a:spcAft>
                    <a:spcPts val="600"/>
                  </a:spcAft>
                </a:pPr>
                <a14:m>
                  <m:oMath xmlns:m="http://schemas.openxmlformats.org/officeDocument/2006/math">
                    <m:f>
                      <m:f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up>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Sub>
                      </m:den>
                    </m:f>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Sup>
                          <m:sSubSup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í</m:t>
                            </m:r>
                          </m:sub>
                          <m:sup>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num>
                      <m:den>
                        <m:sSubSup>
                          <m:sSubSup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up>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den>
                    </m:f>
                    <m:r>
                      <a:rPr lang="cs-CZ" sz="72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f>
                      <m:f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𝑗</m:t>
                            </m:r>
                          </m:sub>
                        </m:sSub>
                      </m:num>
                      <m:den>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𝑖</m:t>
                            </m:r>
                          </m:sub>
                        </m:sSub>
                      </m:den>
                    </m:f>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Sub>
                    <m:r>
                      <a:rPr lang="cs-CZ" sz="72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f>
                      <m:f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num>
                      <m:den>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Sub>
                      </m:den>
                    </m:f>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 = 1</m:t>
                    </m:r>
                  </m:oMath>
                </a14:m>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cs-CZ" sz="72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15000"/>
                  </a:lnSpc>
                  <a:spcAft>
                    <a:spcPts val="600"/>
                  </a:spcAft>
                </a:pP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U podobných systémů musí tedy platit</a:t>
                </a:r>
              </a:p>
              <a:p>
                <a:pPr marL="180340" algn="just">
                  <a:lnSpc>
                    <a:spcPct val="115000"/>
                  </a:lnSpc>
                  <a:spcAft>
                    <a:spcPts val="600"/>
                  </a:spcAft>
                </a:pPr>
                <a14:m>
                  <m:oMath xmlns:m="http://schemas.openxmlformats.org/officeDocument/2006/math">
                    <m:sSub>
                      <m:sSub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 = </m:t>
                    </m:r>
                    <m:sSubSup>
                      <m:sSubSupPr>
                        <m:ctrlP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𝐾</m:t>
                        </m:r>
                      </m:e>
                      <m:sub>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up>
                        <m:r>
                          <a:rPr lang="cs-CZ" sz="72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bSup>
                  </m:oMath>
                </a14:m>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600"/>
                  </a:spcAft>
                </a:pP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Bezrozměrový parametr má v homologických bodech podobných systémů stejnou hodnotu - nemění se, je invariantní (první věta podobnosti). Bezrozměrový parametr nemá však ve všech bodech těchto systémů stálou hodnotu!</a:t>
                </a:r>
              </a:p>
              <a:p>
                <a:pPr algn="just">
                  <a:lnSpc>
                    <a:spcPct val="115000"/>
                  </a:lnSpc>
                  <a:spcAft>
                    <a:spcPts val="600"/>
                  </a:spcAft>
                </a:pP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 oblasti aplikace teorie podobnosti a modelování jsou bezrozměrové parametry označovány jako </a:t>
                </a:r>
                <a:r>
                  <a:rPr lang="cs-CZ" sz="72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kritéria podobnosti </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(invarianty podobnosti, podobnostní čísla, </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sym typeface="Symbol" panose="05050102010706020507" pitchFamily="18" charset="2"/>
                  </a:rPr>
                  <a:t></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-proměnné) - např. kritérium </a:t>
                </a:r>
                <a:r>
                  <a:rPr lang="cs-CZ" sz="7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Reynoldsovo</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 </a:t>
                </a:r>
                <a:r>
                  <a:rPr lang="cs-CZ" sz="7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Froudeho</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(Fr), Eulerovo (</a:t>
                </a:r>
                <a:r>
                  <a:rPr lang="cs-CZ" sz="7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Eu</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7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Grasshoffovo</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7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Gr</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cs-CZ" sz="7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ad.Většinu</a:t>
                </a:r>
                <a:r>
                  <a:rPr lang="cs-CZ" sz="7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těchto kritérii podobnosti lze vyjádřit vhodně zvoleným poměrem vybraných sil působících v systému např. setrvačné, tíhové (gravitační), vazké ad.</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endParaRPr lang="cs-CZ" dirty="0">
                  <a:solidFill>
                    <a:schemeClr val="tx1"/>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097280" y="1845733"/>
                <a:ext cx="10115203" cy="4430376"/>
              </a:xfrm>
              <a:blipFill>
                <a:blip r:embed="rId3"/>
                <a:stretch>
                  <a:fillRect l="-482" t="-1238" r="-1386" b="-550"/>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087025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číslo snímku 5"/>
          <p:cNvSpPr>
            <a:spLocks noGrp="1"/>
          </p:cNvSpPr>
          <p:nvPr>
            <p:ph type="sldNum" sz="quarter" idx="12"/>
          </p:nvPr>
        </p:nvSpPr>
        <p:spPr/>
        <p:txBody>
          <a:bodyPr/>
          <a:lstStyle/>
          <a:p>
            <a:fld id="{182340A8-754F-4D1C-B784-FC20F0A9E635}" type="slidenum">
              <a:rPr lang="cs-CZ" smtClean="0"/>
              <a:t>17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mc:AlternateContent xmlns:mc="http://schemas.openxmlformats.org/markup-compatibility/2006" xmlns:a14="http://schemas.microsoft.com/office/drawing/2010/main">
        <mc:Choice Requires="a14">
          <p:graphicFrame>
            <p:nvGraphicFramePr>
              <p:cNvPr id="10" name="Tabulka 9">
                <a:extLst>
                  <a:ext uri="{FF2B5EF4-FFF2-40B4-BE49-F238E27FC236}">
                    <a16:creationId xmlns:a16="http://schemas.microsoft.com/office/drawing/2014/main" id="{26B541A6-8D6E-4EAE-8F8B-FD46F9EC181A}"/>
                  </a:ext>
                </a:extLst>
              </p:cNvPr>
              <p:cNvGraphicFramePr>
                <a:graphicFrameLocks noGrp="1"/>
              </p:cNvGraphicFramePr>
              <p:nvPr>
                <p:extLst>
                  <p:ext uri="{D42A27DB-BD31-4B8C-83A1-F6EECF244321}">
                    <p14:modId xmlns:p14="http://schemas.microsoft.com/office/powerpoint/2010/main" val="3772891569"/>
                  </p:ext>
                </p:extLst>
              </p:nvPr>
            </p:nvGraphicFramePr>
            <p:xfrm>
              <a:off x="4329334" y="252558"/>
              <a:ext cx="6993986" cy="5926570"/>
            </p:xfrm>
            <a:graphic>
              <a:graphicData uri="http://schemas.openxmlformats.org/drawingml/2006/table">
                <a:tbl>
                  <a:tblPr/>
                  <a:tblGrid>
                    <a:gridCol w="1452714">
                      <a:extLst>
                        <a:ext uri="{9D8B030D-6E8A-4147-A177-3AD203B41FA5}">
                          <a16:colId xmlns:a16="http://schemas.microsoft.com/office/drawing/2014/main" val="3518922936"/>
                        </a:ext>
                      </a:extLst>
                    </a:gridCol>
                    <a:gridCol w="890007">
                      <a:extLst>
                        <a:ext uri="{9D8B030D-6E8A-4147-A177-3AD203B41FA5}">
                          <a16:colId xmlns:a16="http://schemas.microsoft.com/office/drawing/2014/main" val="2408066431"/>
                        </a:ext>
                      </a:extLst>
                    </a:gridCol>
                    <a:gridCol w="940125">
                      <a:extLst>
                        <a:ext uri="{9D8B030D-6E8A-4147-A177-3AD203B41FA5}">
                          <a16:colId xmlns:a16="http://schemas.microsoft.com/office/drawing/2014/main" val="4086516101"/>
                        </a:ext>
                      </a:extLst>
                    </a:gridCol>
                    <a:gridCol w="1830131">
                      <a:extLst>
                        <a:ext uri="{9D8B030D-6E8A-4147-A177-3AD203B41FA5}">
                          <a16:colId xmlns:a16="http://schemas.microsoft.com/office/drawing/2014/main" val="3872563884"/>
                        </a:ext>
                      </a:extLst>
                    </a:gridCol>
                    <a:gridCol w="1881009">
                      <a:extLst>
                        <a:ext uri="{9D8B030D-6E8A-4147-A177-3AD203B41FA5}">
                          <a16:colId xmlns:a16="http://schemas.microsoft.com/office/drawing/2014/main" val="79472799"/>
                        </a:ext>
                      </a:extLst>
                    </a:gridCol>
                  </a:tblGrid>
                  <a:tr h="352438">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Název kritéria</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Označení</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Vzorec</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Interpretace</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Aplikace</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45154064"/>
                      </a:ext>
                    </a:extLst>
                  </a:tr>
                  <a:tr h="1148525">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Froudeho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Fr</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14:m>
                            <m:oMathPara xmlns:m="http://schemas.openxmlformats.org/officeDocument/2006/math">
                              <m:oMathParaPr>
                                <m:jc m:val="centerGroup"/>
                              </m:oMathParaPr>
                              <m:oMath xmlns:m="http://schemas.openxmlformats.org/officeDocument/2006/math">
                                <m:f>
                                  <m:f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900" i="1">
                                            <a:effectLst/>
                                            <a:latin typeface="Cambria Math" panose="02040503050406030204" pitchFamily="18" charset="0"/>
                                            <a:ea typeface="Calibri" panose="020F0502020204030204" pitchFamily="34" charset="0"/>
                                            <a:cs typeface="Times New Roman" panose="02020603050405020304" pitchFamily="18" charset="0"/>
                                          </a:rPr>
                                          <m:t>𝑤</m:t>
                                        </m:r>
                                      </m:e>
                                      <m:sup>
                                        <m:r>
                                          <a:rPr lang="cs-CZ" sz="900" i="1">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cs-CZ" sz="900" i="1">
                                        <a:effectLst/>
                                        <a:latin typeface="Cambria Math" panose="02040503050406030204" pitchFamily="18" charset="0"/>
                                        <a:ea typeface="Calibri" panose="020F0502020204030204" pitchFamily="34" charset="0"/>
                                        <a:cs typeface="Times New Roman" panose="02020603050405020304" pitchFamily="18" charset="0"/>
                                      </a:rPr>
                                      <m:t>𝑔</m:t>
                                    </m:r>
                                    <m:r>
                                      <a:rPr lang="cs-CZ" sz="900" i="1">
                                        <a:effectLst/>
                                        <a:latin typeface="Cambria Math" panose="02040503050406030204" pitchFamily="18" charset="0"/>
                                        <a:ea typeface="Calibri" panose="020F0502020204030204" pitchFamily="34" charset="0"/>
                                        <a:cs typeface="Times New Roman" panose="02020603050405020304" pitchFamily="18" charset="0"/>
                                      </a:rPr>
                                      <m:t>. </m:t>
                                    </m:r>
                                    <m:r>
                                      <a:rPr lang="cs-CZ" sz="900" i="1">
                                        <a:effectLst/>
                                        <a:latin typeface="Cambria Math" panose="02040503050406030204" pitchFamily="18" charset="0"/>
                                        <a:ea typeface="Calibri" panose="020F0502020204030204" pitchFamily="34" charset="0"/>
                                        <a:cs typeface="Times New Roman" panose="02020603050405020304" pitchFamily="18" charset="0"/>
                                      </a:rPr>
                                      <m:t>𝑙</m:t>
                                    </m:r>
                                  </m:den>
                                </m:f>
                              </m:oMath>
                            </m:oMathPara>
                          </a14:m>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sil setrvačných a tíhových.</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Volné proudění tekutiny, vlnění tekutiny. Při vynuceném proudění odpadá.</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023985"/>
                      </a:ext>
                    </a:extLst>
                  </a:tr>
                  <a:tr h="681616">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Galileovo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Ga</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14:m>
                            <m:oMathPara xmlns:m="http://schemas.openxmlformats.org/officeDocument/2006/math">
                              <m:oMathParaPr>
                                <m:jc m:val="centerGroup"/>
                              </m:oMathParaPr>
                              <m:oMath xmlns:m="http://schemas.openxmlformats.org/officeDocument/2006/math">
                                <m:f>
                                  <m:f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900" i="1">
                                        <a:effectLst/>
                                        <a:latin typeface="Cambria Math" panose="02040503050406030204" pitchFamily="18" charset="0"/>
                                        <a:ea typeface="Calibri" panose="020F0502020204030204" pitchFamily="34" charset="0"/>
                                        <a:cs typeface="Times New Roman" panose="02020603050405020304" pitchFamily="18" charset="0"/>
                                      </a:rPr>
                                      <m:t>𝑔</m:t>
                                    </m:r>
                                    <m:r>
                                      <a:rPr lang="cs-CZ" sz="900" i="1">
                                        <a:effectLst/>
                                        <a:latin typeface="Cambria Math" panose="02040503050406030204" pitchFamily="18" charset="0"/>
                                        <a:ea typeface="Calibri" panose="020F0502020204030204" pitchFamily="34" charset="0"/>
                                        <a:cs typeface="Times New Roman" panose="02020603050405020304" pitchFamily="18" charset="0"/>
                                      </a:rPr>
                                      <m:t>  .  </m:t>
                                    </m:r>
                                    <m:sSup>
                                      <m:sSup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900" i="1">
                                            <a:effectLst/>
                                            <a:latin typeface="Cambria Math" panose="02040503050406030204" pitchFamily="18" charset="0"/>
                                            <a:ea typeface="Calibri" panose="020F0502020204030204" pitchFamily="34" charset="0"/>
                                            <a:cs typeface="Times New Roman" panose="02020603050405020304" pitchFamily="18" charset="0"/>
                                          </a:rPr>
                                          <m:t>𝑙</m:t>
                                        </m:r>
                                      </m:e>
                                      <m:sup>
                                        <m:r>
                                          <a:rPr lang="cs-CZ" sz="900" i="1">
                                            <a:effectLst/>
                                            <a:latin typeface="Cambria Math" panose="02040503050406030204" pitchFamily="18" charset="0"/>
                                            <a:ea typeface="Calibri" panose="020F0502020204030204" pitchFamily="34" charset="0"/>
                                            <a:cs typeface="Times New Roman" panose="02020603050405020304" pitchFamily="18" charset="0"/>
                                          </a:rPr>
                                          <m:t>3</m:t>
                                        </m:r>
                                      </m:sup>
                                    </m:sSup>
                                  </m:num>
                                  <m:den>
                                    <m:sSup>
                                      <m:sSup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900" i="1">
                                            <a:effectLst/>
                                            <a:latin typeface="Cambria Math" panose="02040503050406030204" pitchFamily="18" charset="0"/>
                                            <a:ea typeface="Calibri" panose="020F0502020204030204" pitchFamily="34" charset="0"/>
                                            <a:cs typeface="Times New Roman" panose="02020603050405020304" pitchFamily="18" charset="0"/>
                                          </a:rPr>
                                          <m:t>𝑣</m:t>
                                        </m:r>
                                      </m:e>
                                      <m:sup>
                                        <m:r>
                                          <a:rPr lang="cs-CZ" sz="900" i="1">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sil tíhových a vazkých při volném proudění </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Gravitační proudění vazké tekutiny. </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5416"/>
                      </a:ext>
                    </a:extLst>
                  </a:tr>
                  <a:tr h="681616">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Homochronismu (Strouhalovo)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Ho </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(Str)</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14:m>
                            <m:oMathPara xmlns:m="http://schemas.openxmlformats.org/officeDocument/2006/math">
                              <m:oMathParaPr>
                                <m:jc m:val="centerGroup"/>
                              </m:oMathParaPr>
                              <m:oMath xmlns:m="http://schemas.openxmlformats.org/officeDocument/2006/math">
                                <m:f>
                                  <m:f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900" i="1">
                                        <a:effectLst/>
                                        <a:latin typeface="Cambria Math" panose="02040503050406030204" pitchFamily="18" charset="0"/>
                                        <a:ea typeface="Calibri" panose="020F0502020204030204" pitchFamily="34" charset="0"/>
                                        <a:cs typeface="Times New Roman" panose="02020603050405020304" pitchFamily="18" charset="0"/>
                                      </a:rPr>
                                      <m:t>𝑤</m:t>
                                    </m:r>
                                    <m:r>
                                      <a:rPr lang="cs-CZ" sz="900" i="1">
                                        <a:effectLst/>
                                        <a:latin typeface="Cambria Math" panose="02040503050406030204" pitchFamily="18" charset="0"/>
                                        <a:ea typeface="Calibri" panose="020F0502020204030204" pitchFamily="34" charset="0"/>
                                        <a:cs typeface="Times New Roman" panose="02020603050405020304" pitchFamily="18" charset="0"/>
                                      </a:rPr>
                                      <m:t> ⋅ </m:t>
                                    </m:r>
                                    <m:r>
                                      <a:rPr lang="cs-CZ" sz="900" i="1">
                                        <a:effectLst/>
                                        <a:latin typeface="Cambria Math" panose="02040503050406030204" pitchFamily="18" charset="0"/>
                                        <a:ea typeface="Calibri" panose="020F0502020204030204" pitchFamily="34" charset="0"/>
                                        <a:cs typeface="Times New Roman" panose="02020603050405020304" pitchFamily="18" charset="0"/>
                                      </a:rPr>
                                      <m:t>𝜏</m:t>
                                    </m:r>
                                  </m:num>
                                  <m:den>
                                    <m:r>
                                      <a:rPr lang="cs-CZ" sz="900" i="1">
                                        <a:effectLst/>
                                        <a:latin typeface="Cambria Math" panose="02040503050406030204" pitchFamily="18" charset="0"/>
                                        <a:ea typeface="Calibri" panose="020F0502020204030204" pitchFamily="34" charset="0"/>
                                        <a:cs typeface="Times New Roman" panose="02020603050405020304" pitchFamily="18" charset="0"/>
                                      </a:rPr>
                                      <m:t>𝑙</m:t>
                                    </m:r>
                                  </m:den>
                                </m:f>
                              </m:oMath>
                            </m:oMathPara>
                          </a14:m>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Bezrozměrový čas.</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Charakterizuje ustálenost pohybu v soustavě.</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78268"/>
                      </a:ext>
                    </a:extLst>
                  </a:tr>
                  <a:tr h="681616">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Machovo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Ma</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14:m>
                            <m:oMathPara xmlns:m="http://schemas.openxmlformats.org/officeDocument/2006/math">
                              <m:oMathParaPr>
                                <m:jc m:val="centerGroup"/>
                              </m:oMathParaPr>
                              <m:oMath xmlns:m="http://schemas.openxmlformats.org/officeDocument/2006/math">
                                <m:f>
                                  <m:f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900" i="1">
                                        <a:effectLst/>
                                        <a:latin typeface="Cambria Math" panose="02040503050406030204" pitchFamily="18" charset="0"/>
                                        <a:ea typeface="Calibri" panose="020F0502020204030204" pitchFamily="34" charset="0"/>
                                        <a:cs typeface="Times New Roman" panose="02020603050405020304" pitchFamily="18" charset="0"/>
                                      </a:rPr>
                                      <m:t>𝑤</m:t>
                                    </m:r>
                                  </m:num>
                                  <m:den>
                                    <m:r>
                                      <a:rPr lang="cs-CZ" sz="900" i="1">
                                        <a:effectLst/>
                                        <a:latin typeface="Cambria Math" panose="02040503050406030204" pitchFamily="18" charset="0"/>
                                        <a:ea typeface="Calibri" panose="020F0502020204030204" pitchFamily="34" charset="0"/>
                                        <a:cs typeface="Times New Roman" panose="02020603050405020304" pitchFamily="18" charset="0"/>
                                      </a:rPr>
                                      <m:t>𝑐</m:t>
                                    </m:r>
                                  </m:den>
                                </m:f>
                              </m:oMath>
                            </m:oMathPara>
                          </a14:m>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rychlosti proudění k rychlosti zvuku.</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Průtok plynu vysokými rychlostmi.</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747548"/>
                      </a:ext>
                    </a:extLst>
                  </a:tr>
                  <a:tr h="915071">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Pecletovo dif.</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Pe</a:t>
                          </a:r>
                          <a:r>
                            <a:rPr lang="cs-CZ" sz="900" b="1" i="1" baseline="-25000">
                              <a:effectLst/>
                              <a:latin typeface="Times New Roman" panose="02020603050405020304" pitchFamily="18" charset="0"/>
                              <a:ea typeface="Calibri" panose="020F0502020204030204" pitchFamily="34" charset="0"/>
                              <a:cs typeface="Times New Roman" panose="02020603050405020304" pitchFamily="18" charset="0"/>
                            </a:rPr>
                            <a:t>D</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14:m>
                            <m:oMathPara xmlns:m="http://schemas.openxmlformats.org/officeDocument/2006/math">
                              <m:oMathParaPr>
                                <m:jc m:val="centerGroup"/>
                              </m:oMathParaPr>
                              <m:oMath xmlns:m="http://schemas.openxmlformats.org/officeDocument/2006/math">
                                <m:f>
                                  <m:f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900" i="1">
                                        <a:effectLst/>
                                        <a:latin typeface="Cambria Math" panose="02040503050406030204" pitchFamily="18" charset="0"/>
                                        <a:ea typeface="Calibri" panose="020F0502020204030204" pitchFamily="34" charset="0"/>
                                        <a:cs typeface="Times New Roman" panose="02020603050405020304" pitchFamily="18" charset="0"/>
                                      </a:rPr>
                                      <m:t>𝑤</m:t>
                                    </m:r>
                                    <m:r>
                                      <a:rPr lang="cs-CZ" sz="900" i="1">
                                        <a:effectLst/>
                                        <a:latin typeface="Cambria Math" panose="02040503050406030204" pitchFamily="18" charset="0"/>
                                        <a:ea typeface="Calibri" panose="020F0502020204030204" pitchFamily="34" charset="0"/>
                                        <a:cs typeface="Times New Roman" panose="02020603050405020304" pitchFamily="18" charset="0"/>
                                      </a:rPr>
                                      <m:t>  ⋅  </m:t>
                                    </m:r>
                                    <m:r>
                                      <a:rPr lang="cs-CZ" sz="900" i="1">
                                        <a:effectLst/>
                                        <a:latin typeface="Cambria Math" panose="02040503050406030204" pitchFamily="18" charset="0"/>
                                        <a:ea typeface="Calibri" panose="020F0502020204030204" pitchFamily="34" charset="0"/>
                                        <a:cs typeface="Times New Roman" panose="02020603050405020304" pitchFamily="18" charset="0"/>
                                      </a:rPr>
                                      <m:t>𝑙</m:t>
                                    </m:r>
                                  </m:num>
                                  <m:den>
                                    <m:r>
                                      <a:rPr lang="cs-CZ" sz="900" i="1">
                                        <a:effectLst/>
                                        <a:latin typeface="Cambria Math" panose="02040503050406030204" pitchFamily="18" charset="0"/>
                                        <a:ea typeface="Calibri" panose="020F0502020204030204" pitchFamily="34" charset="0"/>
                                        <a:cs typeface="Times New Roman" panose="02020603050405020304" pitchFamily="18" charset="0"/>
                                      </a:rPr>
                                      <m:t>𝐷</m:t>
                                    </m:r>
                                  </m:den>
                                </m:f>
                              </m:oMath>
                            </m:oMathPara>
                          </a14:m>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rychlosti konvektivního přenosu hmoty k difuznímu přenosu hmoty </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Přenos hmoty při proudění tekutin.</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892518"/>
                      </a:ext>
                    </a:extLst>
                  </a:tr>
                  <a:tr h="550617">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Reynoldsovo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Re</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14:m>
                            <m:oMathPara xmlns:m="http://schemas.openxmlformats.org/officeDocument/2006/math">
                              <m:oMathParaPr>
                                <m:jc m:val="centerGroup"/>
                              </m:oMathParaPr>
                              <m:oMath xmlns:m="http://schemas.openxmlformats.org/officeDocument/2006/math">
                                <m:f>
                                  <m:f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900" i="1">
                                        <a:effectLst/>
                                        <a:latin typeface="Cambria Math" panose="02040503050406030204" pitchFamily="18" charset="0"/>
                                        <a:ea typeface="Calibri" panose="020F0502020204030204" pitchFamily="34" charset="0"/>
                                        <a:cs typeface="Times New Roman" panose="02020603050405020304" pitchFamily="18" charset="0"/>
                                      </a:rPr>
                                      <m:t>𝑤</m:t>
                                    </m:r>
                                    <m:r>
                                      <a:rPr lang="cs-CZ" sz="900" i="1">
                                        <a:effectLst/>
                                        <a:latin typeface="Cambria Math" panose="02040503050406030204" pitchFamily="18" charset="0"/>
                                        <a:ea typeface="Calibri" panose="020F0502020204030204" pitchFamily="34" charset="0"/>
                                        <a:cs typeface="Times New Roman" panose="02020603050405020304" pitchFamily="18" charset="0"/>
                                      </a:rPr>
                                      <m:t>  .  </m:t>
                                    </m:r>
                                    <m:r>
                                      <a:rPr lang="cs-CZ" sz="900" i="1">
                                        <a:effectLst/>
                                        <a:latin typeface="Cambria Math" panose="02040503050406030204" pitchFamily="18" charset="0"/>
                                        <a:ea typeface="Calibri" panose="020F0502020204030204" pitchFamily="34" charset="0"/>
                                        <a:cs typeface="Times New Roman" panose="02020603050405020304" pitchFamily="18" charset="0"/>
                                      </a:rPr>
                                      <m:t>𝑙</m:t>
                                    </m:r>
                                  </m:num>
                                  <m:den>
                                    <m:r>
                                      <a:rPr lang="cs-CZ" sz="900" i="1">
                                        <a:effectLst/>
                                        <a:latin typeface="Cambria Math" panose="02040503050406030204" pitchFamily="18" charset="0"/>
                                        <a:ea typeface="Calibri" panose="020F0502020204030204" pitchFamily="34" charset="0"/>
                                        <a:cs typeface="Times New Roman" panose="02020603050405020304" pitchFamily="18" charset="0"/>
                                      </a:rPr>
                                      <m:t>𝜈</m:t>
                                    </m:r>
                                  </m:den>
                                </m:f>
                              </m:oMath>
                            </m:oMathPara>
                          </a14:m>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sil setrvačných a vazkých.</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Přenos hybnosti při proudění tekutin. </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637722"/>
                      </a:ext>
                    </a:extLst>
                  </a:tr>
                  <a:tr h="915071">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Stokesovo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Stk</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14:m>
                            <m:oMathPara xmlns:m="http://schemas.openxmlformats.org/officeDocument/2006/math">
                              <m:oMathParaPr>
                                <m:jc m:val="centerGroup"/>
                              </m:oMathParaPr>
                              <m:oMath xmlns:m="http://schemas.openxmlformats.org/officeDocument/2006/math">
                                <m:f>
                                  <m:f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900" i="1">
                                        <a:effectLst/>
                                        <a:latin typeface="Cambria Math" panose="02040503050406030204" pitchFamily="18" charset="0"/>
                                        <a:ea typeface="Calibri" panose="020F0502020204030204" pitchFamily="34" charset="0"/>
                                        <a:cs typeface="Times New Roman" panose="02020603050405020304" pitchFamily="18" charset="0"/>
                                      </a:rPr>
                                      <m:t>𝑤</m:t>
                                    </m:r>
                                    <m:r>
                                      <a:rPr lang="cs-CZ" sz="900" i="1">
                                        <a:effectLst/>
                                        <a:latin typeface="Cambria Math" panose="02040503050406030204" pitchFamily="18" charset="0"/>
                                        <a:ea typeface="Calibri" panose="020F0502020204030204" pitchFamily="34" charset="0"/>
                                        <a:cs typeface="Cambria Math" panose="02040503050406030204" pitchFamily="18" charset="0"/>
                                      </a:rPr>
                                      <m:t>⋅</m:t>
                                    </m:r>
                                    <m:r>
                                      <a:rPr lang="cs-CZ" sz="900" i="1">
                                        <a:effectLst/>
                                        <a:latin typeface="Cambria Math" panose="02040503050406030204" pitchFamily="18" charset="0"/>
                                        <a:ea typeface="Calibri" panose="020F0502020204030204" pitchFamily="34" charset="0"/>
                                        <a:cs typeface="Times New Roman" panose="02020603050405020304" pitchFamily="18" charset="0"/>
                                      </a:rPr>
                                      <m:t> </m:t>
                                    </m:r>
                                    <m:sSup>
                                      <m:sSupPr>
                                        <m:ctrlPr>
                                          <a:rPr lang="cs-CZ" sz="900" i="1">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900" i="1">
                                            <a:effectLst/>
                                            <a:latin typeface="Cambria Math" panose="02040503050406030204" pitchFamily="18" charset="0"/>
                                            <a:ea typeface="Calibri" panose="020F0502020204030204" pitchFamily="34" charset="0"/>
                                            <a:cs typeface="Times New Roman" panose="02020603050405020304" pitchFamily="18" charset="0"/>
                                          </a:rPr>
                                          <m:t>𝑑</m:t>
                                        </m:r>
                                      </m:e>
                                      <m:sup>
                                        <m:r>
                                          <a:rPr lang="cs-CZ" sz="900" i="1">
                                            <a:effectLst/>
                                            <a:latin typeface="Cambria Math" panose="02040503050406030204" pitchFamily="18" charset="0"/>
                                            <a:ea typeface="Calibri" panose="020F0502020204030204" pitchFamily="34" charset="0"/>
                                            <a:cs typeface="Times New Roman" panose="02020603050405020304" pitchFamily="18" charset="0"/>
                                          </a:rPr>
                                          <m:t>2</m:t>
                                        </m:r>
                                      </m:sup>
                                    </m:sSup>
                                    <m:r>
                                      <a:rPr lang="cs-CZ" sz="900" i="1">
                                        <a:effectLst/>
                                        <a:latin typeface="Cambria Math" panose="02040503050406030204" pitchFamily="18" charset="0"/>
                                        <a:ea typeface="Calibri" panose="020F0502020204030204" pitchFamily="34" charset="0"/>
                                        <a:cs typeface="Times New Roman" panose="02020603050405020304" pitchFamily="18" charset="0"/>
                                      </a:rPr>
                                      <m:t> </m:t>
                                    </m:r>
                                    <m:r>
                                      <a:rPr lang="cs-CZ" sz="900" i="1">
                                        <a:effectLst/>
                                        <a:latin typeface="Cambria Math" panose="02040503050406030204" pitchFamily="18" charset="0"/>
                                        <a:ea typeface="Calibri" panose="020F0502020204030204" pitchFamily="34" charset="0"/>
                                        <a:cs typeface="Cambria Math" panose="02040503050406030204" pitchFamily="18" charset="0"/>
                                      </a:rPr>
                                      <m:t>⋅</m:t>
                                    </m:r>
                                    <m:r>
                                      <a:rPr lang="cs-CZ" sz="900" i="1">
                                        <a:effectLst/>
                                        <a:latin typeface="Cambria Math" panose="02040503050406030204" pitchFamily="18" charset="0"/>
                                        <a:ea typeface="Calibri" panose="020F0502020204030204" pitchFamily="34" charset="0"/>
                                        <a:cs typeface="Times New Roman" panose="02020603050405020304" pitchFamily="18" charset="0"/>
                                      </a:rPr>
                                      <m:t> </m:t>
                                    </m:r>
                                    <m:r>
                                      <a:rPr lang="cs-CZ" sz="900" i="1">
                                        <a:effectLst/>
                                        <a:latin typeface="Cambria Math" panose="02040503050406030204" pitchFamily="18" charset="0"/>
                                        <a:ea typeface="Calibri" panose="020F0502020204030204" pitchFamily="34" charset="0"/>
                                        <a:cs typeface="Times New Roman" panose="02020603050405020304" pitchFamily="18" charset="0"/>
                                      </a:rPr>
                                      <m:t>𝜌</m:t>
                                    </m:r>
                                  </m:num>
                                  <m:den>
                                    <m:r>
                                      <a:rPr lang="cs-CZ" sz="900" i="1">
                                        <a:effectLst/>
                                        <a:latin typeface="Cambria Math" panose="02040503050406030204" pitchFamily="18" charset="0"/>
                                        <a:ea typeface="Calibri" panose="020F0502020204030204" pitchFamily="34" charset="0"/>
                                        <a:cs typeface="Times New Roman" panose="02020603050405020304" pitchFamily="18" charset="0"/>
                                      </a:rPr>
                                      <m:t>𝜂</m:t>
                                    </m:r>
                                    <m:r>
                                      <a:rPr lang="cs-CZ" sz="900" i="1">
                                        <a:effectLst/>
                                        <a:latin typeface="Cambria Math" panose="02040503050406030204" pitchFamily="18" charset="0"/>
                                        <a:ea typeface="Calibri" panose="020F0502020204030204" pitchFamily="34" charset="0"/>
                                        <a:cs typeface="Times New Roman" panose="02020603050405020304" pitchFamily="18" charset="0"/>
                                      </a:rPr>
                                      <m:t> ⋅</m:t>
                                    </m:r>
                                    <m:r>
                                      <a:rPr lang="cs-CZ" sz="900" i="1">
                                        <a:effectLst/>
                                        <a:latin typeface="Cambria Math" panose="02040503050406030204" pitchFamily="18" charset="0"/>
                                        <a:ea typeface="Calibri" panose="020F0502020204030204" pitchFamily="34" charset="0"/>
                                        <a:cs typeface="Times New Roman" panose="02020603050405020304" pitchFamily="18" charset="0"/>
                                      </a:rPr>
                                      <m:t>𝑙</m:t>
                                    </m:r>
                                  </m:den>
                                </m:f>
                              </m:oMath>
                            </m:oMathPara>
                          </a14:m>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sil setrvačných a sil vazkých působících na pevnou částici v tekutině.</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dirty="0">
                              <a:effectLst/>
                              <a:latin typeface="Times New Roman" panose="02020603050405020304" pitchFamily="18" charset="0"/>
                              <a:ea typeface="Calibri" panose="020F0502020204030204" pitchFamily="34" charset="0"/>
                              <a:cs typeface="Times New Roman" panose="02020603050405020304" pitchFamily="18" charset="0"/>
                            </a:rPr>
                            <a:t>Klesání, sedimentace částic v tekutinách.</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939315"/>
                      </a:ext>
                    </a:extLst>
                  </a:tr>
                </a:tbl>
              </a:graphicData>
            </a:graphic>
          </p:graphicFrame>
        </mc:Choice>
        <mc:Fallback xmlns="">
          <p:graphicFrame>
            <p:nvGraphicFramePr>
              <p:cNvPr id="10" name="Tabulka 9">
                <a:extLst>
                  <a:ext uri="{FF2B5EF4-FFF2-40B4-BE49-F238E27FC236}">
                    <a16:creationId xmlns:a16="http://schemas.microsoft.com/office/drawing/2014/main" id="{26B541A6-8D6E-4EAE-8F8B-FD46F9EC181A}"/>
                  </a:ext>
                </a:extLst>
              </p:cNvPr>
              <p:cNvGraphicFramePr>
                <a:graphicFrameLocks noGrp="1"/>
              </p:cNvGraphicFramePr>
              <p:nvPr>
                <p:extLst>
                  <p:ext uri="{D42A27DB-BD31-4B8C-83A1-F6EECF244321}">
                    <p14:modId xmlns:p14="http://schemas.microsoft.com/office/powerpoint/2010/main" val="3772891569"/>
                  </p:ext>
                </p:extLst>
              </p:nvPr>
            </p:nvGraphicFramePr>
            <p:xfrm>
              <a:off x="4329334" y="252558"/>
              <a:ext cx="6993986" cy="5926570"/>
            </p:xfrm>
            <a:graphic>
              <a:graphicData uri="http://schemas.openxmlformats.org/drawingml/2006/table">
                <a:tbl>
                  <a:tblPr/>
                  <a:tblGrid>
                    <a:gridCol w="1452714">
                      <a:extLst>
                        <a:ext uri="{9D8B030D-6E8A-4147-A177-3AD203B41FA5}">
                          <a16:colId xmlns:a16="http://schemas.microsoft.com/office/drawing/2014/main" val="3518922936"/>
                        </a:ext>
                      </a:extLst>
                    </a:gridCol>
                    <a:gridCol w="890007">
                      <a:extLst>
                        <a:ext uri="{9D8B030D-6E8A-4147-A177-3AD203B41FA5}">
                          <a16:colId xmlns:a16="http://schemas.microsoft.com/office/drawing/2014/main" val="2408066431"/>
                        </a:ext>
                      </a:extLst>
                    </a:gridCol>
                    <a:gridCol w="940125">
                      <a:extLst>
                        <a:ext uri="{9D8B030D-6E8A-4147-A177-3AD203B41FA5}">
                          <a16:colId xmlns:a16="http://schemas.microsoft.com/office/drawing/2014/main" val="4086516101"/>
                        </a:ext>
                      </a:extLst>
                    </a:gridCol>
                    <a:gridCol w="1830131">
                      <a:extLst>
                        <a:ext uri="{9D8B030D-6E8A-4147-A177-3AD203B41FA5}">
                          <a16:colId xmlns:a16="http://schemas.microsoft.com/office/drawing/2014/main" val="3872563884"/>
                        </a:ext>
                      </a:extLst>
                    </a:gridCol>
                    <a:gridCol w="1881009">
                      <a:extLst>
                        <a:ext uri="{9D8B030D-6E8A-4147-A177-3AD203B41FA5}">
                          <a16:colId xmlns:a16="http://schemas.microsoft.com/office/drawing/2014/main" val="79472799"/>
                        </a:ext>
                      </a:extLst>
                    </a:gridCol>
                  </a:tblGrid>
                  <a:tr h="352438">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Název kritéria</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Označení</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Vzorec</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Interpretace</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Aplikace</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4145154064"/>
                      </a:ext>
                    </a:extLst>
                  </a:tr>
                  <a:tr h="1148525">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Froudeho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Fr</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cs-CZ"/>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51299" t="-31915" r="-397403" b="-388298"/>
                          </a:stretch>
                        </a:blipFill>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sil setrvačných a tíhových.</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Volné proudění tekutiny, vlnění tekutiny. Při vynuceném proudění odpadá.</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023985"/>
                      </a:ext>
                    </a:extLst>
                  </a:tr>
                  <a:tr h="681616">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Galileovo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Ga</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cs-CZ"/>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51299" t="-221429" r="-397403" b="-551786"/>
                          </a:stretch>
                        </a:blipFill>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sil tíhových a vazkých při volném proudění </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Gravitační proudění vazké tekutiny. </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65416"/>
                      </a:ext>
                    </a:extLst>
                  </a:tr>
                  <a:tr h="681616">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Homochronismu (Strouhalovo)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Ho </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(Str)</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cs-CZ"/>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51299" t="-321429" r="-397403" b="-451786"/>
                          </a:stretch>
                        </a:blipFill>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Bezrozměrový čas.</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Charakterizuje ustálenost pohybu v soustavě.</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78268"/>
                      </a:ext>
                    </a:extLst>
                  </a:tr>
                  <a:tr h="681616">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Machovo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Ma</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cs-CZ"/>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51299" t="-421429" r="-397403" b="-351786"/>
                          </a:stretch>
                        </a:blipFill>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rychlosti proudění k rychlosti zvuku.</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Průtok plynu vysokými rychlostmi.</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3747548"/>
                      </a:ext>
                    </a:extLst>
                  </a:tr>
                  <a:tr h="915071">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Pecletovo dif.</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Pe</a:t>
                          </a:r>
                          <a:r>
                            <a:rPr lang="cs-CZ" sz="900" b="1" i="1" baseline="-25000">
                              <a:effectLst/>
                              <a:latin typeface="Times New Roman" panose="02020603050405020304" pitchFamily="18" charset="0"/>
                              <a:ea typeface="Calibri" panose="020F0502020204030204" pitchFamily="34" charset="0"/>
                              <a:cs typeface="Times New Roman" panose="02020603050405020304" pitchFamily="18" charset="0"/>
                            </a:rPr>
                            <a:t>D</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cs-CZ"/>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51299" t="-389333" r="-397403" b="-162667"/>
                          </a:stretch>
                        </a:blipFill>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rychlosti konvektivního přenosu hmoty k difuznímu přenosu hmoty </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Přenos hmoty při proudění tekutin.</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1892518"/>
                      </a:ext>
                    </a:extLst>
                  </a:tr>
                  <a:tr h="550617">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Reynoldsovo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Re</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cs-CZ"/>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51299" t="-806593" r="-397403" b="-168132"/>
                          </a:stretch>
                        </a:blipFill>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sil setrvačných a vazkých.</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Přenos hybnosti při proudění tekutin. </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1637722"/>
                      </a:ext>
                    </a:extLst>
                  </a:tr>
                  <a:tr h="915071">
                    <a:tc>
                      <a:txBody>
                        <a:bodyPr/>
                        <a:lstStyle/>
                        <a:p>
                          <a:pPr algn="just">
                            <a:lnSpc>
                              <a:spcPct val="115000"/>
                            </a:lnSpc>
                            <a:spcAft>
                              <a:spcPts val="600"/>
                            </a:spcAft>
                          </a:pPr>
                          <a:r>
                            <a:rPr lang="cs-CZ" sz="900" b="1">
                              <a:effectLst/>
                              <a:latin typeface="Times New Roman" panose="02020603050405020304" pitchFamily="18" charset="0"/>
                              <a:ea typeface="Calibri" panose="020F0502020204030204" pitchFamily="34" charset="0"/>
                              <a:cs typeface="Times New Roman" panose="02020603050405020304" pitchFamily="18" charset="0"/>
                            </a:rPr>
                            <a:t>Stokesovo</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600"/>
                            </a:spcAft>
                          </a:pPr>
                          <a:r>
                            <a:rPr lang="cs-CZ" sz="900" b="1" i="1">
                              <a:effectLst/>
                              <a:latin typeface="Times New Roman" panose="02020603050405020304" pitchFamily="18" charset="0"/>
                              <a:ea typeface="Calibri" panose="020F0502020204030204" pitchFamily="34" charset="0"/>
                              <a:cs typeface="Times New Roman" panose="02020603050405020304" pitchFamily="18" charset="0"/>
                            </a:rPr>
                            <a:t>Stk</a:t>
                          </a:r>
                          <a:endParaRPr lang="cs-CZ" sz="900">
                            <a:effectLst/>
                            <a:latin typeface="Times New Roman" panose="02020603050405020304" pitchFamily="18" charset="0"/>
                            <a:ea typeface="Calibri" panose="020F0502020204030204" pitchFamily="34" charset="0"/>
                            <a:cs typeface="Times New Roman" panose="02020603050405020304" pitchFamily="18" charset="0"/>
                          </a:endParaRP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endParaRPr lang="cs-CZ"/>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blipFill>
                          <a:blip r:embed="rId3"/>
                          <a:stretch>
                            <a:fillRect l="-251299" t="-550000" r="-397403" b="-2000"/>
                          </a:stretch>
                        </a:blipFill>
                      </a:tcPr>
                    </a:tc>
                    <a:tc>
                      <a:txBody>
                        <a:bodyPr/>
                        <a:lstStyle/>
                        <a:p>
                          <a:pPr algn="just">
                            <a:lnSpc>
                              <a:spcPct val="115000"/>
                            </a:lnSpc>
                            <a:spcAft>
                              <a:spcPts val="600"/>
                            </a:spcAft>
                          </a:pPr>
                          <a:r>
                            <a:rPr lang="cs-CZ" sz="900">
                              <a:effectLst/>
                              <a:latin typeface="Times New Roman" panose="02020603050405020304" pitchFamily="18" charset="0"/>
                              <a:ea typeface="Calibri" panose="020F0502020204030204" pitchFamily="34" charset="0"/>
                              <a:cs typeface="Times New Roman" panose="02020603050405020304" pitchFamily="18" charset="0"/>
                            </a:rPr>
                            <a:t>Poměr sil setrvačných a sil vazkých působících na pevnou částici v tekutině.</a:t>
                          </a:r>
                        </a:p>
                      </a:txBody>
                      <a:tcPr marL="33624" marR="336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just">
                            <a:lnSpc>
                              <a:spcPct val="115000"/>
                            </a:lnSpc>
                            <a:spcAft>
                              <a:spcPts val="600"/>
                            </a:spcAft>
                          </a:pPr>
                          <a:r>
                            <a:rPr lang="cs-CZ" sz="900" dirty="0">
                              <a:effectLst/>
                              <a:latin typeface="Times New Roman" panose="02020603050405020304" pitchFamily="18" charset="0"/>
                              <a:ea typeface="Calibri" panose="020F0502020204030204" pitchFamily="34" charset="0"/>
                              <a:cs typeface="Times New Roman" panose="02020603050405020304" pitchFamily="18" charset="0"/>
                            </a:rPr>
                            <a:t>Klesání, sedimentace částic v tekutinách.</a:t>
                          </a:r>
                        </a:p>
                      </a:txBody>
                      <a:tcPr marL="33624" marR="33624"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6939315"/>
                      </a:ext>
                    </a:extLst>
                  </a:tr>
                </a:tbl>
              </a:graphicData>
            </a:graphic>
          </p:graphicFrame>
        </mc:Fallback>
      </mc:AlternateContent>
      <p:sp>
        <p:nvSpPr>
          <p:cNvPr id="11" name="TextovéPole 10">
            <a:extLst>
              <a:ext uri="{FF2B5EF4-FFF2-40B4-BE49-F238E27FC236}">
                <a16:creationId xmlns:a16="http://schemas.microsoft.com/office/drawing/2014/main" id="{B0461FB7-9EE4-4B54-A0B4-6D8EE789F5D3}"/>
              </a:ext>
            </a:extLst>
          </p:cNvPr>
          <p:cNvSpPr txBox="1"/>
          <p:nvPr/>
        </p:nvSpPr>
        <p:spPr>
          <a:xfrm>
            <a:off x="1122219" y="1801089"/>
            <a:ext cx="3096278" cy="2031325"/>
          </a:xfrm>
          <a:prstGeom prst="rect">
            <a:avLst/>
          </a:prstGeom>
          <a:noFill/>
        </p:spPr>
        <p:txBody>
          <a:bodyPr wrap="square" rtlCol="0">
            <a:spAutoFit/>
          </a:bodyPr>
          <a:lstStyle/>
          <a:p>
            <a:pPr marL="285750" indent="-285750">
              <a:buClr>
                <a:srgbClr val="983033"/>
              </a:buClr>
              <a:buFont typeface="Wingdings" panose="05000000000000000000" pitchFamily="2" charset="2"/>
              <a:buChar char="ü"/>
            </a:pPr>
            <a:r>
              <a:rPr lang="cs-CZ" dirty="0"/>
              <a:t>Kritéria libovolného jevu mohou být transformována na jiná kritéria vzájemným dělením, násobením, umocněním konstantou nebo násobením konstantou.</a:t>
            </a:r>
          </a:p>
        </p:txBody>
      </p:sp>
    </p:spTree>
    <p:extLst>
      <p:ext uri="{BB962C8B-B14F-4D97-AF65-F5344CB8AC3E}">
        <p14:creationId xmlns:p14="http://schemas.microsoft.com/office/powerpoint/2010/main" val="2494381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2600" dirty="0">
                <a:solidFill>
                  <a:schemeClr val="tx1"/>
                </a:solidFill>
              </a:rPr>
              <a:t>Stanovení bezrozměrových parametrů metodu podobností transformace rovnic</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430376"/>
          </a:xfrm>
        </p:spPr>
        <p:txBody>
          <a:bodyPr>
            <a:normAutofit/>
          </a:bodyPr>
          <a:lstStyle/>
          <a:p>
            <a:pPr algn="just">
              <a:buClr>
                <a:srgbClr val="983033"/>
              </a:buClr>
              <a:buFont typeface="Wingdings" panose="05000000000000000000" pitchFamily="2" charset="2"/>
              <a:buChar char="ü"/>
            </a:pPr>
            <a:r>
              <a:rPr lang="cs-CZ" sz="1800" dirty="0">
                <a:solidFill>
                  <a:schemeClr val="tx1"/>
                </a:solidFill>
              </a:rPr>
              <a:t>Většina fyzikálních procesů může být popsána úplnou fyzikální rovnicí, přičemž se většinou jedná o rovnice diferenciální (obyčejné či parciální) nebo o systém diferenciálních rovnic. </a:t>
            </a:r>
            <a:r>
              <a:rPr lang="cs-CZ" sz="1800" b="1" dirty="0">
                <a:solidFill>
                  <a:schemeClr val="tx1"/>
                </a:solidFill>
              </a:rPr>
              <a:t>Úplná fyzikální rovnice </a:t>
            </a:r>
            <a:r>
              <a:rPr lang="cs-CZ" sz="1800" dirty="0">
                <a:solidFill>
                  <a:schemeClr val="tx1"/>
                </a:solidFill>
              </a:rPr>
              <a:t>se vyznačuje tím, že bere v úvahu všechny závislosti mezi relevantními veličinami, tzn. mezi veličinami, které mají v daném procesu rozhodující význam. </a:t>
            </a:r>
          </a:p>
          <a:p>
            <a:pPr algn="just">
              <a:buClr>
                <a:srgbClr val="983033"/>
              </a:buClr>
              <a:buFont typeface="Wingdings" panose="05000000000000000000" pitchFamily="2" charset="2"/>
              <a:buChar char="ü"/>
            </a:pPr>
            <a:r>
              <a:rPr lang="cs-CZ" sz="1800" dirty="0">
                <a:solidFill>
                  <a:schemeClr val="tx1"/>
                </a:solidFill>
              </a:rPr>
              <a:t>Tato rovnice musí být pro popis konkrétního jevu doplněna </a:t>
            </a:r>
            <a:r>
              <a:rPr lang="cs-CZ" sz="1800" b="1" dirty="0">
                <a:solidFill>
                  <a:schemeClr val="tx1"/>
                </a:solidFill>
              </a:rPr>
              <a:t>podmínkami jednoznačnosti</a:t>
            </a:r>
            <a:r>
              <a:rPr lang="cs-CZ" sz="1800" dirty="0">
                <a:solidFill>
                  <a:schemeClr val="tx1"/>
                </a:solidFill>
              </a:rPr>
              <a:t>: </a:t>
            </a:r>
          </a:p>
          <a:p>
            <a:pPr algn="just">
              <a:buClr>
                <a:srgbClr val="983033"/>
              </a:buClr>
              <a:buFont typeface="Wingdings" panose="05000000000000000000" pitchFamily="2" charset="2"/>
              <a:buChar char="ü"/>
            </a:pPr>
            <a:endParaRPr lang="cs-CZ" sz="1800" dirty="0">
              <a:solidFill>
                <a:schemeClr val="tx1"/>
              </a:solidFill>
            </a:endParaRPr>
          </a:p>
          <a:p>
            <a:pPr lvl="1" algn="just">
              <a:lnSpc>
                <a:spcPct val="115000"/>
              </a:lnSpc>
              <a:spcAft>
                <a:spcPts val="600"/>
              </a:spcAft>
              <a:buClr>
                <a:srgbClr val="983033"/>
              </a:buClr>
              <a:buFont typeface="Wingdings" panose="05000000000000000000" pitchFamily="2" charset="2"/>
              <a:buChar char="Ø"/>
            </a:pPr>
            <a:r>
              <a:rPr lang="cs-CZ" i="1" dirty="0">
                <a:solidFill>
                  <a:schemeClr val="tx1"/>
                </a:solidFill>
                <a:effectLst/>
                <a:ea typeface="Calibri" panose="020F0502020204030204" pitchFamily="34" charset="0"/>
                <a:cs typeface="Times New Roman" panose="02020603050405020304" pitchFamily="18" charset="0"/>
              </a:rPr>
              <a:t> fyzikální podmínky</a:t>
            </a:r>
            <a:r>
              <a:rPr lang="cs-CZ" dirty="0">
                <a:solidFill>
                  <a:schemeClr val="tx1"/>
                </a:solidFill>
                <a:effectLst/>
                <a:ea typeface="Calibri" panose="020F0502020204030204" pitchFamily="34" charset="0"/>
                <a:cs typeface="Times New Roman" panose="02020603050405020304" pitchFamily="18" charset="0"/>
              </a:rPr>
              <a:t> (fyzikální vlastnosti látky, v níž proces probíhá - viskozita, hustota, měrné teplo, součinitel tepelné vodivosti ad.). </a:t>
            </a:r>
          </a:p>
          <a:p>
            <a:pPr lvl="1" algn="just">
              <a:lnSpc>
                <a:spcPct val="115000"/>
              </a:lnSpc>
              <a:spcAft>
                <a:spcPts val="600"/>
              </a:spcAft>
              <a:buClr>
                <a:srgbClr val="983033"/>
              </a:buClr>
              <a:buFont typeface="Wingdings" panose="05000000000000000000" pitchFamily="2" charset="2"/>
              <a:buChar char="Ø"/>
            </a:pPr>
            <a:r>
              <a:rPr lang="cs-CZ" i="1" dirty="0">
                <a:solidFill>
                  <a:schemeClr val="tx1"/>
                </a:solidFill>
                <a:effectLst/>
                <a:ea typeface="Calibri" panose="020F0502020204030204" pitchFamily="34" charset="0"/>
                <a:cs typeface="Times New Roman" panose="02020603050405020304" pitchFamily="18" charset="0"/>
              </a:rPr>
              <a:t> počáteční podmínky</a:t>
            </a:r>
            <a:r>
              <a:rPr lang="cs-CZ" dirty="0">
                <a:solidFill>
                  <a:schemeClr val="tx1"/>
                </a:solidFill>
                <a:effectLst/>
                <a:ea typeface="Calibri" panose="020F0502020204030204" pitchFamily="34" charset="0"/>
                <a:cs typeface="Times New Roman" panose="02020603050405020304" pitchFamily="18" charset="0"/>
              </a:rPr>
              <a:t> (stav systému na počátku procesu - např. pole rychlostí a teplot) </a:t>
            </a:r>
          </a:p>
          <a:p>
            <a:pPr lvl="1" algn="just">
              <a:lnSpc>
                <a:spcPct val="115000"/>
              </a:lnSpc>
              <a:spcAft>
                <a:spcPts val="600"/>
              </a:spcAft>
              <a:buClr>
                <a:srgbClr val="983033"/>
              </a:buClr>
              <a:buFont typeface="Wingdings" panose="05000000000000000000" pitchFamily="2" charset="2"/>
              <a:buChar char="Ø"/>
            </a:pPr>
            <a:r>
              <a:rPr lang="cs-CZ" i="1" dirty="0">
                <a:solidFill>
                  <a:schemeClr val="tx1"/>
                </a:solidFill>
                <a:effectLst/>
                <a:ea typeface="Calibri" panose="020F0502020204030204" pitchFamily="34" charset="0"/>
                <a:cs typeface="Times New Roman" panose="02020603050405020304" pitchFamily="18" charset="0"/>
              </a:rPr>
              <a:t> hraniční podmínky</a:t>
            </a:r>
            <a:r>
              <a:rPr lang="cs-CZ" dirty="0">
                <a:solidFill>
                  <a:schemeClr val="tx1"/>
                </a:solidFill>
                <a:effectLst/>
                <a:ea typeface="Calibri" panose="020F0502020204030204" pitchFamily="34" charset="0"/>
                <a:cs typeface="Times New Roman" panose="02020603050405020304" pitchFamily="18" charset="0"/>
              </a:rPr>
              <a:t> (stav systému na styku s vnějším prostředím - drsnost stěn, tepelné toky přes stěny, vstupní a výstupní rychlosti proudícího média aj.). </a:t>
            </a:r>
          </a:p>
          <a:p>
            <a:pPr algn="just">
              <a:lnSpc>
                <a:spcPct val="115000"/>
              </a:lnSpc>
              <a:spcAft>
                <a:spcPts val="600"/>
              </a:spcAft>
              <a:buClr>
                <a:srgbClr val="983033"/>
              </a:buClr>
              <a:buFont typeface="Wingdings" panose="05000000000000000000" pitchFamily="2" charset="2"/>
              <a:buChar char="ü"/>
            </a:pPr>
            <a:r>
              <a:rPr lang="cs-CZ" sz="1800" dirty="0">
                <a:solidFill>
                  <a:schemeClr val="tx1"/>
                </a:solidFill>
                <a:effectLst/>
                <a:ea typeface="Calibri" panose="020F0502020204030204" pitchFamily="34" charset="0"/>
                <a:cs typeface="Times New Roman" panose="02020603050405020304" pitchFamily="18" charset="0"/>
              </a:rPr>
              <a:t>Sjednocení úplné fyzikální rovnice a podmínek jednoznačnosti dává </a:t>
            </a:r>
            <a:r>
              <a:rPr lang="cs-CZ" sz="1800" b="1" dirty="0">
                <a:solidFill>
                  <a:schemeClr val="tx1"/>
                </a:solidFill>
                <a:effectLst/>
                <a:ea typeface="Calibri" panose="020F0502020204030204" pitchFamily="34" charset="0"/>
                <a:cs typeface="Times New Roman" panose="02020603050405020304" pitchFamily="18" charset="0"/>
              </a:rPr>
              <a:t>základní rovnice.</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676657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2600" dirty="0">
                <a:solidFill>
                  <a:schemeClr val="tx1"/>
                </a:solidFill>
              </a:rPr>
              <a:t>Stanovení bezrozměrových parametrů metodu podobností transformace rovnic</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19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430376"/>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 K popisu fyzikálního jevu jehož rovnice je nesnadno řešitelná nebo není známa se s výhodou používá </a:t>
            </a:r>
            <a:r>
              <a:rPr lang="cs-CZ" b="1" dirty="0">
                <a:solidFill>
                  <a:schemeClr val="tx1"/>
                </a:solidFill>
              </a:rPr>
              <a:t>kriteriální rovnice</a:t>
            </a:r>
            <a:r>
              <a:rPr lang="cs-CZ" dirty="0">
                <a:solidFill>
                  <a:schemeClr val="tx1"/>
                </a:solidFill>
              </a:rPr>
              <a:t>. V kriteriální rovnici jsou </a:t>
            </a:r>
            <a:r>
              <a:rPr lang="cs-CZ" b="1" dirty="0">
                <a:solidFill>
                  <a:schemeClr val="tx1"/>
                </a:solidFill>
              </a:rPr>
              <a:t>relevantní veličiny nahrazeny bezrozměrovými parametry </a:t>
            </a:r>
            <a:r>
              <a:rPr lang="cs-CZ" dirty="0">
                <a:solidFill>
                  <a:schemeClr val="tx1"/>
                </a:solidFill>
              </a:rPr>
              <a:t>(kritérií podobností), které jsou z těchto relevantních veličin odvozeny (druhá věta podobnosti). Vzájemné funkční závislosti mezi bezrozměrovými parametry se určují experimentálně měřením na modelu.</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V případě, že studovaný děj lze popsat určitou formou základní rovnice (většinou diferenciální), lze pro odvození bezrozměrových parametrů použit metod, které vychází právě z tvaru těchto rovnic. Výhoda těchto metod spočívá v tom, že nemusíme hledat relevantní veličiny, neboť příslušná rovnice tyto relevantní veličiny obsahuje. Rovnice je tak funkcí bezrozměrových parametrů a rovněž počátečních a hraničních podmínek. Uvedenou metodu získávání bezrozměrových parametrů preferuje mnoho autorů právě s ohledem na její větší objektivitu, přesnost a jednoduchost.</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Jsou známy tři základní metody podobnostní transformace – metoda indikátorů podobnosti, metoda bezrozměrových rovnic a metoda integrálních analogů.</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6520915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ctr"/>
            <a:r>
              <a:rPr lang="cs-CZ" sz="5600" dirty="0">
                <a:solidFill>
                  <a:schemeClr val="tx1"/>
                </a:solidFill>
              </a:rPr>
              <a:t>Úvod do metod fyzikálního modelování proudění a jejich aplikace v technologiích výroby slitin kovů</a:t>
            </a:r>
          </a:p>
        </p:txBody>
      </p:sp>
      <p:sp>
        <p:nvSpPr>
          <p:cNvPr id="3" name="Zástupný symbol pro text 2"/>
          <p:cNvSpPr>
            <a:spLocks noGrp="1"/>
          </p:cNvSpPr>
          <p:nvPr>
            <p:ph type="body" idx="1"/>
          </p:nvPr>
        </p:nvSpPr>
        <p:spPr/>
        <p:txBody>
          <a:bodyPr>
            <a:normAutofit/>
          </a:bodyPr>
          <a:lstStyle/>
          <a:p>
            <a:pPr algn="ctr"/>
            <a:r>
              <a:rPr lang="cs-CZ" sz="3200" cap="none" dirty="0"/>
              <a:t>Seminář č. 3</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930" y="376238"/>
            <a:ext cx="3905250" cy="466725"/>
          </a:xfrm>
          <a:prstGeom prst="rect">
            <a:avLst/>
          </a:prstGeom>
        </p:spPr>
      </p:pic>
    </p:spTree>
    <p:extLst>
      <p:ext uri="{BB962C8B-B14F-4D97-AF65-F5344CB8AC3E}">
        <p14:creationId xmlns:p14="http://schemas.microsoft.com/office/powerpoint/2010/main" val="218962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2600" dirty="0">
                <a:solidFill>
                  <a:schemeClr val="tx1"/>
                </a:solidFill>
              </a:rPr>
              <a:t>Stanovení bezrozměrových parametrů metodu podobností transformace rovnic</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097280" y="1845733"/>
                <a:ext cx="10115203" cy="4430376"/>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Podstatu metody s použitím indikátorů podobnosti lze objasnit na </a:t>
                </a:r>
                <a:r>
                  <a:rPr lang="cs-CZ" u="sng" dirty="0">
                    <a:solidFill>
                      <a:schemeClr val="tx1"/>
                    </a:solidFill>
                  </a:rPr>
                  <a:t>analýze diferenciální rovnice toku skutečné viskózní kapaliny. </a:t>
                </a:r>
              </a:p>
              <a:p>
                <a:pPr lvl="1" algn="just">
                  <a:buClr>
                    <a:srgbClr val="983033"/>
                  </a:buClr>
                  <a:buFont typeface="Wingdings" panose="05000000000000000000" pitchFamily="2" charset="2"/>
                  <a:buChar char="ü"/>
                </a:pPr>
                <a:endParaRPr lang="cs-CZ" u="sng"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Pro tok ve směru horizontální osy x a při gravitačním zrychlení </a:t>
                </a:r>
                <a:r>
                  <a:rPr lang="cs-CZ" dirty="0" err="1">
                    <a:solidFill>
                      <a:schemeClr val="tx1"/>
                    </a:solidFill>
                  </a:rPr>
                  <a:t>g</a:t>
                </a:r>
                <a:r>
                  <a:rPr lang="cs-CZ" baseline="-25000" dirty="0" err="1">
                    <a:solidFill>
                      <a:schemeClr val="tx1"/>
                    </a:solidFill>
                  </a:rPr>
                  <a:t>x</a:t>
                </a:r>
                <a:r>
                  <a:rPr lang="cs-CZ" dirty="0">
                    <a:solidFill>
                      <a:schemeClr val="tx1"/>
                    </a:solidFill>
                  </a:rPr>
                  <a:t>  má tato rovnice tvar:</a:t>
                </a:r>
              </a:p>
              <a:p>
                <a:pPr lvl="1" algn="just">
                  <a:buClr>
                    <a:srgbClr val="983033"/>
                  </a:buClr>
                  <a:buFont typeface="Wingdings" panose="05000000000000000000" pitchFamily="2" charset="2"/>
                  <a:buChar char="ü"/>
                </a:pPr>
                <a:endParaRPr lang="cs-CZ" dirty="0">
                  <a:solidFill>
                    <a:schemeClr val="tx1"/>
                  </a:solidFill>
                </a:endParaRPr>
              </a:p>
              <a:p>
                <a:pPr marL="201168" lvl="1" indent="0" algn="just">
                  <a:buClr>
                    <a:srgbClr val="983033"/>
                  </a:buClr>
                  <a:buNone/>
                </a:pPr>
                <a14:m>
                  <m:oMathPara xmlns:m="http://schemas.openxmlformats.org/officeDocument/2006/math">
                    <m:oMathParaPr>
                      <m:jc m:val="centerGroup"/>
                    </m:oMathParaPr>
                    <m:oMath xmlns:m="http://schemas.openxmlformats.org/officeDocument/2006/math">
                      <m:r>
                        <a:rPr lang="cs-CZ" sz="18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f>
                        <m:fPr>
                          <m:ctrlPr>
                            <a:rPr lang="cs-CZ"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𝜕𝜏</m:t>
                          </m:r>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cs-CZ" i="1">
                              <a:solidFill>
                                <a:schemeClr val="tx1"/>
                              </a:solidFill>
                              <a:effectLst/>
                              <a:latin typeface="Cambria Math" panose="02040503050406030204" pitchFamily="18" charset="0"/>
                            </a:rPr>
                          </m:ctrlPr>
                        </m:dPr>
                        <m:e>
                          <m:f>
                            <m:fPr>
                              <m:ctrlPr>
                                <a:rPr lang="cs-CZ"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den>
                          </m:f>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sub>
                          </m:s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den>
                          </m:f>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sub>
                          </m:sSub>
                        </m:e>
                      </m:d>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r>
                        <a:rPr lang="cs-CZ" sz="1800" i="1">
                          <a:solidFill>
                            <a:schemeClr val="tx1"/>
                          </a:solidFill>
                          <a:effectLst/>
                          <a:latin typeface="Cambria Math" panose="02040503050406030204" pitchFamily="18" charset="0"/>
                          <a:ea typeface="Calibri" panose="020F0502020204030204" pitchFamily="34" charset="0"/>
                        </a:rPr>
                        <m:t>−</m:t>
                      </m:r>
                      <m:f>
                        <m:fPr>
                          <m:ctrlPr>
                            <a:rPr lang="cs-CZ"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𝜂</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cs-CZ" i="1">
                              <a:solidFill>
                                <a:schemeClr val="tx1"/>
                              </a:solidFill>
                              <a:effectLst/>
                              <a:latin typeface="Cambria Math" panose="02040503050406030204" pitchFamily="18" charset="0"/>
                            </a:rPr>
                          </m:ctrlPr>
                        </m:dPr>
                        <m:e>
                          <m:f>
                            <m:fPr>
                              <m:ctrlPr>
                                <a:rPr lang="cs-CZ" i="1">
                                  <a:solidFill>
                                    <a:schemeClr val="tx1"/>
                                  </a:solidFill>
                                  <a:effectLst/>
                                  <a:latin typeface="Cambria Math" panose="02040503050406030204" pitchFamily="18" charset="0"/>
                                </a:rPr>
                              </m:ctrlPr>
                            </m:fPr>
                            <m:num>
                              <m:sSup>
                                <m:sSupPr>
                                  <m:ctrlPr>
                                    <a:rPr lang="cs-CZ" i="1">
                                      <a:solidFill>
                                        <a:schemeClr val="tx1"/>
                                      </a:solidFill>
                                      <a:effectLst/>
                                      <a:latin typeface="Cambria Math" panose="02040503050406030204" pitchFamily="18" charset="0"/>
                                    </a:rPr>
                                  </m:ctrlPr>
                                </m:s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cs-CZ" i="1">
                                      <a:solidFill>
                                        <a:schemeClr val="tx1"/>
                                      </a:solidFill>
                                      <a:effectLst/>
                                      <a:latin typeface="Cambria Math" panose="02040503050406030204" pitchFamily="18" charset="0"/>
                                    </a:rPr>
                                  </m:ctrlPr>
                                </m:s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sSup>
                                <m:sSupPr>
                                  <m:ctrlPr>
                                    <a:rPr lang="cs-CZ" i="1">
                                      <a:solidFill>
                                        <a:schemeClr val="tx1"/>
                                      </a:solidFill>
                                      <a:effectLst/>
                                      <a:latin typeface="Cambria Math" panose="02040503050406030204" pitchFamily="18" charset="0"/>
                                    </a:rPr>
                                  </m:ctrlPr>
                                </m:s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cs-CZ" i="1">
                                      <a:solidFill>
                                        <a:schemeClr val="tx1"/>
                                      </a:solidFill>
                                      <a:effectLst/>
                                      <a:latin typeface="Cambria Math" panose="02040503050406030204" pitchFamily="18" charset="0"/>
                                    </a:rPr>
                                  </m:ctrlPr>
                                </m:s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sSup>
                                <m:sSupPr>
                                  <m:ctrlPr>
                                    <a:rPr lang="cs-CZ" i="1">
                                      <a:solidFill>
                                        <a:schemeClr val="tx1"/>
                                      </a:solidFill>
                                      <a:effectLst/>
                                      <a:latin typeface="Cambria Math" panose="02040503050406030204" pitchFamily="18" charset="0"/>
                                    </a:rPr>
                                  </m:ctrlPr>
                                </m:s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cs-CZ" i="1">
                                      <a:solidFill>
                                        <a:schemeClr val="tx1"/>
                                      </a:solidFill>
                                      <a:effectLst/>
                                      <a:latin typeface="Cambria Math" panose="02040503050406030204" pitchFamily="18" charset="0"/>
                                    </a:rPr>
                                  </m:ctrlPr>
                                </m:s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m:oMathPara>
                </a14:m>
                <a:endParaRPr lang="cs-CZ" dirty="0">
                  <a:solidFill>
                    <a:schemeClr val="tx1"/>
                  </a:solidFill>
                </a:endParaRPr>
              </a:p>
              <a:p>
                <a:pPr marL="201168" lvl="1" indent="0" algn="just">
                  <a:buClr>
                    <a:srgbClr val="983033"/>
                  </a:buClr>
                  <a:buNone/>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Pro libovolný zmenšený (nebo zvětšený) systém, který má být podobný systému základnímu, vyjádříme předchozí rovnici pomocí příslušných konstant podobnosti – provedeme tedy podobnostní transformaci rovnice.</a:t>
                </a:r>
              </a:p>
              <a:p>
                <a:pPr marL="201168" lvl="1" indent="0" algn="just">
                  <a:buClr>
                    <a:srgbClr val="983033"/>
                  </a:buClr>
                  <a:buNone/>
                </a:pPr>
                <a14:m>
                  <m:oMathPara xmlns:m="http://schemas.openxmlformats.org/officeDocument/2006/math">
                    <m:oMathParaPr>
                      <m:jc m:val="center"/>
                    </m:oMathParaPr>
                    <m:oMath xmlns:m="http://schemas.openxmlformats.org/officeDocument/2006/math">
                      <m:f>
                        <m:fPr>
                          <m:ctrlPr>
                            <a:rPr lang="cs-CZ" i="1" smtClean="0">
                              <a:solidFill>
                                <a:schemeClr val="tx1"/>
                              </a:solidFill>
                              <a:effectLst/>
                              <a:latin typeface="Cambria Math" panose="02040503050406030204" pitchFamily="18" charset="0"/>
                            </a:rPr>
                          </m:ctrlPr>
                        </m:fPr>
                        <m:num>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sub>
                          </m:sSub>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Sub>
                        </m:num>
                        <m:den>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𝜏</m:t>
                              </m:r>
                            </m:sub>
                          </m:sSub>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f>
                        <m:fPr>
                          <m:ctrlPr>
                            <a:rPr lang="cs-CZ"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𝜕𝜏</m:t>
                          </m:r>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sub>
                          </m:sSub>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cs-CZ" i="1">
                                  <a:solidFill>
                                    <a:schemeClr val="tx1"/>
                                  </a:solidFill>
                                  <a:effectLst/>
                                  <a:latin typeface="Cambria Math" panose="02040503050406030204" pitchFamily="18" charset="0"/>
                                </a:rPr>
                              </m:ctrlPr>
                            </m:sSub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b>
                          </m:sSub>
                        </m:den>
                      </m:f>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cs-CZ" i="1">
                              <a:solidFill>
                                <a:schemeClr val="tx1"/>
                              </a:solidFill>
                              <a:effectLst/>
                              <a:latin typeface="Cambria Math" panose="02040503050406030204" pitchFamily="18" charset="0"/>
                            </a:rPr>
                          </m:ctrlPr>
                        </m:dPr>
                        <m:e>
                          <m:f>
                            <m:fPr>
                              <m:ctrlPr>
                                <a:rPr lang="cs-CZ"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den>
                          </m:f>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sub>
                          </m:s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den>
                          </m:f>
                          <m:sSub>
                            <m:sSubPr>
                              <m:ctrlPr>
                                <a:rPr lang="cs-CZ"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sub>
                          </m:sSub>
                        </m:e>
                      </m:d>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 </m:t>
                      </m:r>
                    </m:oMath>
                  </m:oMathPara>
                </a14:m>
                <a:endParaRPr lang="cs-CZ" dirty="0">
                  <a:solidFill>
                    <a:schemeClr val="tx1"/>
                  </a:solidFill>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097280" y="1845733"/>
                <a:ext cx="10115203" cy="4430376"/>
              </a:xfrm>
              <a:blipFill>
                <a:blip r:embed="rId3"/>
                <a:stretch>
                  <a:fillRect t="-1376" r="-1386"/>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9433692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2600" dirty="0">
                <a:solidFill>
                  <a:schemeClr val="tx1"/>
                </a:solidFill>
              </a:rPr>
              <a:t>Stanovení bezrozměrových parametrů metodu podobností transformace rovnic</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097280" y="1845733"/>
                <a:ext cx="10115203" cy="4430376"/>
              </a:xfrm>
            </p:spPr>
            <p:txBody>
              <a:bodyPr>
                <a:noAutofit/>
              </a:bodyPr>
              <a:lstStyle/>
              <a:p>
                <a:pPr marL="201168" lvl="1" indent="0" algn="just">
                  <a:buClr>
                    <a:srgbClr val="983033"/>
                  </a:buClr>
                  <a:buNone/>
                </a:pPr>
                <a14:m>
                  <m:oMathPara xmlns:m="http://schemas.openxmlformats.org/officeDocument/2006/math">
                    <m:oMathParaPr>
                      <m:jc m:val="centerGroup"/>
                    </m:oMathParaPr>
                    <m:oMath xmlns:m="http://schemas.openxmlformats.org/officeDocument/2006/math">
                      <m:r>
                        <a:rPr lang="cs-CZ"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sub>
                      </m:sSub>
                      <m:r>
                        <a:rPr lang="cs-CZ"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r>
                        <a:rPr lang="cs-CZ"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r>
                        <a:rPr lang="cs-CZ"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r>
                        <a:rPr lang="cs-CZ" i="1">
                          <a:solidFill>
                            <a:schemeClr val="tx1"/>
                          </a:solidFill>
                          <a:effectLst/>
                          <a:latin typeface="Cambria Math" panose="02040503050406030204" pitchFamily="18" charset="0"/>
                          <a:ea typeface="Calibri" panose="020F0502020204030204" pitchFamily="34" charset="0"/>
                        </a:rPr>
                        <m:t>−</m:t>
                      </m:r>
                      <m:f>
                        <m:fPr>
                          <m:ctrlPr>
                            <a:rPr lang="cs-CZ" i="1">
                              <a:solidFill>
                                <a:schemeClr val="tx1"/>
                              </a:solidFill>
                              <a:effectLst/>
                              <a:latin typeface="Cambria Math" panose="02040503050406030204" pitchFamily="18" charset="0"/>
                            </a:rPr>
                          </m:ctrlPr>
                        </m:fPr>
                        <m:num>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sub>
                          </m:sSub>
                        </m:num>
                        <m:den>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b>
                          </m:sSub>
                        </m:den>
                      </m:f>
                      <m:f>
                        <m:fPr>
                          <m:ctrlPr>
                            <a:rPr lang="cs-CZ" i="1">
                              <a:solidFill>
                                <a:schemeClr val="tx1"/>
                              </a:solidFill>
                              <a:effectLst/>
                              <a:latin typeface="Cambria Math" panose="02040503050406030204" pitchFamily="18" charset="0"/>
                            </a:rPr>
                          </m:ctrlPr>
                        </m:fPr>
                        <m:num>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num>
                        <m:den>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den>
                      </m:f>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𝜂</m:t>
                              </m:r>
                            </m:sub>
                          </m:sSub>
                          <m:r>
                            <a:rPr lang="cs-CZ"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Sub>
                        </m:num>
                        <m:den>
                          <m:sSubSup>
                            <m:sSubSupPr>
                              <m:ctrlPr>
                                <a:rPr lang="cs-CZ" i="1">
                                  <a:solidFill>
                                    <a:schemeClr val="tx1"/>
                                  </a:solidFill>
                                  <a:effectLst/>
                                  <a:latin typeface="Cambria Math" panose="02040503050406030204" pitchFamily="18" charset="0"/>
                                </a:rPr>
                              </m:ctrlPr>
                            </m:sSub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b>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𝜂</m:t>
                      </m:r>
                      <m:r>
                        <a:rPr lang="cs-CZ"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d>
                        <m:dPr>
                          <m:ctrlPr>
                            <a:rPr lang="cs-CZ" i="1">
                              <a:solidFill>
                                <a:schemeClr val="tx1"/>
                              </a:solidFill>
                              <a:effectLst/>
                              <a:latin typeface="Cambria Math" panose="02040503050406030204" pitchFamily="18" charset="0"/>
                            </a:rPr>
                          </m:ctrlPr>
                        </m:dPr>
                        <m:e>
                          <m:f>
                            <m:fPr>
                              <m:ctrlPr>
                                <a:rPr lang="cs-CZ" i="1">
                                  <a:solidFill>
                                    <a:schemeClr val="tx1"/>
                                  </a:solidFill>
                                  <a:effectLst/>
                                  <a:latin typeface="Cambria Math" panose="02040503050406030204" pitchFamily="18" charset="0"/>
                                </a:rPr>
                              </m:ctrlPr>
                            </m:fPr>
                            <m:num>
                              <m:sSup>
                                <m:sSupPr>
                                  <m:ctrlPr>
                                    <a:rPr lang="cs-CZ" i="1">
                                      <a:solidFill>
                                        <a:schemeClr val="tx1"/>
                                      </a:solidFill>
                                      <a:effectLst/>
                                      <a:latin typeface="Cambria Math" panose="02040503050406030204" pitchFamily="18" charset="0"/>
                                    </a:rPr>
                                  </m:ctrlPr>
                                </m:s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cs-CZ" i="1">
                                      <a:solidFill>
                                        <a:schemeClr val="tx1"/>
                                      </a:solidFill>
                                      <a:effectLst/>
                                      <a:latin typeface="Cambria Math" panose="02040503050406030204" pitchFamily="18" charset="0"/>
                                    </a:rPr>
                                  </m:ctrlPr>
                                </m:s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e>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sSup>
                                <m:sSupPr>
                                  <m:ctrlPr>
                                    <a:rPr lang="cs-CZ" i="1">
                                      <a:solidFill>
                                        <a:schemeClr val="tx1"/>
                                      </a:solidFill>
                                      <a:effectLst/>
                                      <a:latin typeface="Cambria Math" panose="02040503050406030204" pitchFamily="18" charset="0"/>
                                    </a:rPr>
                                  </m:ctrlPr>
                                </m:s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cs-CZ" i="1">
                                      <a:solidFill>
                                        <a:schemeClr val="tx1"/>
                                      </a:solidFill>
                                      <a:effectLst/>
                                      <a:latin typeface="Cambria Math" panose="02040503050406030204" pitchFamily="18" charset="0"/>
                                    </a:rPr>
                                  </m:ctrlPr>
                                </m:s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e>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i="1">
                                  <a:solidFill>
                                    <a:schemeClr val="tx1"/>
                                  </a:solidFill>
                                  <a:effectLst/>
                                  <a:latin typeface="Cambria Math" panose="02040503050406030204" pitchFamily="18" charset="0"/>
                                </a:rPr>
                              </m:ctrlPr>
                            </m:fPr>
                            <m:num>
                              <m:sSup>
                                <m:sSupPr>
                                  <m:ctrlPr>
                                    <a:rPr lang="cs-CZ" i="1">
                                      <a:solidFill>
                                        <a:schemeClr val="tx1"/>
                                      </a:solidFill>
                                      <a:effectLst/>
                                      <a:latin typeface="Cambria Math" panose="02040503050406030204" pitchFamily="18" charset="0"/>
                                    </a:rPr>
                                  </m:ctrlPr>
                                </m:s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e>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sSub>
                                <m:sSubPr>
                                  <m:ctrlPr>
                                    <a:rPr lang="cs-CZ" i="1">
                                      <a:solidFill>
                                        <a:schemeClr val="tx1"/>
                                      </a:solidFill>
                                      <a:effectLst/>
                                      <a:latin typeface="Cambria Math" panose="02040503050406030204" pitchFamily="18" charset="0"/>
                                    </a:rPr>
                                  </m:ctrlPr>
                                </m:sSub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b>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𝑥</m:t>
                                  </m:r>
                                </m:sub>
                              </m:sSub>
                            </m:num>
                            <m:den>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cs-CZ" i="1">
                                      <a:solidFill>
                                        <a:schemeClr val="tx1"/>
                                      </a:solidFill>
                                      <a:effectLst/>
                                      <a:latin typeface="Cambria Math" panose="02040503050406030204" pitchFamily="18" charset="0"/>
                                    </a:rPr>
                                  </m:ctrlPr>
                                </m:sSupPr>
                                <m:e>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𝑧</m:t>
                                  </m:r>
                                </m:e>
                                <m:sup>
                                  <m:r>
                                    <a:rPr lang="cs-CZ"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e>
                      </m:d>
                    </m:oMath>
                  </m:oMathPara>
                </a14:m>
                <a:endParaRPr lang="cs-CZ" dirty="0">
                  <a:solidFill>
                    <a:schemeClr val="tx1"/>
                  </a:solidFill>
                </a:endParaRPr>
              </a:p>
              <a:p>
                <a:pPr algn="l">
                  <a:lnSpc>
                    <a:spcPct val="115000"/>
                  </a:lnSpc>
                  <a:spcAft>
                    <a:spcPts val="600"/>
                  </a:spcAft>
                  <a:tabLst>
                    <a:tab pos="540385" algn="l"/>
                  </a:tabLst>
                </a:pPr>
                <a:r>
                  <a:rPr lang="cs-CZ" sz="1800" dirty="0">
                    <a:solidFill>
                      <a:schemeClr val="tx1"/>
                    </a:solidFill>
                    <a:effectLst/>
                    <a:ea typeface="Calibri" panose="020F0502020204030204" pitchFamily="34" charset="0"/>
                    <a:cs typeface="Times New Roman" panose="02020603050405020304" pitchFamily="18" charset="0"/>
                  </a:rPr>
                  <a:t>kde :	</a:t>
                </a:r>
                <a14:m>
                  <m:oMath xmlns:m="http://schemas.openxmlformats.org/officeDocument/2006/math">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sub>
                    </m:s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e>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up>
                        </m:sSup>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𝑞</m:t>
                        </m:r>
                      </m:den>
                    </m:f>
                  </m:oMath>
                </a14:m>
                <a:r>
                  <a:rPr lang="cs-CZ" sz="1800" dirty="0">
                    <a:solidFill>
                      <a:schemeClr val="tx1"/>
                    </a:solidFill>
                    <a:effectLst/>
                    <a:ea typeface="Calibri" panose="020F0502020204030204" pitchFamily="34" charset="0"/>
                    <a:cs typeface="Times New Roman" panose="02020603050405020304" pitchFamily="18" charset="0"/>
                  </a:rPr>
                  <a:t> 	– konstanta podobnosti veličiny </a:t>
                </a:r>
                <a:r>
                  <a:rPr lang="cs-CZ" sz="1800" i="1" dirty="0">
                    <a:solidFill>
                      <a:schemeClr val="tx1"/>
                    </a:solidFill>
                    <a:effectLst/>
                    <a:ea typeface="Calibri" panose="020F0502020204030204" pitchFamily="34" charset="0"/>
                    <a:cs typeface="Times New Roman" panose="02020603050405020304" pitchFamily="18" charset="0"/>
                  </a:rPr>
                  <a:t>q</a:t>
                </a:r>
                <a:r>
                  <a:rPr lang="cs-CZ" sz="1800" dirty="0">
                    <a:solidFill>
                      <a:schemeClr val="tx1"/>
                    </a:solidFill>
                    <a:effectLst/>
                    <a:ea typeface="Calibri" panose="020F0502020204030204" pitchFamily="34" charset="0"/>
                    <a:cs typeface="Times New Roman" panose="02020603050405020304" pitchFamily="18" charset="0"/>
                  </a:rPr>
                  <a:t> </a:t>
                </a:r>
              </a:p>
              <a:p>
                <a:pPr algn="just">
                  <a:lnSpc>
                    <a:spcPct val="115000"/>
                  </a:lnSpc>
                  <a:spcAft>
                    <a:spcPts val="600"/>
                  </a:spcAft>
                  <a:tabLst>
                    <a:tab pos="540385" algn="l"/>
                  </a:tabLst>
                </a:pPr>
                <a:r>
                  <a:rPr lang="cs-CZ" sz="1800" i="1" dirty="0">
                    <a:solidFill>
                      <a:schemeClr val="tx1"/>
                    </a:solidFill>
                    <a:effectLst/>
                    <a:ea typeface="Calibri" panose="020F0502020204030204" pitchFamily="34" charset="0"/>
                    <a:cs typeface="Times New Roman" panose="02020603050405020304" pitchFamily="18" charset="0"/>
                  </a:rPr>
                  <a:t>		q</a:t>
                </a:r>
                <a:r>
                  <a:rPr lang="cs-CZ" sz="1800" i="1" dirty="0">
                    <a:solidFill>
                      <a:schemeClr val="tx1"/>
                    </a:solidFill>
                    <a:effectLst/>
                    <a:ea typeface="Calibri" panose="020F0502020204030204" pitchFamily="34" charset="0"/>
                    <a:cs typeface="Times New Roman" panose="02020603050405020304" pitchFamily="18" charset="0"/>
                    <a:sym typeface="Symbol" panose="05050102010706020507" pitchFamily="18" charset="2"/>
                  </a:rPr>
                  <a:t></a:t>
                </a:r>
                <a:r>
                  <a:rPr lang="cs-CZ" sz="1800" i="1" dirty="0">
                    <a:solidFill>
                      <a:schemeClr val="tx1"/>
                    </a:solidFill>
                    <a:effectLst/>
                    <a:ea typeface="Calibri" panose="020F0502020204030204" pitchFamily="34" charset="0"/>
                    <a:cs typeface="Times New Roman" panose="02020603050405020304" pitchFamily="18" charset="0"/>
                  </a:rPr>
                  <a:t>	</a:t>
                </a:r>
                <a:r>
                  <a:rPr lang="cs-CZ" sz="1800" dirty="0">
                    <a:solidFill>
                      <a:schemeClr val="tx1"/>
                    </a:solidFill>
                    <a:effectLst/>
                    <a:ea typeface="Calibri" panose="020F0502020204030204" pitchFamily="34" charset="0"/>
                    <a:cs typeface="Times New Roman" panose="02020603050405020304" pitchFamily="18" charset="0"/>
                  </a:rPr>
                  <a:t>– hodnota veličiny </a:t>
                </a:r>
                <a:r>
                  <a:rPr lang="cs-CZ" sz="1800" i="1" dirty="0">
                    <a:solidFill>
                      <a:schemeClr val="tx1"/>
                    </a:solidFill>
                    <a:effectLst/>
                    <a:ea typeface="Calibri" panose="020F0502020204030204" pitchFamily="34" charset="0"/>
                    <a:cs typeface="Times New Roman" panose="02020603050405020304" pitchFamily="18" charset="0"/>
                  </a:rPr>
                  <a:t>q</a:t>
                </a:r>
                <a:r>
                  <a:rPr lang="cs-CZ" sz="1800" dirty="0">
                    <a:solidFill>
                      <a:schemeClr val="tx1"/>
                    </a:solidFill>
                    <a:effectLst/>
                    <a:ea typeface="Calibri" panose="020F0502020204030204" pitchFamily="34" charset="0"/>
                    <a:cs typeface="Times New Roman" panose="02020603050405020304" pitchFamily="18" charset="0"/>
                  </a:rPr>
                  <a:t> na modelu</a:t>
                </a:r>
              </a:p>
              <a:p>
                <a:pPr algn="just">
                  <a:lnSpc>
                    <a:spcPct val="115000"/>
                  </a:lnSpc>
                  <a:spcAft>
                    <a:spcPts val="600"/>
                  </a:spcAft>
                  <a:tabLst>
                    <a:tab pos="540385" algn="l"/>
                  </a:tabLst>
                </a:pPr>
                <a:r>
                  <a:rPr lang="cs-CZ" sz="1800" dirty="0">
                    <a:solidFill>
                      <a:schemeClr val="tx1"/>
                    </a:solidFill>
                    <a:effectLst/>
                    <a:ea typeface="Calibri" panose="020F0502020204030204" pitchFamily="34" charset="0"/>
                    <a:cs typeface="Times New Roman" panose="02020603050405020304" pitchFamily="18" charset="0"/>
                  </a:rPr>
                  <a:t>		</a:t>
                </a:r>
                <a:r>
                  <a:rPr lang="cs-CZ" sz="1800" i="1" dirty="0">
                    <a:solidFill>
                      <a:schemeClr val="tx1"/>
                    </a:solidFill>
                    <a:effectLst/>
                    <a:ea typeface="Calibri" panose="020F0502020204030204" pitchFamily="34" charset="0"/>
                    <a:cs typeface="Times New Roman" panose="02020603050405020304" pitchFamily="18" charset="0"/>
                  </a:rPr>
                  <a:t>q	</a:t>
                </a:r>
                <a:r>
                  <a:rPr lang="cs-CZ" sz="1800" dirty="0">
                    <a:solidFill>
                      <a:schemeClr val="tx1"/>
                    </a:solidFill>
                    <a:effectLst/>
                    <a:ea typeface="Calibri" panose="020F0502020204030204" pitchFamily="34" charset="0"/>
                    <a:cs typeface="Times New Roman" panose="02020603050405020304" pitchFamily="18" charset="0"/>
                  </a:rPr>
                  <a:t>– hodnota veličiny </a:t>
                </a:r>
                <a:r>
                  <a:rPr lang="cs-CZ" sz="1800" i="1" dirty="0">
                    <a:solidFill>
                      <a:schemeClr val="tx1"/>
                    </a:solidFill>
                    <a:effectLst/>
                    <a:ea typeface="Calibri" panose="020F0502020204030204" pitchFamily="34" charset="0"/>
                    <a:cs typeface="Times New Roman" panose="02020603050405020304" pitchFamily="18" charset="0"/>
                  </a:rPr>
                  <a:t>q</a:t>
                </a:r>
                <a:r>
                  <a:rPr lang="cs-CZ" sz="1800" dirty="0">
                    <a:solidFill>
                      <a:schemeClr val="tx1"/>
                    </a:solidFill>
                    <a:effectLst/>
                    <a:ea typeface="Calibri" panose="020F0502020204030204" pitchFamily="34" charset="0"/>
                    <a:cs typeface="Times New Roman" panose="02020603050405020304" pitchFamily="18" charset="0"/>
                  </a:rPr>
                  <a:t> na díle</a:t>
                </a:r>
              </a:p>
              <a:p>
                <a:pPr algn="just">
                  <a:lnSpc>
                    <a:spcPct val="115000"/>
                  </a:lnSpc>
                  <a:spcAft>
                    <a:spcPts val="600"/>
                  </a:spcAft>
                </a:pPr>
                <a:r>
                  <a:rPr lang="cs-CZ" sz="1800" dirty="0">
                    <a:solidFill>
                      <a:schemeClr val="tx1"/>
                    </a:solidFill>
                    <a:effectLst/>
                    <a:ea typeface="Calibri" panose="020F0502020204030204" pitchFamily="34" charset="0"/>
                    <a:cs typeface="Times New Roman" panose="02020603050405020304" pitchFamily="18" charset="0"/>
                  </a:rPr>
                  <a:t>Aby byly obě rovnice identické tzn., aby byla zachována podobnost dějů, musí platit, že vzniklé </a:t>
                </a:r>
                <a:r>
                  <a:rPr lang="cs-CZ" sz="1800" i="1" dirty="0">
                    <a:solidFill>
                      <a:schemeClr val="tx1"/>
                    </a:solidFill>
                    <a:effectLst/>
                    <a:ea typeface="Calibri" panose="020F0502020204030204" pitchFamily="34" charset="0"/>
                    <a:cs typeface="Times New Roman" panose="02020603050405020304" pitchFamily="18" charset="0"/>
                  </a:rPr>
                  <a:t>komplexy konstant podobnosti</a:t>
                </a:r>
                <a:r>
                  <a:rPr lang="cs-CZ" sz="1800" dirty="0">
                    <a:solidFill>
                      <a:schemeClr val="tx1"/>
                    </a:solidFill>
                    <a:effectLst/>
                    <a:ea typeface="Calibri" panose="020F0502020204030204" pitchFamily="34" charset="0"/>
                    <a:cs typeface="Times New Roman" panose="02020603050405020304" pitchFamily="18" charset="0"/>
                  </a:rPr>
                  <a:t> u každého z členů druhé rovnice budou shodné tzn.: </a:t>
                </a:r>
              </a:p>
              <a:p>
                <a:pPr algn="just">
                  <a:lnSpc>
                    <a:spcPct val="115000"/>
                  </a:lnSpc>
                  <a:spcAft>
                    <a:spcPts val="600"/>
                  </a:spcAft>
                </a:pPr>
                <a14:m>
                  <m:oMath xmlns:m="http://schemas.openxmlformats.org/officeDocument/2006/math">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sub>
                        </m:sSub>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Sub>
                      </m:num>
                      <m:den>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𝜏</m:t>
                            </m:r>
                          </m:sub>
                        </m:sSub>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sub>
                        </m:sSub>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Sup>
                          <m:sSubSup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num>
                      <m:den>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b>
                        </m:sSub>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sub>
                    </m:sSub>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sub>
                        </m:sSub>
                      </m:num>
                      <m:den>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b>
                        </m:sSub>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𝜂</m:t>
                            </m:r>
                          </m:sub>
                        </m:sSub>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b>
                          <m:sSub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Sub>
                      </m:num>
                      <m:den>
                        <m:sSubSup>
                          <m:sSubSup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b>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den>
                    </m:f>
                  </m:oMath>
                </a14:m>
                <a:r>
                  <a:rPr lang="cs-CZ" sz="1800" dirty="0">
                    <a:solidFill>
                      <a:schemeClr val="tx1"/>
                    </a:solidFill>
                    <a:effectLst/>
                    <a:ea typeface="Calibri" panose="020F0502020204030204" pitchFamily="34" charset="0"/>
                    <a:cs typeface="Times New Roman" panose="02020603050405020304" pitchFamily="18" charset="0"/>
                  </a:rPr>
                  <a:t>	</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097280" y="1845733"/>
                <a:ext cx="10115203" cy="4430376"/>
              </a:xfrm>
              <a:blipFill>
                <a:blip r:embed="rId3"/>
                <a:stretch>
                  <a:fillRect l="-482" r="-1386"/>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995155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2600" dirty="0">
                <a:solidFill>
                  <a:schemeClr val="tx1"/>
                </a:solidFill>
              </a:rPr>
              <a:t>Stanovení bezrozměrových parametrů metodu podobností transformace rovnic</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22</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097280" y="1845733"/>
                <a:ext cx="10115203" cy="4430376"/>
              </a:xfrm>
            </p:spPr>
            <p:txBody>
              <a:bodyPr>
                <a:noAutofit/>
              </a:bodyPr>
              <a:lstStyle/>
              <a:p>
                <a:pPr algn="just">
                  <a:lnSpc>
                    <a:spcPct val="115000"/>
                  </a:lnSpc>
                  <a:spcAft>
                    <a:spcPts val="600"/>
                  </a:spcAft>
                </a:pPr>
                <a:r>
                  <a:rPr lang="cs-CZ" sz="1800" dirty="0">
                    <a:solidFill>
                      <a:schemeClr val="tx1"/>
                    </a:solidFill>
                    <a:effectLst/>
                    <a:ea typeface="Calibri" panose="020F0502020204030204" pitchFamily="34" charset="0"/>
                    <a:cs typeface="Times New Roman" panose="02020603050405020304" pitchFamily="18" charset="0"/>
                  </a:rPr>
                  <a:t>Tuto rovnici můžeme dále upravit, např. vydělením druhým členem:</a:t>
                </a:r>
              </a:p>
              <a:p>
                <a14:m>
                  <m:oMath xmlns:m="http://schemas.openxmlformats.org/officeDocument/2006/math">
                    <m:f>
                      <m:fPr>
                        <m:ctrlPr>
                          <a:rPr lang="cs-CZ" sz="1800" i="1">
                            <a:solidFill>
                              <a:schemeClr val="tx1"/>
                            </a:solidFill>
                            <a:effectLst/>
                            <a:latin typeface="Cambria Math" panose="02040503050406030204" pitchFamily="18" charset="0"/>
                          </a:rPr>
                        </m:ctrlPr>
                      </m:fPr>
                      <m:num>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b>
                        </m:sSub>
                      </m:num>
                      <m:den>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Sub>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𝜏</m:t>
                            </m:r>
                          </m:sub>
                        </m:sSub>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rPr>
                        </m:ctrlPr>
                      </m:fPr>
                      <m:num>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sub>
                        </m:sSub>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b>
                        </m:sSub>
                      </m:num>
                      <m:den>
                        <m:sSubSup>
                          <m:sSubSupPr>
                            <m:ctrlPr>
                              <a:rPr lang="cs-CZ" sz="1800" i="1">
                                <a:solidFill>
                                  <a:schemeClr val="tx1"/>
                                </a:solidFill>
                                <a:effectLst/>
                                <a:latin typeface="Cambria Math" panose="02040503050406030204" pitchFamily="18" charset="0"/>
                              </a:rPr>
                            </m:ctrlPr>
                          </m:sSub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rPr>
                        </m:ctrlPr>
                      </m:fPr>
                      <m:num>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sub>
                        </m:sSub>
                      </m:num>
                      <m:den>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sub>
                        </m:sSub>
                        <m:sSubSup>
                          <m:sSubSupPr>
                            <m:ctrlPr>
                              <a:rPr lang="cs-CZ" sz="1800" i="1">
                                <a:solidFill>
                                  <a:schemeClr val="tx1"/>
                                </a:solidFill>
                                <a:effectLst/>
                                <a:latin typeface="Cambria Math" panose="02040503050406030204" pitchFamily="18" charset="0"/>
                              </a:rPr>
                            </m:ctrlPr>
                          </m:sSub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bSup>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rPr>
                        </m:ctrlPr>
                      </m:fPr>
                      <m:num>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𝜂</m:t>
                            </m:r>
                          </m:sub>
                        </m:sSub>
                      </m:num>
                      <m:den>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sub>
                        </m:sSub>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sub>
                        </m:sSub>
                        <m:sSub>
                          <m:sSubPr>
                            <m:ctrlPr>
                              <a:rPr lang="cs-CZ" sz="1800" i="1">
                                <a:solidFill>
                                  <a:schemeClr val="tx1"/>
                                </a:solidFill>
                                <a:effectLst/>
                                <a:latin typeface="Cambria Math" panose="02040503050406030204" pitchFamily="18" charset="0"/>
                              </a:rPr>
                            </m:ctrlPr>
                          </m:sSub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𝑀</m:t>
                            </m:r>
                          </m:e>
                          <m:sub>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sub>
                        </m:sSub>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oMath>
                </a14:m>
                <a:endParaRPr lang="cs-CZ" sz="1800" dirty="0">
                  <a:solidFill>
                    <a:schemeClr val="tx1"/>
                  </a:solidFill>
                </a:endParaRPr>
              </a:p>
              <a:p>
                <a:pPr algn="just">
                  <a:lnSpc>
                    <a:spcPct val="115000"/>
                  </a:lnSpc>
                  <a:spcAft>
                    <a:spcPts val="600"/>
                  </a:spcAf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Tento bezrozměrový parametr je znám jako </a:t>
                </a:r>
                <a:r>
                  <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kritérium </a:t>
                </a:r>
                <a:r>
                  <a:rPr lang="cs-CZ"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homochronismu</a:t>
                </a:r>
                <a:r>
                  <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(Ho)</a:t>
                </a: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600"/>
                  </a:spcAft>
                </a:pPr>
                <a14:m>
                  <m:oMath xmlns:m="http://schemas.openxmlformats.org/officeDocument/2006/math">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𝐻𝑜</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𝜏</m:t>
                        </m:r>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den>
                    </m:f>
                  </m:oMath>
                </a14:m>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600"/>
                  </a:spcAf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Obdobným způsobem je možno odvodit další parametry z dalších indikátorů podobností. Získáme tak</a:t>
                </a:r>
                <a:r>
                  <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kritérium </a:t>
                </a:r>
                <a:r>
                  <a:rPr lang="cs-CZ"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Froudeho</a:t>
                </a:r>
                <a:r>
                  <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(Fr)</a:t>
                </a:r>
                <a:endPar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14:m>
                  <m:oMath xmlns:m="http://schemas.openxmlformats.org/officeDocument/2006/math">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𝐹𝑟</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sSup>
                          <m:sSup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𝑔</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den>
                    </m:f>
                  </m:oMath>
                </a14:m>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097280" y="1845733"/>
                <a:ext cx="10115203" cy="4430376"/>
              </a:xfrm>
              <a:blipFill>
                <a:blip r:embed="rId3"/>
                <a:stretch>
                  <a:fillRect l="-1386" t="-275" r="-1386"/>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00347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2600" dirty="0">
                <a:solidFill>
                  <a:schemeClr val="tx1"/>
                </a:solidFill>
              </a:rPr>
              <a:t>Stanovení bezrozměrových parametrů metodu podobností transformace rovnic</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097280" y="1845733"/>
                <a:ext cx="10115203" cy="4430376"/>
              </a:xfrm>
            </p:spPr>
            <p:txBody>
              <a:bodyPr>
                <a:noAutofit/>
              </a:bodyPr>
              <a:lstStyle/>
              <a:p>
                <a:pPr algn="just">
                  <a:lnSpc>
                    <a:spcPct val="115000"/>
                  </a:lnSpc>
                  <a:spcAft>
                    <a:spcPts val="600"/>
                  </a:spcAf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dále </a:t>
                </a:r>
                <a:r>
                  <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kritérium Eulerovo (</a:t>
                </a:r>
                <a:r>
                  <a:rPr lang="cs-CZ"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Eu</a:t>
                </a:r>
                <a:r>
                  <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14:m>
                  <m:oMath xmlns:m="http://schemas.openxmlformats.org/officeDocument/2006/math">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𝐸𝑢</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𝑝</m:t>
                        </m:r>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sSup>
                          <m:sSup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e>
                          <m:sup>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a14:m>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600"/>
                  </a:spcAf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a:t>
                </a:r>
                <a:r>
                  <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kritérium </a:t>
                </a:r>
                <a:r>
                  <a:rPr lang="cs-CZ" sz="1800" b="1"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Reynoldsovo</a:t>
                </a:r>
                <a:r>
                  <a:rPr lang="cs-CZ" sz="18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(Re)</a:t>
                </a:r>
                <a:endPar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14:m>
                  <m:oMath xmlns:m="http://schemas.openxmlformats.org/officeDocument/2006/math">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𝑅𝑒</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𝜌</m:t>
                        </m:r>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𝜂</m:t>
                        </m:r>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f>
                      <m:f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r>
                          <a:rPr lang="cs-CZ" sz="1800" i="1">
                            <a:solidFill>
                              <a:schemeClr val="tx1"/>
                            </a:solidFill>
                            <a:effectLst/>
                            <a:latin typeface="Cambria Math" panose="02040503050406030204" pitchFamily="18" charset="0"/>
                            <a:ea typeface="Calibri" panose="020F0502020204030204" pitchFamily="34" charset="0"/>
                            <a:cs typeface="Cambria Math" panose="020405030504060302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𝑙</m:t>
                        </m:r>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𝜈</m:t>
                        </m:r>
                      </m:den>
                    </m:f>
                  </m:oMath>
                </a14:m>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15000"/>
                  </a:lnSpc>
                  <a:spcAft>
                    <a:spcPts val="600"/>
                  </a:spcAft>
                </a:pPr>
                <a:r>
                  <a:rPr lang="cs-CZ" sz="18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Kritériální</a:t>
                </a: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rovnice má pak tvar:</a:t>
                </a:r>
              </a:p>
              <a:p>
                <a14:m>
                  <m:oMath xmlns:m="http://schemas.openxmlformats.org/officeDocument/2006/math">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d>
                      <m:dPr>
                        <m:ctrlPr>
                          <a:rPr lang="cs-CZ" sz="1800" i="1">
                            <a:solidFill>
                              <a:schemeClr val="tx1"/>
                            </a:solidFill>
                            <a:effectLst/>
                            <a:latin typeface="Cambria Math" panose="02040503050406030204" pitchFamily="18" charset="0"/>
                          </a:rPr>
                        </m:ctrlPr>
                      </m:d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𝐻𝑜</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𝐹𝑟</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𝐸𝑢</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𝑅𝑒</m:t>
                        </m:r>
                      </m:e>
                    </m:d>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600"/>
                  </a:spcAft>
                </a:pPr>
                <a:r>
                  <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Tato rovnice se rovněž velmi často uvádí ve tvaru </a:t>
                </a:r>
              </a:p>
              <a:p>
                <a14:m>
                  <m:oMath xmlns:m="http://schemas.openxmlformats.org/officeDocument/2006/math">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𝐸𝑢</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d>
                      <m:dPr>
                        <m:ctrlPr>
                          <a:rPr lang="cs-CZ" sz="1800" i="1">
                            <a:solidFill>
                              <a:schemeClr val="tx1"/>
                            </a:solidFill>
                            <a:effectLst/>
                            <a:latin typeface="Cambria Math" panose="02040503050406030204" pitchFamily="18" charset="0"/>
                          </a:rPr>
                        </m:ctrlPr>
                      </m:d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𝐻𝑜</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𝐹𝑟</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𝑅𝑒</m:t>
                        </m:r>
                      </m:e>
                    </m:d>
                  </m:oMath>
                </a14:m>
                <a:endParaRPr lang="cs-CZ"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097280" y="1845733"/>
                <a:ext cx="10115203" cy="4430376"/>
              </a:xfrm>
              <a:blipFill>
                <a:blip r:embed="rId3"/>
                <a:stretch>
                  <a:fillRect l="-1386" t="-413" b="-275"/>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9863105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2600" dirty="0">
                <a:solidFill>
                  <a:schemeClr val="tx1"/>
                </a:solidFill>
              </a:rPr>
              <a:t>Stanovení bezrozměrových parametrů metodu podobností transformace rovnic</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097280" y="1845733"/>
                <a:ext cx="10115203" cy="4430376"/>
              </a:xfrm>
            </p:spPr>
            <p:txBody>
              <a:bodyPr>
                <a:noAutofit/>
              </a:bodyPr>
              <a:lstStyle/>
              <a:p>
                <a:pPr algn="just">
                  <a:lnSpc>
                    <a:spcPct val="115000"/>
                  </a:lnSpc>
                  <a:spcAft>
                    <a:spcPts val="600"/>
                  </a:spcAft>
                </a:pPr>
                <a:r>
                  <a:rPr lang="cs-CZ" sz="1800" b="1" dirty="0">
                    <a:solidFill>
                      <a:schemeClr val="tx1"/>
                    </a:solidFill>
                    <a:effectLst/>
                    <a:ea typeface="Calibri" panose="020F0502020204030204" pitchFamily="34" charset="0"/>
                    <a:cs typeface="Times New Roman" panose="02020603050405020304" pitchFamily="18" charset="0"/>
                  </a:rPr>
                  <a:t>Z této rovnice vyplývá, že pro získání identické hodnoty kritéria </a:t>
                </a:r>
                <a:r>
                  <a:rPr lang="cs-CZ" sz="1800" b="1" i="1" dirty="0" err="1">
                    <a:solidFill>
                      <a:schemeClr val="tx1"/>
                    </a:solidFill>
                    <a:effectLst/>
                    <a:ea typeface="Calibri" panose="020F0502020204030204" pitchFamily="34" charset="0"/>
                    <a:cs typeface="Times New Roman" panose="02020603050405020304" pitchFamily="18" charset="0"/>
                  </a:rPr>
                  <a:t>Eu</a:t>
                </a:r>
                <a:r>
                  <a:rPr lang="cs-CZ" sz="1800" b="1" dirty="0">
                    <a:solidFill>
                      <a:schemeClr val="tx1"/>
                    </a:solidFill>
                    <a:effectLst/>
                    <a:ea typeface="Calibri" panose="020F0502020204030204" pitchFamily="34" charset="0"/>
                    <a:cs typeface="Times New Roman" panose="02020603050405020304" pitchFamily="18" charset="0"/>
                  </a:rPr>
                  <a:t> na díle a jeho modelu je nutno zabezpečit rovněž i identitu kritérií </a:t>
                </a:r>
                <a:r>
                  <a:rPr lang="cs-CZ" sz="1800" b="1" i="1" dirty="0">
                    <a:solidFill>
                      <a:schemeClr val="tx1"/>
                    </a:solidFill>
                    <a:effectLst/>
                    <a:ea typeface="Calibri" panose="020F0502020204030204" pitchFamily="34" charset="0"/>
                    <a:cs typeface="Times New Roman" panose="02020603050405020304" pitchFamily="18" charset="0"/>
                  </a:rPr>
                  <a:t>Ho, Fr a Re</a:t>
                </a:r>
                <a:r>
                  <a:rPr lang="cs-CZ" sz="1800" b="1" dirty="0">
                    <a:solidFill>
                      <a:schemeClr val="tx1"/>
                    </a:solidFill>
                    <a:effectLst/>
                    <a:ea typeface="Calibri" panose="020F0502020204030204" pitchFamily="34" charset="0"/>
                    <a:cs typeface="Times New Roman" panose="02020603050405020304" pitchFamily="18" charset="0"/>
                  </a:rPr>
                  <a:t> pro dílo a jeho model.</a:t>
                </a:r>
                <a:r>
                  <a:rPr lang="cs-CZ" sz="1800" dirty="0">
                    <a:solidFill>
                      <a:schemeClr val="tx1"/>
                    </a:solidFill>
                    <a:effectLst/>
                    <a:ea typeface="Calibri" panose="020F0502020204030204" pitchFamily="34" charset="0"/>
                    <a:cs typeface="Times New Roman" panose="02020603050405020304" pitchFamily="18" charset="0"/>
                  </a:rPr>
                  <a:t> Mezi kritérií existuje tedy příčinný vztah. Jedno kritérium je určené (</a:t>
                </a:r>
                <a:r>
                  <a:rPr lang="cs-CZ" sz="1800" i="1" dirty="0" err="1">
                    <a:solidFill>
                      <a:schemeClr val="tx1"/>
                    </a:solidFill>
                    <a:effectLst/>
                    <a:ea typeface="Calibri" panose="020F0502020204030204" pitchFamily="34" charset="0"/>
                    <a:cs typeface="Times New Roman" panose="02020603050405020304" pitchFamily="18" charset="0"/>
                  </a:rPr>
                  <a:t>Eu</a:t>
                </a:r>
                <a:r>
                  <a:rPr lang="cs-CZ" sz="1800" dirty="0">
                    <a:solidFill>
                      <a:schemeClr val="tx1"/>
                    </a:solidFill>
                    <a:effectLst/>
                    <a:ea typeface="Calibri" panose="020F0502020204030204" pitchFamily="34" charset="0"/>
                    <a:cs typeface="Times New Roman" panose="02020603050405020304" pitchFamily="18" charset="0"/>
                  </a:rPr>
                  <a:t>) a ostatní kritéria jsou určující.</a:t>
                </a:r>
              </a:p>
              <a:p>
                <a:pPr algn="just">
                  <a:lnSpc>
                    <a:spcPct val="115000"/>
                  </a:lnSpc>
                  <a:spcAft>
                    <a:spcPts val="600"/>
                  </a:spcAft>
                </a:pPr>
                <a:r>
                  <a:rPr lang="cs-CZ" sz="1800" dirty="0">
                    <a:solidFill>
                      <a:schemeClr val="tx1"/>
                    </a:solidFill>
                    <a:effectLst/>
                    <a:ea typeface="Calibri" panose="020F0502020204030204" pitchFamily="34" charset="0"/>
                    <a:cs typeface="Times New Roman" panose="02020603050405020304" pitchFamily="18" charset="0"/>
                  </a:rPr>
                  <a:t>Jaký vliv má změna tvaru základní diferenciální rovnice na podmínky podobnosti lze demonstrovat na následujícím příkladu: </a:t>
                </a:r>
              </a:p>
              <a:p>
                <a:pPr algn="just">
                  <a:lnSpc>
                    <a:spcPct val="115000"/>
                  </a:lnSpc>
                  <a:spcAft>
                    <a:spcPts val="600"/>
                  </a:spcAft>
                </a:pPr>
                <a:r>
                  <a:rPr lang="cs-CZ" sz="1800" dirty="0">
                    <a:solidFill>
                      <a:schemeClr val="tx1"/>
                    </a:solidFill>
                    <a:effectLst/>
                    <a:ea typeface="Calibri" panose="020F0502020204030204" pitchFamily="34" charset="0"/>
                    <a:cs typeface="Times New Roman" panose="02020603050405020304" pitchFamily="18" charset="0"/>
                  </a:rPr>
                  <a:t>V případě ustáleného pohybu je</a:t>
                </a:r>
              </a:p>
              <a:p>
                <a14:m>
                  <m:oMath xmlns:m="http://schemas.openxmlformats.org/officeDocument/2006/math">
                    <m:f>
                      <m:fPr>
                        <m:ctrlPr>
                          <a:rPr lang="cs-CZ" sz="1800" i="1">
                            <a:solidFill>
                              <a:schemeClr val="tx1"/>
                            </a:solidFill>
                            <a:effectLst/>
                            <a:latin typeface="Cambria Math" panose="02040503050406030204" pitchFamily="18" charset="0"/>
                          </a:rPr>
                        </m:ctrlPr>
                      </m:fPr>
                      <m:num>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𝑤</m:t>
                        </m:r>
                      </m:num>
                      <m:den>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𝜕𝜏</m:t>
                        </m:r>
                      </m:den>
                    </m:f>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m:t>
                    </m:r>
                  </m:oMath>
                </a14:m>
                <a:endParaRPr lang="cs-CZ" sz="1800" dirty="0">
                  <a:solidFill>
                    <a:schemeClr val="tx1"/>
                  </a:solidFill>
                  <a:effectLst/>
                  <a:ea typeface="Calibri" panose="020F0502020204030204" pitchFamily="34" charset="0"/>
                  <a:cs typeface="Times New Roman" panose="02020603050405020304" pitchFamily="18" charset="0"/>
                </a:endParaRPr>
              </a:p>
              <a:p>
                <a:r>
                  <a:rPr lang="cs-CZ" sz="1800" dirty="0">
                    <a:solidFill>
                      <a:schemeClr val="tx1"/>
                    </a:solidFill>
                    <a:effectLst/>
                    <a:ea typeface="Calibri" panose="020F0502020204030204" pitchFamily="34" charset="0"/>
                    <a:cs typeface="Times New Roman" panose="02020603050405020304" pitchFamily="18" charset="0"/>
                  </a:rPr>
                  <a:t>odpadá první člen rovnice a tím i nutnost splnění identity kritéria </a:t>
                </a:r>
                <a:r>
                  <a:rPr lang="cs-CZ" sz="1800" dirty="0" err="1">
                    <a:solidFill>
                      <a:schemeClr val="tx1"/>
                    </a:solidFill>
                    <a:effectLst/>
                    <a:ea typeface="Calibri" panose="020F0502020204030204" pitchFamily="34" charset="0"/>
                    <a:cs typeface="Times New Roman" panose="02020603050405020304" pitchFamily="18" charset="0"/>
                  </a:rPr>
                  <a:t>homochronismu</a:t>
                </a:r>
                <a:r>
                  <a:rPr lang="cs-CZ" sz="1800" dirty="0">
                    <a:solidFill>
                      <a:schemeClr val="tx1"/>
                    </a:solidFill>
                    <a:effectLst/>
                    <a:ea typeface="Calibri" panose="020F0502020204030204" pitchFamily="34" charset="0"/>
                    <a:cs typeface="Times New Roman" panose="02020603050405020304" pitchFamily="18" charset="0"/>
                  </a:rPr>
                  <a:t> (Ho).</a:t>
                </a:r>
              </a:p>
              <a:p>
                <a:pPr algn="just">
                  <a:lnSpc>
                    <a:spcPct val="115000"/>
                  </a:lnSpc>
                  <a:spcAft>
                    <a:spcPts val="600"/>
                  </a:spcAft>
                </a:pPr>
                <a:r>
                  <a:rPr lang="cs-CZ" sz="1800" i="1" dirty="0">
                    <a:effectLst/>
                    <a:latin typeface="Times New Roman" panose="02020603050405020304" pitchFamily="18" charset="0"/>
                    <a:ea typeface="Calibri" panose="020F0502020204030204" pitchFamily="34" charset="0"/>
                    <a:cs typeface="Times New Roman" panose="02020603050405020304" pitchFamily="18" charset="0"/>
                  </a:rPr>
                  <a:t>	</a:t>
                </a:r>
                <a:endParaRPr lang="cs-CZ"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cs-CZ" sz="1800"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097280" y="1845733"/>
                <a:ext cx="10115203" cy="4430376"/>
              </a:xfrm>
              <a:blipFill>
                <a:blip r:embed="rId3"/>
                <a:stretch>
                  <a:fillRect l="-482" t="-275" r="-1386"/>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3653559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2600" dirty="0">
                <a:solidFill>
                  <a:schemeClr val="tx1"/>
                </a:solidFill>
              </a:rPr>
              <a:t>Stanovení bezrozměrových parametrů metodu podobností transformace rovnic</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mc:AlternateContent xmlns:mc="http://schemas.openxmlformats.org/markup-compatibility/2006" xmlns:a14="http://schemas.microsoft.com/office/drawing/2010/main">
        <mc:Choice Requires="a14">
          <p:sp>
            <p:nvSpPr>
              <p:cNvPr id="3" name="Zástupný symbol pro obsah 2"/>
              <p:cNvSpPr>
                <a:spLocks noGrp="1"/>
              </p:cNvSpPr>
              <p:nvPr>
                <p:ph idx="1"/>
              </p:nvPr>
            </p:nvSpPr>
            <p:spPr>
              <a:xfrm>
                <a:off x="1097280" y="1845733"/>
                <a:ext cx="10115203" cy="4430376"/>
              </a:xfrm>
            </p:spPr>
            <p:txBody>
              <a:bodyPr>
                <a:noAutofit/>
              </a:bodyPr>
              <a:lstStyle/>
              <a:p>
                <a:pPr algn="just">
                  <a:lnSpc>
                    <a:spcPct val="115000"/>
                  </a:lnSpc>
                  <a:spcAft>
                    <a:spcPts val="600"/>
                  </a:spcAft>
                </a:pPr>
                <a:r>
                  <a:rPr lang="cs-CZ" sz="1800" dirty="0">
                    <a:solidFill>
                      <a:schemeClr val="tx1"/>
                    </a:solidFill>
                    <a:effectLst/>
                    <a:ea typeface="Calibri" panose="020F0502020204030204" pitchFamily="34" charset="0"/>
                    <a:cs typeface="Times New Roman" panose="02020603050405020304" pitchFamily="18" charset="0"/>
                  </a:rPr>
                  <a:t>Pokud je tok pouze v horizontálním směru lze předpokládat </a:t>
                </a:r>
                <a:r>
                  <a:rPr lang="cs-CZ" sz="1800" i="1" dirty="0" err="1">
                    <a:solidFill>
                      <a:schemeClr val="tx1"/>
                    </a:solidFill>
                    <a:effectLst/>
                    <a:ea typeface="Calibri" panose="020F0502020204030204" pitchFamily="34" charset="0"/>
                    <a:cs typeface="Times New Roman" panose="02020603050405020304" pitchFamily="18" charset="0"/>
                  </a:rPr>
                  <a:t>g</a:t>
                </a:r>
                <a:r>
                  <a:rPr lang="cs-CZ" sz="1800" i="1" baseline="-25000" dirty="0" err="1">
                    <a:solidFill>
                      <a:schemeClr val="tx1"/>
                    </a:solidFill>
                    <a:effectLst/>
                    <a:ea typeface="Calibri" panose="020F0502020204030204" pitchFamily="34" charset="0"/>
                    <a:cs typeface="Times New Roman" panose="02020603050405020304" pitchFamily="18" charset="0"/>
                  </a:rPr>
                  <a:t>x</a:t>
                </a:r>
                <a:r>
                  <a:rPr lang="cs-CZ" sz="1800" i="1" dirty="0">
                    <a:solidFill>
                      <a:schemeClr val="tx1"/>
                    </a:solidFill>
                    <a:effectLst/>
                    <a:ea typeface="Calibri" panose="020F0502020204030204" pitchFamily="34" charset="0"/>
                    <a:cs typeface="Times New Roman" panose="02020603050405020304" pitchFamily="18" charset="0"/>
                  </a:rPr>
                  <a:t> = 0</a:t>
                </a:r>
                <a:r>
                  <a:rPr lang="cs-CZ" sz="1800" dirty="0">
                    <a:solidFill>
                      <a:schemeClr val="tx1"/>
                    </a:solidFill>
                    <a:effectLst/>
                    <a:ea typeface="Calibri" panose="020F0502020204030204" pitchFamily="34" charset="0"/>
                    <a:cs typeface="Times New Roman" panose="02020603050405020304" pitchFamily="18" charset="0"/>
                  </a:rPr>
                  <a:t>, odpadá třetí člen rovnice, a tedy i nutnost identity kritéria </a:t>
                </a:r>
                <a:r>
                  <a:rPr lang="cs-CZ" sz="1800" dirty="0" err="1">
                    <a:solidFill>
                      <a:schemeClr val="tx1"/>
                    </a:solidFill>
                    <a:effectLst/>
                    <a:ea typeface="Calibri" panose="020F0502020204030204" pitchFamily="34" charset="0"/>
                    <a:cs typeface="Times New Roman" panose="02020603050405020304" pitchFamily="18" charset="0"/>
                  </a:rPr>
                  <a:t>Froudeho</a:t>
                </a:r>
                <a:r>
                  <a:rPr lang="cs-CZ" sz="1800" dirty="0">
                    <a:solidFill>
                      <a:schemeClr val="tx1"/>
                    </a:solidFill>
                    <a:effectLst/>
                    <a:ea typeface="Calibri" panose="020F0502020204030204" pitchFamily="34" charset="0"/>
                    <a:cs typeface="Times New Roman" panose="02020603050405020304" pitchFamily="18" charset="0"/>
                  </a:rPr>
                  <a:t> (Fr)</a:t>
                </a:r>
                <a:r>
                  <a:rPr lang="cs-CZ" sz="1800" i="1" dirty="0">
                    <a:solidFill>
                      <a:schemeClr val="tx1"/>
                    </a:solidFill>
                    <a:effectLst/>
                    <a:ea typeface="Calibri" panose="020F0502020204030204" pitchFamily="34" charset="0"/>
                    <a:cs typeface="Times New Roman" panose="02020603050405020304" pitchFamily="18" charset="0"/>
                  </a:rPr>
                  <a:t>.</a:t>
                </a:r>
                <a:endParaRPr lang="cs-CZ" sz="1800" dirty="0">
                  <a:solidFill>
                    <a:schemeClr val="tx1"/>
                  </a:solidFill>
                  <a:effectLst/>
                  <a:ea typeface="Calibri" panose="020F0502020204030204" pitchFamily="34" charset="0"/>
                  <a:cs typeface="Times New Roman" panose="02020603050405020304" pitchFamily="18" charset="0"/>
                </a:endParaRPr>
              </a:p>
              <a:p>
                <a:pPr algn="just">
                  <a:lnSpc>
                    <a:spcPct val="115000"/>
                  </a:lnSpc>
                  <a:spcAft>
                    <a:spcPts val="600"/>
                  </a:spcAft>
                </a:pPr>
                <a:r>
                  <a:rPr lang="cs-CZ" sz="1800" dirty="0">
                    <a:solidFill>
                      <a:schemeClr val="tx1"/>
                    </a:solidFill>
                    <a:effectLst/>
                    <a:ea typeface="Calibri" panose="020F0502020204030204" pitchFamily="34" charset="0"/>
                    <a:cs typeface="Times New Roman" panose="02020603050405020304" pitchFamily="18" charset="0"/>
                  </a:rPr>
                  <a:t>Pokud obě výše uvedené podmínky platí současně je možno kriteriální rovnici redukovat na vztah</a:t>
                </a:r>
              </a:p>
              <a:p>
                <a:pPr algn="just">
                  <a:lnSpc>
                    <a:spcPct val="115000"/>
                  </a:lnSpc>
                  <a:spcAft>
                    <a:spcPts val="600"/>
                  </a:spcAft>
                  <a:tabLst>
                    <a:tab pos="5220970" algn="l"/>
                  </a:tabLst>
                </a:pPr>
                <a14:m>
                  <m:oMath xmlns:m="http://schemas.openxmlformats.org/officeDocument/2006/math">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𝐸𝑢</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m:t>
                    </m:r>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𝜙</m:t>
                    </m:r>
                    <m:d>
                      <m:dPr>
                        <m:ctrlP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cs-CZ" sz="18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𝑅𝑒</m:t>
                        </m:r>
                      </m:e>
                    </m:d>
                  </m:oMath>
                </a14:m>
                <a:r>
                  <a:rPr lang="cs-CZ" sz="1800" i="1" dirty="0">
                    <a:solidFill>
                      <a:schemeClr val="tx1"/>
                    </a:solidFill>
                    <a:effectLst/>
                    <a:ea typeface="Calibri" panose="020F0502020204030204" pitchFamily="34" charset="0"/>
                    <a:cs typeface="Times New Roman" panose="02020603050405020304" pitchFamily="18" charset="0"/>
                  </a:rPr>
                  <a:t>	</a:t>
                </a:r>
                <a:endParaRPr lang="cs-CZ" sz="1800" dirty="0">
                  <a:solidFill>
                    <a:schemeClr val="tx1"/>
                  </a:solidFill>
                  <a:effectLst/>
                  <a:ea typeface="Calibri" panose="020F0502020204030204" pitchFamily="34" charset="0"/>
                  <a:cs typeface="Times New Roman" panose="02020603050405020304" pitchFamily="18" charset="0"/>
                </a:endParaRPr>
              </a:p>
              <a:p>
                <a:pPr algn="just">
                  <a:lnSpc>
                    <a:spcPct val="115000"/>
                  </a:lnSpc>
                  <a:spcAft>
                    <a:spcPts val="600"/>
                  </a:spcAft>
                </a:pPr>
                <a:r>
                  <a:rPr lang="cs-CZ" sz="1800" dirty="0">
                    <a:solidFill>
                      <a:schemeClr val="tx1"/>
                    </a:solidFill>
                    <a:effectLst/>
                    <a:ea typeface="Calibri" panose="020F0502020204030204" pitchFamily="34" charset="0"/>
                    <a:cs typeface="Times New Roman" panose="02020603050405020304" pitchFamily="18" charset="0"/>
                  </a:rPr>
                  <a:t>a jedinou podmínkou je splnění identity Re kritéria pro dílo a jeho model tzn.</a:t>
                </a:r>
                <a:r>
                  <a:rPr lang="cs-CZ" sz="1800" i="1" dirty="0">
                    <a:solidFill>
                      <a:schemeClr val="tx1"/>
                    </a:solidFill>
                    <a:effectLst/>
                    <a:ea typeface="Calibri" panose="020F0502020204030204" pitchFamily="34" charset="0"/>
                    <a:cs typeface="Times New Roman" panose="02020603050405020304" pitchFamily="18" charset="0"/>
                  </a:rPr>
                  <a:t> Re = Re’.</a:t>
                </a:r>
                <a:endParaRPr lang="cs-CZ" sz="1800" dirty="0">
                  <a:solidFill>
                    <a:schemeClr val="tx1"/>
                  </a:solidFill>
                  <a:effectLst/>
                  <a:ea typeface="Calibri" panose="020F0502020204030204" pitchFamily="34" charset="0"/>
                  <a:cs typeface="Times New Roman" panose="02020603050405020304" pitchFamily="18" charset="0"/>
                </a:endParaRPr>
              </a:p>
              <a:p>
                <a:endParaRPr lang="cs-CZ" sz="1800" dirty="0">
                  <a:solidFill>
                    <a:schemeClr val="tx1"/>
                  </a:solidFill>
                  <a:effectLst/>
                  <a:ea typeface="Calibri" panose="020F0502020204030204" pitchFamily="34" charset="0"/>
                  <a:cs typeface="Times New Roman" panose="02020603050405020304" pitchFamily="18" charset="0"/>
                </a:endParaRPr>
              </a:p>
            </p:txBody>
          </p:sp>
        </mc:Choice>
        <mc:Fallback xmlns="">
          <p:sp>
            <p:nvSpPr>
              <p:cNvPr id="3" name="Zástupný symbol pro obsah 2"/>
              <p:cNvSpPr>
                <a:spLocks noGrp="1" noRot="1" noChangeAspect="1" noMove="1" noResize="1" noEditPoints="1" noAdjustHandles="1" noChangeArrowheads="1" noChangeShapeType="1" noTextEdit="1"/>
              </p:cNvSpPr>
              <p:nvPr>
                <p:ph idx="1"/>
              </p:nvPr>
            </p:nvSpPr>
            <p:spPr>
              <a:xfrm>
                <a:off x="1097280" y="1845733"/>
                <a:ext cx="10115203" cy="4430376"/>
              </a:xfrm>
              <a:blipFill>
                <a:blip r:embed="rId3"/>
                <a:stretch>
                  <a:fillRect l="-1386" t="-275" r="-1386"/>
                </a:stretch>
              </a:blipFill>
            </p:spPr>
            <p:txBody>
              <a:bodyPr/>
              <a:lstStyle/>
              <a:p>
                <a:r>
                  <a:rPr lang="cs-CZ">
                    <a:noFill/>
                  </a:rPr>
                  <a:t> </a:t>
                </a:r>
              </a:p>
            </p:txBody>
          </p:sp>
        </mc:Fallback>
      </mc:AlternateContent>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4252733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Experimentální podstat fyzikálního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430376"/>
          </a:xfrm>
        </p:spPr>
        <p:txBody>
          <a:bodyPr>
            <a:normAutofit/>
          </a:bodyPr>
          <a:lstStyle/>
          <a:p>
            <a:pPr lvl="1" algn="just">
              <a:buClr>
                <a:srgbClr val="983033"/>
              </a:buClr>
              <a:buFont typeface="Wingdings" panose="05000000000000000000" pitchFamily="2" charset="2"/>
              <a:buChar char="ü"/>
            </a:pPr>
            <a:r>
              <a:rPr lang="cs-CZ" dirty="0">
                <a:solidFill>
                  <a:schemeClr val="tx1"/>
                </a:solidFill>
              </a:rPr>
              <a:t>Konstrukce fyzikálního modelu na základě teorie podobnosti je pouze prvním (ač velmi důležitým) krokem v procesu fyzikálního modelování. </a:t>
            </a:r>
          </a:p>
          <a:p>
            <a:pPr lvl="1" algn="just">
              <a:buClr>
                <a:srgbClr val="983033"/>
              </a:buClr>
              <a:buFont typeface="Wingdings" panose="05000000000000000000" pitchFamily="2" charset="2"/>
              <a:buChar char="ü"/>
            </a:pPr>
            <a:r>
              <a:rPr lang="cs-CZ" dirty="0">
                <a:solidFill>
                  <a:schemeClr val="tx1"/>
                </a:solidFill>
              </a:rPr>
              <a:t>Neméně důležitá je také vizualizace a interpretace probíhajících dějů. </a:t>
            </a:r>
          </a:p>
          <a:p>
            <a:pPr lvl="1" algn="just">
              <a:buClr>
                <a:srgbClr val="983033"/>
              </a:buClr>
              <a:buFont typeface="Wingdings" panose="05000000000000000000" pitchFamily="2" charset="2"/>
              <a:buChar char="ü"/>
            </a:pPr>
            <a:r>
              <a:rPr lang="cs-CZ" dirty="0">
                <a:solidFill>
                  <a:schemeClr val="tx1"/>
                </a:solidFill>
              </a:rPr>
              <a:t>Metalurgické reaktory můžeme obecně rozdělit na průtočné a pánvové, přičemž na určitý typ reaktoru se při fyzikálním modelování aplikují různé metody vizualizace proudění. </a:t>
            </a:r>
          </a:p>
          <a:p>
            <a:pPr lvl="1" algn="just">
              <a:buClr>
                <a:srgbClr val="983033"/>
              </a:buClr>
              <a:buFont typeface="Wingdings" panose="05000000000000000000" pitchFamily="2" charset="2"/>
              <a:buChar char="ü"/>
            </a:pPr>
            <a:r>
              <a:rPr lang="cs-CZ" dirty="0">
                <a:solidFill>
                  <a:schemeClr val="tx1"/>
                </a:solidFill>
              </a:rPr>
              <a:t>U průtočných reaktorů se stanovují tzv. retenční časy, tzn. časy zdržení tekutiny v reaktoru.</a:t>
            </a:r>
          </a:p>
          <a:p>
            <a:pPr lvl="1" algn="just">
              <a:buClr>
                <a:srgbClr val="983033"/>
              </a:buClr>
              <a:buFont typeface="Wingdings" panose="05000000000000000000" pitchFamily="2" charset="2"/>
              <a:buChar char="ü"/>
            </a:pPr>
            <a:r>
              <a:rPr lang="cs-CZ" dirty="0">
                <a:solidFill>
                  <a:schemeClr val="tx1"/>
                </a:solidFill>
              </a:rPr>
              <a:t>Princip těchto metod, spočívá v injektáži značkovací (stopovací) látky do proudu tekutiny vstupující do reaktoru a vyhodnocování koncentrace či jiné měřitelné veličiny této látky na výstupu z reaktoru. </a:t>
            </a:r>
          </a:p>
          <a:p>
            <a:pPr lvl="1" algn="just">
              <a:buClr>
                <a:srgbClr val="983033"/>
              </a:buClr>
              <a:buFont typeface="Wingdings" panose="05000000000000000000" pitchFamily="2" charset="2"/>
              <a:buChar char="ü"/>
            </a:pPr>
            <a:r>
              <a:rPr lang="cs-CZ" dirty="0">
                <a:solidFill>
                  <a:schemeClr val="tx1"/>
                </a:solidFill>
              </a:rPr>
              <a:t>U pánvových reaktorů retenční časy pozbývají významu, neboť v těchto typech reaktorů většinou po celou dobu proudí stejný objem tekutiny (nedochází k průtoku). </a:t>
            </a:r>
          </a:p>
          <a:p>
            <a:pPr lvl="1" algn="just">
              <a:buClr>
                <a:srgbClr val="983033"/>
              </a:buClr>
              <a:buFont typeface="Wingdings" panose="05000000000000000000" pitchFamily="2" charset="2"/>
              <a:buChar char="ü"/>
            </a:pPr>
            <a:r>
              <a:rPr lang="cs-CZ" dirty="0">
                <a:solidFill>
                  <a:schemeClr val="tx1"/>
                </a:solidFill>
              </a:rPr>
              <a:t>Využívá se tedy převážně </a:t>
            </a:r>
            <a:r>
              <a:rPr lang="cs-CZ" b="1" dirty="0">
                <a:solidFill>
                  <a:schemeClr val="tx1"/>
                </a:solidFill>
              </a:rPr>
              <a:t>vizualizace proudění </a:t>
            </a:r>
            <a:r>
              <a:rPr lang="cs-CZ" dirty="0">
                <a:solidFill>
                  <a:schemeClr val="tx1"/>
                </a:solidFill>
              </a:rPr>
              <a:t>tekutiny, které lze provádět také v případě průtočných reaktorů.</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7214097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Experimentální podstat fyzikálního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430376"/>
          </a:xfrm>
        </p:spPr>
        <p:txBody>
          <a:bodyPr>
            <a:normAutofit/>
          </a:bodyPr>
          <a:lstStyle/>
          <a:p>
            <a:pPr lvl="1" algn="just">
              <a:buClr>
                <a:srgbClr val="983033"/>
              </a:buClr>
              <a:buFont typeface="Wingdings" panose="05000000000000000000" pitchFamily="2" charset="2"/>
              <a:buChar char="ü"/>
            </a:pPr>
            <a:r>
              <a:rPr lang="cs-CZ" b="1" dirty="0">
                <a:solidFill>
                  <a:schemeClr val="tx1"/>
                </a:solidFill>
              </a:rPr>
              <a:t>Metody vizualizace proudění </a:t>
            </a:r>
            <a:r>
              <a:rPr lang="cs-CZ" dirty="0">
                <a:solidFill>
                  <a:schemeClr val="tx1"/>
                </a:solidFill>
              </a:rPr>
              <a:t>zahrnují experimentální postupy, pomocí kterých můžeme získat optický záznam proudového pole, obraz proudění v okolí těles, tvar proudnic, rychlostní profily, obrazy recirkulačního proudění, tvorbu vírů, oblasti laminárního a turbulentního proudění, zpětné proudění a mnoho dalších jevů při proudění. Samotný vizualizační experiment je vhodné zaznamenat pomocí videokamery nebo alespoň pomocí fotoaparátu.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b="1" dirty="0">
                <a:solidFill>
                  <a:schemeClr val="tx1"/>
                </a:solidFill>
              </a:rPr>
              <a:t>Metoda obarvené kapaliny</a:t>
            </a:r>
            <a:r>
              <a:rPr lang="cs-CZ" dirty="0">
                <a:solidFill>
                  <a:schemeClr val="tx1"/>
                </a:solidFill>
              </a:rPr>
              <a:t>: princip spočívá v injektáži vhodné barevné kapaliny do proudu vstupujícího do reaktoru (roztoky manganistanu draselného, inkoustu, tuše, malachitové zeleně, metylenové modři apod.). Nevýhodou metody obarvené kapaliny je nutnost výměny veškeré kapaliny v reaktoru po provedeném pokusu za novou a zcela čirou kapalinu, protože jinak by docházelo k ovlivnění a zkreslení výsledků dalšího experimentu.</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2592834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Experimentální podstat fyzikálního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8C946DEE-9AF8-449C-BBBE-115853E707FF}"/>
              </a:ext>
            </a:extLst>
          </p:cNvPr>
          <p:cNvPicPr>
            <a:picLocks noGrp="1" noChangeAspect="1"/>
          </p:cNvPicPr>
          <p:nvPr>
            <p:ph idx="1"/>
          </p:nvPr>
        </p:nvPicPr>
        <p:blipFill>
          <a:blip r:embed="rId3"/>
          <a:stretch>
            <a:fillRect/>
          </a:stretch>
        </p:blipFill>
        <p:spPr>
          <a:xfrm>
            <a:off x="3410898" y="1782015"/>
            <a:ext cx="5248194" cy="3928336"/>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
        <p:nvSpPr>
          <p:cNvPr id="8" name="TextovéPole 7">
            <a:extLst>
              <a:ext uri="{FF2B5EF4-FFF2-40B4-BE49-F238E27FC236}">
                <a16:creationId xmlns:a16="http://schemas.microsoft.com/office/drawing/2014/main" id="{F99D96A5-FF33-447D-9729-DC12446AB0DE}"/>
              </a:ext>
            </a:extLst>
          </p:cNvPr>
          <p:cNvSpPr txBox="1"/>
          <p:nvPr/>
        </p:nvSpPr>
        <p:spPr>
          <a:xfrm>
            <a:off x="2758395" y="5702984"/>
            <a:ext cx="6553200" cy="646331"/>
          </a:xfrm>
          <a:prstGeom prst="rect">
            <a:avLst/>
          </a:prstGeom>
          <a:noFill/>
        </p:spPr>
        <p:txBody>
          <a:bodyPr wrap="square" rtlCol="0">
            <a:spAutoFit/>
          </a:bodyPr>
          <a:lstStyle/>
          <a:p>
            <a:pPr algn="ctr"/>
            <a:r>
              <a:rPr lang="cs-CZ" i="1" dirty="0"/>
              <a:t>Příklad využití obarvené kapaliny při fyzikálním modelování proudění oceli v </a:t>
            </a:r>
            <a:r>
              <a:rPr lang="cs-CZ" i="1" dirty="0" err="1"/>
              <a:t>mezipánvi</a:t>
            </a:r>
            <a:endParaRPr lang="cs-CZ" i="1" dirty="0"/>
          </a:p>
        </p:txBody>
      </p:sp>
    </p:spTree>
    <p:extLst>
      <p:ext uri="{BB962C8B-B14F-4D97-AF65-F5344CB8AC3E}">
        <p14:creationId xmlns:p14="http://schemas.microsoft.com/office/powerpoint/2010/main" val="1132152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Experimentální podstat fyzikálního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29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430376"/>
          </a:xfrm>
        </p:spPr>
        <p:txBody>
          <a:bodyPr>
            <a:normAutofit/>
          </a:bodyPr>
          <a:lstStyle/>
          <a:p>
            <a:pPr lvl="1" algn="just">
              <a:buClr>
                <a:srgbClr val="983033"/>
              </a:buClr>
              <a:buFont typeface="Wingdings" panose="05000000000000000000" pitchFamily="2" charset="2"/>
              <a:buChar char="ü"/>
            </a:pPr>
            <a:r>
              <a:rPr lang="cs-CZ" b="1" dirty="0">
                <a:solidFill>
                  <a:schemeClr val="tx1"/>
                </a:solidFill>
              </a:rPr>
              <a:t>Metoda vláken</a:t>
            </a:r>
            <a:r>
              <a:rPr lang="cs-CZ" dirty="0">
                <a:solidFill>
                  <a:schemeClr val="tx1"/>
                </a:solidFill>
              </a:rPr>
              <a:t>: využívá vláknových sond, jež jsou tvořeny soustavou převážně vlněných nití, které jsou upevněny na kovovém rámečku. Nitě po vložení do proudu kapaliny jsou orientovány ve směru toku kapaliny. Lze určit vychýlení proudnic, oblasti zavíření, vratného proudění, laminárního a turbulentního proudění apod.</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b="1" dirty="0">
                <a:solidFill>
                  <a:schemeClr val="tx1"/>
                </a:solidFill>
              </a:rPr>
              <a:t>Metoda vznášejících se reflexních částic</a:t>
            </a:r>
            <a:r>
              <a:rPr lang="cs-CZ" dirty="0">
                <a:solidFill>
                  <a:schemeClr val="tx1"/>
                </a:solidFill>
              </a:rPr>
              <a:t>: spočívá v přidávání reflexních částic do proudu kapaliny v reaktoru. Částice musí mít stejnou hustotu jako kapalina, tehdy jsou unášeny proudem a jejich trajektorie je shodná s trajektorií proudu. Při fotografickém snímání určitou expoziční dobou vytvářejí tyto reflexní částice kontrastní stopy na filmu, z jejichž orientace a délky lze určit charakter pohybu a rychlostní pole. Pro osvětlení se většinou používá plošného světelného svazku vycházejícího ze štěrbiny světelného zdroje. Vhodným nasměrováním tohoto zdroje vytváříme tzv. </a:t>
            </a:r>
            <a:r>
              <a:rPr lang="cs-CZ" b="1" dirty="0">
                <a:solidFill>
                  <a:schemeClr val="tx1"/>
                </a:solidFill>
              </a:rPr>
              <a:t>světelný řez </a:t>
            </a:r>
            <a:r>
              <a:rPr lang="cs-CZ" dirty="0">
                <a:solidFill>
                  <a:schemeClr val="tx1"/>
                </a:solidFill>
              </a:rPr>
              <a:t>určitého místa modelu. Směr pozorování nebo snímání je přitom kolmý k rovině světelného svazku. Jako částice lze využit neexpandovaný polystyren, jehož hustotu lze doladit na hustotu kapaliny (většinou vody) mírným tepelným zpracováním při teplotách do 100°C. </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426419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Úvod</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Modelování</a:t>
            </a:r>
            <a:r>
              <a:rPr lang="cs-CZ" dirty="0">
                <a:solidFill>
                  <a:schemeClr val="tx1"/>
                </a:solidFill>
              </a:rPr>
              <a:t> probíhajících procesů v systému je metodou, jejíž cílem je co nejvěrohodněji zachytit chování reálného systému pomocí modelu. Na základě výsledků dosažených na modelu lze pak zpětně předpovídat chování reálného systému při různých změnách procesu.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b="1" dirty="0">
                <a:solidFill>
                  <a:schemeClr val="tx1"/>
                </a:solidFill>
              </a:rPr>
              <a:t>Model</a:t>
            </a:r>
            <a:r>
              <a:rPr lang="cs-CZ" dirty="0">
                <a:solidFill>
                  <a:schemeClr val="tx1"/>
                </a:solidFill>
              </a:rPr>
              <a:t> je vyjádřením podstatných vlastností reálného systému v přijatelné a cílevědomé formě. Musí tedy vyjadřovat vztah mezi příčinou a následkem. Konečným cílem modelování je vytvořit takový model systému, definovaný na objektu, aby chování modelu bylo v jistém smyslu stejné jako u reálného systému za stejných provozních podmínek.</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348046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Experimentální podstat fyzikálního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30</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pic>
        <p:nvPicPr>
          <p:cNvPr id="5" name="Zástupný obsah 4">
            <a:extLst>
              <a:ext uri="{FF2B5EF4-FFF2-40B4-BE49-F238E27FC236}">
                <a16:creationId xmlns:a16="http://schemas.microsoft.com/office/drawing/2014/main" id="{D62399BA-A07E-43F4-B4E5-F6D1170B155B}"/>
              </a:ext>
            </a:extLst>
          </p:cNvPr>
          <p:cNvPicPr>
            <a:picLocks noGrp="1" noChangeAspect="1"/>
          </p:cNvPicPr>
          <p:nvPr>
            <p:ph idx="1"/>
          </p:nvPr>
        </p:nvPicPr>
        <p:blipFill>
          <a:blip r:embed="rId3"/>
          <a:stretch>
            <a:fillRect/>
          </a:stretch>
        </p:blipFill>
        <p:spPr>
          <a:xfrm>
            <a:off x="3415997" y="2182076"/>
            <a:ext cx="5187676" cy="3070257"/>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
        <p:nvSpPr>
          <p:cNvPr id="8" name="TextovéPole 7">
            <a:extLst>
              <a:ext uri="{FF2B5EF4-FFF2-40B4-BE49-F238E27FC236}">
                <a16:creationId xmlns:a16="http://schemas.microsoft.com/office/drawing/2014/main" id="{AD198F89-8069-4C2F-89CB-605574834F40}"/>
              </a:ext>
            </a:extLst>
          </p:cNvPr>
          <p:cNvSpPr txBox="1"/>
          <p:nvPr/>
        </p:nvSpPr>
        <p:spPr>
          <a:xfrm>
            <a:off x="3086526" y="5420555"/>
            <a:ext cx="5846618" cy="646331"/>
          </a:xfrm>
          <a:prstGeom prst="rect">
            <a:avLst/>
          </a:prstGeom>
          <a:noFill/>
        </p:spPr>
        <p:txBody>
          <a:bodyPr wrap="square" rtlCol="0">
            <a:spAutoFit/>
          </a:bodyPr>
          <a:lstStyle/>
          <a:p>
            <a:pPr algn="ctr"/>
            <a:r>
              <a:rPr lang="cs-CZ" i="1" dirty="0"/>
              <a:t>Příklad využití metody vznášejících se reflexních částic při fyzikálním modelování proudění oceli v </a:t>
            </a:r>
            <a:r>
              <a:rPr lang="cs-CZ" i="1" dirty="0" err="1"/>
              <a:t>mezipánvi</a:t>
            </a:r>
            <a:endParaRPr lang="cs-CZ" i="1" dirty="0"/>
          </a:p>
        </p:txBody>
      </p:sp>
    </p:spTree>
    <p:extLst>
      <p:ext uri="{BB962C8B-B14F-4D97-AF65-F5344CB8AC3E}">
        <p14:creationId xmlns:p14="http://schemas.microsoft.com/office/powerpoint/2010/main" val="33477035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3600" dirty="0">
                <a:solidFill>
                  <a:schemeClr val="tx1"/>
                </a:solidFill>
              </a:rPr>
              <a:t>Experimentální podstat fyzikálního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31</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a:xfrm>
            <a:off x="1097280" y="1845733"/>
            <a:ext cx="10115203" cy="4430376"/>
          </a:xfrm>
        </p:spPr>
        <p:txBody>
          <a:bodyPr>
            <a:normAutofit/>
          </a:bodyPr>
          <a:lstStyle/>
          <a:p>
            <a:pPr lvl="1" algn="just">
              <a:buClr>
                <a:srgbClr val="983033"/>
              </a:buClr>
              <a:buFont typeface="Wingdings" panose="05000000000000000000" pitchFamily="2" charset="2"/>
              <a:buChar char="ü"/>
            </a:pPr>
            <a:r>
              <a:rPr lang="cs-CZ" b="1" dirty="0">
                <a:solidFill>
                  <a:schemeClr val="tx1"/>
                </a:solidFill>
              </a:rPr>
              <a:t>Odbarvovací nebo </a:t>
            </a:r>
            <a:r>
              <a:rPr lang="cs-CZ" b="1" dirty="0" err="1">
                <a:solidFill>
                  <a:schemeClr val="tx1"/>
                </a:solidFill>
              </a:rPr>
              <a:t>zbarvovací</a:t>
            </a:r>
            <a:r>
              <a:rPr lang="cs-CZ" b="1" dirty="0">
                <a:solidFill>
                  <a:schemeClr val="tx1"/>
                </a:solidFill>
              </a:rPr>
              <a:t> metody</a:t>
            </a:r>
            <a:r>
              <a:rPr lang="cs-CZ" dirty="0">
                <a:solidFill>
                  <a:schemeClr val="tx1"/>
                </a:solidFill>
              </a:rPr>
              <a:t>: jsou založeny na neutralizační reakci mezi slabými roztoky kyselin a zásad. Pro zviditelnění se přidávají barevné indikátory, které se změnou pH mění zabarvení. Vhodným barvivem je např. </a:t>
            </a:r>
            <a:r>
              <a:rPr lang="cs-CZ" dirty="0" err="1">
                <a:solidFill>
                  <a:schemeClr val="tx1"/>
                </a:solidFill>
              </a:rPr>
              <a:t>fenolftailen</a:t>
            </a:r>
            <a:r>
              <a:rPr lang="cs-CZ" dirty="0">
                <a:solidFill>
                  <a:schemeClr val="tx1"/>
                </a:solidFill>
              </a:rPr>
              <a:t>, který s kyselinou dává bezbarvý se zásadou pak červenofialový roztok. Pomocí těchto indikátorů lze poměrně dobře vizualizovat průběh směšovacích pochodů v modelu reaktoru.</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232798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Úvod</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4</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dirty="0">
                <a:solidFill>
                  <a:schemeClr val="tx1"/>
                </a:solidFill>
              </a:rPr>
              <a:t>Obecně lze modelování rozdělit na fyzikální a numerické. </a:t>
            </a:r>
          </a:p>
          <a:p>
            <a:pPr lvl="1" algn="just">
              <a:buClr>
                <a:srgbClr val="983033"/>
              </a:buClr>
              <a:buFont typeface="Wingdings" panose="05000000000000000000" pitchFamily="2" charset="2"/>
              <a:buChar char="ü"/>
            </a:pPr>
            <a:r>
              <a:rPr lang="cs-CZ" dirty="0">
                <a:solidFill>
                  <a:schemeClr val="tx1"/>
                </a:solidFill>
              </a:rPr>
              <a:t>Fyzikální modelování umožnuje získat informace o charakteru proudění kovu a také dalších procesů, vyskytujících se při jeho zpracování. </a:t>
            </a:r>
          </a:p>
          <a:p>
            <a:pPr lvl="1" algn="just">
              <a:buClr>
                <a:srgbClr val="983033"/>
              </a:buClr>
              <a:buFont typeface="Wingdings" panose="05000000000000000000" pitchFamily="2" charset="2"/>
              <a:buChar char="ü"/>
            </a:pPr>
            <a:r>
              <a:rPr lang="cs-CZ" dirty="0">
                <a:solidFill>
                  <a:schemeClr val="tx1"/>
                </a:solidFill>
              </a:rPr>
              <a:t>Fyzikální modely pokrývají především problematiku hydrodynamiky a jsou konstruovány podle pravidel, vyplývajících z teorie podobnosti, která je realizována prostřednictvím vhodných kritérií podobnosti.</a:t>
            </a:r>
          </a:p>
          <a:p>
            <a:pPr lvl="1" algn="just">
              <a:buClr>
                <a:srgbClr val="983033"/>
              </a:buClr>
              <a:buFont typeface="Wingdings" panose="05000000000000000000" pitchFamily="2" charset="2"/>
              <a:buChar char="ü"/>
            </a:pPr>
            <a:r>
              <a:rPr lang="cs-CZ" dirty="0">
                <a:solidFill>
                  <a:schemeClr val="tx1"/>
                </a:solidFill>
              </a:rPr>
              <a:t>Kvůli možnosti pozorování jevů, probíhajících během procesu jsou fyzikální modely vyráběny z transparentních materiálů (např. plexisklo). </a:t>
            </a:r>
          </a:p>
          <a:p>
            <a:pPr lvl="1" algn="just">
              <a:buClr>
                <a:srgbClr val="983033"/>
              </a:buClr>
              <a:buFont typeface="Wingdings" panose="05000000000000000000" pitchFamily="2" charset="2"/>
              <a:buChar char="ü"/>
            </a:pPr>
            <a:r>
              <a:rPr lang="cs-CZ" dirty="0">
                <a:solidFill>
                  <a:schemeClr val="tx1"/>
                </a:solidFill>
              </a:rPr>
              <a:t>Průmyslová zařízení jsou stále složitější a provádět experimentální výzkum v průmyslových podmínkách je stále komplikované a často velmi nákladné. </a:t>
            </a:r>
          </a:p>
          <a:p>
            <a:pPr lvl="1" algn="just">
              <a:buClr>
                <a:srgbClr val="983033"/>
              </a:buClr>
              <a:buFont typeface="Wingdings" panose="05000000000000000000" pitchFamily="2" charset="2"/>
              <a:buChar char="ü"/>
            </a:pPr>
            <a:r>
              <a:rPr lang="cs-CZ" dirty="0">
                <a:solidFill>
                  <a:schemeClr val="tx1"/>
                </a:solidFill>
              </a:rPr>
              <a:t>Z těchto důvodů se přistupuje k využití fyzikálních modelů. </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1739533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lstStyle/>
          <a:p>
            <a:r>
              <a:rPr lang="cs-CZ" dirty="0">
                <a:solidFill>
                  <a:schemeClr val="tx1"/>
                </a:solidFill>
              </a:rPr>
              <a:t>Schéma modelování procesů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5</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pic>
        <p:nvPicPr>
          <p:cNvPr id="8" name="Zástupný obsah 7">
            <a:extLst>
              <a:ext uri="{FF2B5EF4-FFF2-40B4-BE49-F238E27FC236}">
                <a16:creationId xmlns:a16="http://schemas.microsoft.com/office/drawing/2014/main" id="{83ECE69D-BA89-4530-9A16-D6176CDADEC5}"/>
              </a:ext>
            </a:extLst>
          </p:cNvPr>
          <p:cNvPicPr>
            <a:picLocks noGrp="1" noChangeAspect="1"/>
          </p:cNvPicPr>
          <p:nvPr>
            <p:ph idx="1"/>
          </p:nvPr>
        </p:nvPicPr>
        <p:blipFill>
          <a:blip r:embed="rId3"/>
          <a:stretch>
            <a:fillRect/>
          </a:stretch>
        </p:blipFill>
        <p:spPr>
          <a:xfrm>
            <a:off x="2045449" y="1825625"/>
            <a:ext cx="8553277" cy="4247260"/>
          </a:xfrm>
          <a:prstGeom prst="rect">
            <a:avLst/>
          </a:prstGeom>
        </p:spPr>
      </p:pic>
    </p:spTree>
    <p:extLst>
      <p:ext uri="{BB962C8B-B14F-4D97-AF65-F5344CB8AC3E}">
        <p14:creationId xmlns:p14="http://schemas.microsoft.com/office/powerpoint/2010/main" val="683480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Podstata a základní principy fyzikálního modelování</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6</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dirty="0">
                <a:solidFill>
                  <a:schemeClr val="tx1"/>
                </a:solidFill>
              </a:rPr>
              <a:t>Fyzikální modelování probíhajících procesů v systému je metodou, jejímž cílem je co nejvěrohodněji zachytit chování reálného systému pomocí hmotného </a:t>
            </a:r>
            <a:r>
              <a:rPr lang="cs-CZ" b="1" dirty="0">
                <a:solidFill>
                  <a:schemeClr val="tx1"/>
                </a:solidFill>
              </a:rPr>
              <a:t>fyzikálního modelu</a:t>
            </a:r>
            <a:r>
              <a:rPr lang="cs-CZ" dirty="0">
                <a:solidFill>
                  <a:schemeClr val="tx1"/>
                </a:solidFill>
              </a:rPr>
              <a:t>.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dirty="0">
                <a:solidFill>
                  <a:schemeClr val="tx1"/>
                </a:solidFill>
              </a:rPr>
              <a:t>Model i dílo má při fyzikálním modelování </a:t>
            </a:r>
            <a:r>
              <a:rPr lang="cs-CZ" b="1" dirty="0">
                <a:solidFill>
                  <a:schemeClr val="tx1"/>
                </a:solidFill>
              </a:rPr>
              <a:t>stejnou fyzikální podstatu</a:t>
            </a:r>
            <a:r>
              <a:rPr lang="cs-CZ" dirty="0">
                <a:solidFill>
                  <a:schemeClr val="tx1"/>
                </a:solidFill>
              </a:rPr>
              <a:t>. Proudění tekutiny je tedy modelováno opět prouděním tekutiny, ale v určitém měřítku délek, rychlostí objemových průtoků, viskozit atd. Podmínkou přenosu výsledků z modelu na dílo je </a:t>
            </a:r>
            <a:r>
              <a:rPr lang="cs-CZ" b="1" dirty="0">
                <a:solidFill>
                  <a:schemeClr val="tx1"/>
                </a:solidFill>
              </a:rPr>
              <a:t>podobnost procesů </a:t>
            </a:r>
            <a:r>
              <a:rPr lang="cs-CZ" dirty="0">
                <a:solidFill>
                  <a:schemeClr val="tx1"/>
                </a:solidFill>
              </a:rPr>
              <a:t>probíhajících v modelu a díle.</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Tree>
    <p:extLst>
      <p:ext uri="{BB962C8B-B14F-4D97-AF65-F5344CB8AC3E}">
        <p14:creationId xmlns:p14="http://schemas.microsoft.com/office/powerpoint/2010/main" val="2594383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7</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dirty="0">
                <a:solidFill>
                  <a:schemeClr val="tx1"/>
                </a:solidFill>
              </a:rPr>
              <a:t>Původně byl pojem podobnost zaveden v geometrii jako podobnost plošných a prostorových útvarů. Teorie fyzikálního modelování rozeznává a využívá kromě geometrické podobnosti různé další druhy podobností, které charakterizují podobnost různých fyzikálních jevů a které jsou popsány v následujícím textu. Podobnost dvou systémů pak vyžaduje </a:t>
            </a:r>
            <a:r>
              <a:rPr lang="cs-CZ" b="1" dirty="0">
                <a:solidFill>
                  <a:schemeClr val="tx1"/>
                </a:solidFill>
              </a:rPr>
              <a:t>podobnost všech relevantních v</a:t>
            </a:r>
            <a:r>
              <a:rPr lang="cs-CZ" dirty="0">
                <a:solidFill>
                  <a:schemeClr val="tx1"/>
                </a:solidFill>
              </a:rPr>
              <a:t>eličin v celém objemu obou systémů, tzn. v modelu a díle. </a:t>
            </a:r>
          </a:p>
          <a:p>
            <a:pPr lvl="1" algn="just">
              <a:buClr>
                <a:srgbClr val="983033"/>
              </a:buClr>
              <a:buFont typeface="Wingdings" panose="05000000000000000000" pitchFamily="2" charset="2"/>
              <a:buChar char="ü"/>
            </a:pPr>
            <a:endParaRPr lang="cs-CZ" dirty="0">
              <a:solidFill>
                <a:schemeClr val="tx1"/>
              </a:solidFill>
            </a:endParaRPr>
          </a:p>
          <a:p>
            <a:pPr lvl="1" algn="just">
              <a:buClr>
                <a:srgbClr val="983033"/>
              </a:buClr>
              <a:buFont typeface="Wingdings" panose="05000000000000000000" pitchFamily="2" charset="2"/>
              <a:buChar char="ü"/>
            </a:pPr>
            <a:r>
              <a:rPr lang="cs-CZ" b="1" dirty="0">
                <a:solidFill>
                  <a:schemeClr val="tx1"/>
                </a:solidFill>
              </a:rPr>
              <a:t>Geometrická podobnost</a:t>
            </a:r>
            <a:r>
              <a:rPr lang="cs-CZ" dirty="0">
                <a:solidFill>
                  <a:schemeClr val="tx1"/>
                </a:solidFill>
              </a:rPr>
              <a:t> je charakterizována jako podobnost tvaru. Systémy jsou geometricky podobné, když poměr odpovídajících lineárních rozměrů na modelu a díle je stejný. Tento poměr je nazýván </a:t>
            </a:r>
            <a:r>
              <a:rPr lang="cs-CZ" i="1" dirty="0">
                <a:solidFill>
                  <a:schemeClr val="tx1"/>
                </a:solidFill>
              </a:rPr>
              <a:t>konstantou podobnosti. </a:t>
            </a:r>
          </a:p>
          <a:p>
            <a:pPr lvl="1" algn="just">
              <a:buClr>
                <a:srgbClr val="983033"/>
              </a:buClr>
              <a:buFont typeface="Wingdings" panose="05000000000000000000" pitchFamily="2" charset="2"/>
              <a:buChar char="ü"/>
            </a:pPr>
            <a:endParaRPr lang="cs-CZ" dirty="0">
              <a:solidFill>
                <a:schemeClr val="tx1"/>
              </a:solidFill>
            </a:endParaRP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mc:AlternateContent xmlns:mc="http://schemas.openxmlformats.org/markup-compatibility/2006" xmlns:a14="http://schemas.microsoft.com/office/drawing/2010/main">
        <mc:Choice Requires="a14">
          <p:sp>
            <p:nvSpPr>
              <p:cNvPr id="10" name="TextovéPole 9">
                <a:extLst>
                  <a:ext uri="{FF2B5EF4-FFF2-40B4-BE49-F238E27FC236}">
                    <a16:creationId xmlns:a16="http://schemas.microsoft.com/office/drawing/2014/main" id="{84E0B537-0A45-47D1-8DBC-2E31927F57F9}"/>
                  </a:ext>
                </a:extLst>
              </p:cNvPr>
              <p:cNvSpPr txBox="1"/>
              <p:nvPr/>
            </p:nvSpPr>
            <p:spPr>
              <a:xfrm>
                <a:off x="1801091" y="4591704"/>
                <a:ext cx="7467600" cy="68486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cs-CZ" i="1" smtClean="0">
                              <a:solidFill>
                                <a:srgbClr val="836967"/>
                              </a:solidFill>
                              <a:latin typeface="Cambria Math" panose="02040503050406030204" pitchFamily="18" charset="0"/>
                            </a:rPr>
                          </m:ctrlPr>
                        </m:sSubPr>
                        <m:e>
                          <m:r>
                            <a:rPr lang="cs-CZ" i="1">
                              <a:latin typeface="Cambria Math" panose="02040503050406030204" pitchFamily="18" charset="0"/>
                            </a:rPr>
                            <m:t>𝑀</m:t>
                          </m:r>
                        </m:e>
                        <m:sub>
                          <m:r>
                            <a:rPr lang="cs-CZ" i="1">
                              <a:latin typeface="Cambria Math" panose="02040503050406030204" pitchFamily="18" charset="0"/>
                            </a:rPr>
                            <m:t>𝑙</m:t>
                          </m:r>
                        </m:sub>
                      </m:sSub>
                      <m:r>
                        <a:rPr lang="cs-CZ" i="0">
                          <a:latin typeface="Cambria Math" panose="02040503050406030204" pitchFamily="18" charset="0"/>
                        </a:rPr>
                        <m:t> = </m:t>
                      </m:r>
                      <m:f>
                        <m:fPr>
                          <m:ctrlPr>
                            <a:rPr lang="cs-CZ" i="1">
                              <a:solidFill>
                                <a:srgbClr val="836967"/>
                              </a:solidFill>
                              <a:latin typeface="Cambria Math" panose="02040503050406030204" pitchFamily="18" charset="0"/>
                            </a:rPr>
                          </m:ctrlPr>
                        </m:fPr>
                        <m:num>
                          <m:sSubSup>
                            <m:sSubSupPr>
                              <m:ctrlPr>
                                <a:rPr lang="cs-CZ" i="1">
                                  <a:solidFill>
                                    <a:srgbClr val="836967"/>
                                  </a:solidFill>
                                  <a:latin typeface="Cambria Math" panose="02040503050406030204" pitchFamily="18" charset="0"/>
                                </a:rPr>
                              </m:ctrlPr>
                            </m:sSubSupPr>
                            <m:e>
                              <m:r>
                                <a:rPr lang="cs-CZ" i="1">
                                  <a:latin typeface="Cambria Math" panose="02040503050406030204" pitchFamily="18" charset="0"/>
                                </a:rPr>
                                <m:t>𝑙</m:t>
                              </m:r>
                            </m:e>
                            <m:sub>
                              <m:r>
                                <a:rPr lang="cs-CZ" i="1">
                                  <a:latin typeface="Cambria Math" panose="02040503050406030204" pitchFamily="18" charset="0"/>
                                </a:rPr>
                                <m:t>𝑖</m:t>
                              </m:r>
                            </m:sub>
                            <m:sup>
                              <m:r>
                                <a:rPr lang="cs-CZ" i="0">
                                  <a:latin typeface="Cambria Math" panose="02040503050406030204" pitchFamily="18" charset="0"/>
                                </a:rPr>
                                <m:t>′</m:t>
                              </m:r>
                            </m:sup>
                          </m:sSubSup>
                        </m:num>
                        <m:den>
                          <m:sSub>
                            <m:sSubPr>
                              <m:ctrlPr>
                                <a:rPr lang="cs-CZ" i="1">
                                  <a:solidFill>
                                    <a:srgbClr val="836967"/>
                                  </a:solidFill>
                                  <a:latin typeface="Cambria Math" panose="02040503050406030204" pitchFamily="18" charset="0"/>
                                </a:rPr>
                              </m:ctrlPr>
                            </m:sSubPr>
                            <m:e>
                              <m:r>
                                <a:rPr lang="cs-CZ" i="1">
                                  <a:latin typeface="Cambria Math" panose="02040503050406030204" pitchFamily="18" charset="0"/>
                                </a:rPr>
                                <m:t>𝑙</m:t>
                              </m:r>
                            </m:e>
                            <m:sub>
                              <m:r>
                                <a:rPr lang="cs-CZ" i="1">
                                  <a:latin typeface="Cambria Math" panose="02040503050406030204" pitchFamily="18" charset="0"/>
                                </a:rPr>
                                <m:t>𝑖</m:t>
                              </m:r>
                            </m:sub>
                          </m:sSub>
                        </m:den>
                      </m:f>
                      <m:r>
                        <a:rPr lang="cs-CZ" i="0">
                          <a:latin typeface="Cambria Math" panose="02040503050406030204" pitchFamily="18" charset="0"/>
                        </a:rPr>
                        <m:t> = </m:t>
                      </m:r>
                      <m:r>
                        <a:rPr lang="cs-CZ" i="1">
                          <a:latin typeface="Cambria Math" panose="02040503050406030204" pitchFamily="18" charset="0"/>
                        </a:rPr>
                        <m:t>𝑘𝑜𝑛𝑠𝑡</m:t>
                      </m:r>
                      <m:r>
                        <a:rPr lang="cs-CZ" i="0">
                          <a:latin typeface="Cambria Math" panose="02040503050406030204" pitchFamily="18" charset="0"/>
                        </a:rPr>
                        <m:t>.</m:t>
                      </m:r>
                    </m:oMath>
                  </m:oMathPara>
                </a14:m>
                <a:endParaRPr lang="cs-CZ" dirty="0"/>
              </a:p>
            </p:txBody>
          </p:sp>
        </mc:Choice>
        <mc:Fallback xmlns="">
          <p:sp>
            <p:nvSpPr>
              <p:cNvPr id="10" name="TextovéPole 9">
                <a:extLst>
                  <a:ext uri="{FF2B5EF4-FFF2-40B4-BE49-F238E27FC236}">
                    <a16:creationId xmlns:a16="http://schemas.microsoft.com/office/drawing/2014/main" id="{84E0B537-0A45-47D1-8DBC-2E31927F57F9}"/>
                  </a:ext>
                </a:extLst>
              </p:cNvPr>
              <p:cNvSpPr txBox="1">
                <a:spLocks noRot="1" noChangeAspect="1" noMove="1" noResize="1" noEditPoints="1" noAdjustHandles="1" noChangeArrowheads="1" noChangeShapeType="1" noTextEdit="1"/>
              </p:cNvSpPr>
              <p:nvPr/>
            </p:nvSpPr>
            <p:spPr>
              <a:xfrm>
                <a:off x="1801091" y="4591704"/>
                <a:ext cx="7467600" cy="684867"/>
              </a:xfrm>
              <a:prstGeom prst="rect">
                <a:avLst/>
              </a:prstGeom>
              <a:blipFill>
                <a:blip r:embed="rId3"/>
                <a:stretch>
                  <a:fillRect/>
                </a:stretch>
              </a:blipFill>
            </p:spPr>
            <p:txBody>
              <a:bodyPr/>
              <a:lstStyle/>
              <a:p>
                <a:r>
                  <a:rPr lang="cs-CZ">
                    <a:noFill/>
                  </a:rPr>
                  <a:t> </a:t>
                </a:r>
              </a:p>
            </p:txBody>
          </p:sp>
        </mc:Fallback>
      </mc:AlternateContent>
    </p:spTree>
    <p:extLst>
      <p:ext uri="{BB962C8B-B14F-4D97-AF65-F5344CB8AC3E}">
        <p14:creationId xmlns:p14="http://schemas.microsoft.com/office/powerpoint/2010/main" val="818824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8</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dirty="0">
                <a:solidFill>
                  <a:schemeClr val="tx1"/>
                </a:solidFill>
              </a:rPr>
              <a:t>V případě, že </a:t>
            </a:r>
            <a:r>
              <a:rPr lang="cs-CZ" i="1" dirty="0">
                <a:solidFill>
                  <a:schemeClr val="tx1"/>
                </a:solidFill>
              </a:rPr>
              <a:t>M</a:t>
            </a:r>
            <a:r>
              <a:rPr lang="cs-CZ" i="1" baseline="-25000" dirty="0">
                <a:solidFill>
                  <a:schemeClr val="tx1"/>
                </a:solidFill>
              </a:rPr>
              <a:t>l</a:t>
            </a:r>
            <a:r>
              <a:rPr lang="cs-CZ" i="1" dirty="0">
                <a:solidFill>
                  <a:schemeClr val="tx1"/>
                </a:solidFill>
              </a:rPr>
              <a:t>=1</a:t>
            </a:r>
            <a:r>
              <a:rPr lang="cs-CZ" dirty="0">
                <a:solidFill>
                  <a:schemeClr val="tx1"/>
                </a:solidFill>
              </a:rPr>
              <a:t>, pak jsou oba systémy geometricky shodné. Konstanta podobnosti délek Ml je při vlastním experimentálním modelování rovněž označována jako </a:t>
            </a:r>
            <a:r>
              <a:rPr lang="cs-CZ" b="1" i="1" dirty="0">
                <a:solidFill>
                  <a:schemeClr val="tx1"/>
                </a:solidFill>
              </a:rPr>
              <a:t>délkové měřítko </a:t>
            </a:r>
            <a:r>
              <a:rPr lang="cs-CZ" dirty="0">
                <a:solidFill>
                  <a:schemeClr val="tx1"/>
                </a:solidFill>
              </a:rPr>
              <a:t>(</a:t>
            </a:r>
            <a:r>
              <a:rPr lang="cs-CZ" dirty="0" err="1">
                <a:solidFill>
                  <a:schemeClr val="tx1"/>
                </a:solidFill>
              </a:rPr>
              <a:t>scale</a:t>
            </a:r>
            <a:r>
              <a:rPr lang="cs-CZ" dirty="0">
                <a:solidFill>
                  <a:schemeClr val="tx1"/>
                </a:solidFill>
              </a:rPr>
              <a:t> </a:t>
            </a:r>
            <a:r>
              <a:rPr lang="cs-CZ" dirty="0" err="1">
                <a:solidFill>
                  <a:schemeClr val="tx1"/>
                </a:solidFill>
              </a:rPr>
              <a:t>factor</a:t>
            </a:r>
            <a:r>
              <a:rPr lang="cs-CZ" dirty="0">
                <a:solidFill>
                  <a:schemeClr val="tx1"/>
                </a:solidFill>
              </a:rPr>
              <a:t>), tzn. měřítko, ve kterém je model fyzicky sestrojen vzhledem k dílu.</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pic>
        <p:nvPicPr>
          <p:cNvPr id="5" name="Obrázek 4">
            <a:extLst>
              <a:ext uri="{FF2B5EF4-FFF2-40B4-BE49-F238E27FC236}">
                <a16:creationId xmlns:a16="http://schemas.microsoft.com/office/drawing/2014/main" id="{D1C79D97-86DE-4CFF-82DE-DD87535E549B}"/>
              </a:ext>
            </a:extLst>
          </p:cNvPr>
          <p:cNvPicPr>
            <a:picLocks noChangeAspect="1"/>
          </p:cNvPicPr>
          <p:nvPr/>
        </p:nvPicPr>
        <p:blipFill>
          <a:blip r:embed="rId3"/>
          <a:stretch>
            <a:fillRect/>
          </a:stretch>
        </p:blipFill>
        <p:spPr>
          <a:xfrm>
            <a:off x="3292813" y="3048063"/>
            <a:ext cx="6215424" cy="2265546"/>
          </a:xfrm>
          <a:prstGeom prst="rect">
            <a:avLst/>
          </a:prstGeom>
        </p:spPr>
      </p:pic>
      <p:sp>
        <p:nvSpPr>
          <p:cNvPr id="8" name="TextovéPole 7">
            <a:extLst>
              <a:ext uri="{FF2B5EF4-FFF2-40B4-BE49-F238E27FC236}">
                <a16:creationId xmlns:a16="http://schemas.microsoft.com/office/drawing/2014/main" id="{86BD15AA-2B30-4857-B1DC-5960BCFA09EC}"/>
              </a:ext>
            </a:extLst>
          </p:cNvPr>
          <p:cNvSpPr txBox="1"/>
          <p:nvPr/>
        </p:nvSpPr>
        <p:spPr>
          <a:xfrm>
            <a:off x="3560618" y="5692137"/>
            <a:ext cx="5541818" cy="369332"/>
          </a:xfrm>
          <a:prstGeom prst="rect">
            <a:avLst/>
          </a:prstGeom>
          <a:noFill/>
        </p:spPr>
        <p:txBody>
          <a:bodyPr wrap="square" rtlCol="0">
            <a:spAutoFit/>
          </a:bodyPr>
          <a:lstStyle/>
          <a:p>
            <a:pPr algn="ctr"/>
            <a:r>
              <a:rPr lang="cs-CZ" i="1" dirty="0"/>
              <a:t>Příklad geometricky podobného plošného (a) systému</a:t>
            </a:r>
          </a:p>
        </p:txBody>
      </p:sp>
    </p:spTree>
    <p:extLst>
      <p:ext uri="{BB962C8B-B14F-4D97-AF65-F5344CB8AC3E}">
        <p14:creationId xmlns:p14="http://schemas.microsoft.com/office/powerpoint/2010/main" val="2244917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831850"/>
            <a:ext cx="10515600" cy="858838"/>
          </a:xfrm>
        </p:spPr>
        <p:txBody>
          <a:bodyPr>
            <a:noAutofit/>
          </a:bodyPr>
          <a:lstStyle/>
          <a:p>
            <a:r>
              <a:rPr lang="cs-CZ" sz="4000" dirty="0">
                <a:solidFill>
                  <a:schemeClr val="tx1"/>
                </a:solidFill>
              </a:rPr>
              <a:t>Podobnost dvou systémů</a:t>
            </a:r>
          </a:p>
        </p:txBody>
      </p:sp>
      <p:sp>
        <p:nvSpPr>
          <p:cNvPr id="6" name="Zástupný symbol pro číslo snímku 5"/>
          <p:cNvSpPr>
            <a:spLocks noGrp="1"/>
          </p:cNvSpPr>
          <p:nvPr>
            <p:ph type="sldNum" sz="quarter" idx="12"/>
          </p:nvPr>
        </p:nvSpPr>
        <p:spPr/>
        <p:txBody>
          <a:bodyPr/>
          <a:lstStyle/>
          <a:p>
            <a:fld id="{182340A8-754F-4D1C-B784-FC20F0A9E635}" type="slidenum">
              <a:rPr lang="cs-CZ" smtClean="0"/>
              <a:t>9</a:t>
            </a:fld>
            <a:endParaRPr lang="cs-CZ" dirty="0"/>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247" y="230188"/>
            <a:ext cx="3905250" cy="466725"/>
          </a:xfrm>
          <a:prstGeom prst="rect">
            <a:avLst/>
          </a:prstGeom>
        </p:spPr>
      </p:pic>
      <p:sp>
        <p:nvSpPr>
          <p:cNvPr id="3" name="Zástupný symbol pro obsah 2"/>
          <p:cNvSpPr>
            <a:spLocks noGrp="1"/>
          </p:cNvSpPr>
          <p:nvPr>
            <p:ph idx="1"/>
          </p:nvPr>
        </p:nvSpPr>
        <p:spPr/>
        <p:txBody>
          <a:bodyPr>
            <a:normAutofit/>
          </a:bodyPr>
          <a:lstStyle/>
          <a:p>
            <a:pPr lvl="1" algn="just">
              <a:buClr>
                <a:srgbClr val="983033"/>
              </a:buClr>
              <a:buFont typeface="Wingdings" panose="05000000000000000000" pitchFamily="2" charset="2"/>
              <a:buChar char="ü"/>
            </a:pPr>
            <a:r>
              <a:rPr lang="cs-CZ" b="1" dirty="0">
                <a:solidFill>
                  <a:schemeClr val="tx1"/>
                </a:solidFill>
              </a:rPr>
              <a:t>Kinematická podobnost </a:t>
            </a:r>
            <a:r>
              <a:rPr lang="cs-CZ" dirty="0">
                <a:solidFill>
                  <a:schemeClr val="tx1"/>
                </a:solidFill>
              </a:rPr>
              <a:t>vyjadřuje </a:t>
            </a:r>
            <a:r>
              <a:rPr lang="cs-CZ" b="1" dirty="0">
                <a:solidFill>
                  <a:schemeClr val="tx1"/>
                </a:solidFill>
              </a:rPr>
              <a:t>podobnost pohybu, tj. podobnost rychlostních polí a polí zrychlení</a:t>
            </a:r>
            <a:r>
              <a:rPr lang="cs-CZ" dirty="0">
                <a:solidFill>
                  <a:schemeClr val="tx1"/>
                </a:solidFill>
              </a:rPr>
              <a:t>. Kinematická podobnost je v podstatě pozorována mezi dvěma systémy geometricky podobnými, ve kterých je poměr rychlostí (resp. poměr zrychlení) v navzájem odpovídajících místech modelu a díla stálý, přičemž směr rychlosti nebo zrychlení je totožný v obou systémech.</a:t>
            </a:r>
          </a:p>
        </p:txBody>
      </p:sp>
      <p:sp>
        <p:nvSpPr>
          <p:cNvPr id="7" name="Zástupný symbol pro zápatí 4">
            <a:extLst>
              <a:ext uri="{FF2B5EF4-FFF2-40B4-BE49-F238E27FC236}">
                <a16:creationId xmlns:a16="http://schemas.microsoft.com/office/drawing/2014/main" id="{2BD78C65-CD2A-40FC-BADD-ECD445CC4591}"/>
              </a:ext>
            </a:extLst>
          </p:cNvPr>
          <p:cNvSpPr>
            <a:spLocks noGrp="1"/>
          </p:cNvSpPr>
          <p:nvPr>
            <p:ph type="ftr" sz="quarter" idx="11"/>
          </p:nvPr>
        </p:nvSpPr>
        <p:spPr>
          <a:xfrm>
            <a:off x="838199" y="6459784"/>
            <a:ext cx="9874037" cy="365125"/>
          </a:xfrm>
        </p:spPr>
        <p:txBody>
          <a:bodyPr/>
          <a:lstStyle/>
          <a:p>
            <a:pPr algn="l"/>
            <a:r>
              <a:rPr lang="cs-CZ" sz="1400" i="1" cap="none" dirty="0"/>
              <a:t>Přednáška č. 3 Úvod do metod fyzikálního modelování proudění a jejich aplikace v technologiích výroby slitin kovů</a:t>
            </a:r>
          </a:p>
        </p:txBody>
      </p:sp>
      <p:sp>
        <p:nvSpPr>
          <p:cNvPr id="8" name="TextovéPole 7">
            <a:extLst>
              <a:ext uri="{FF2B5EF4-FFF2-40B4-BE49-F238E27FC236}">
                <a16:creationId xmlns:a16="http://schemas.microsoft.com/office/drawing/2014/main" id="{86BD15AA-2B30-4857-B1DC-5960BCFA09EC}"/>
              </a:ext>
            </a:extLst>
          </p:cNvPr>
          <p:cNvSpPr txBox="1"/>
          <p:nvPr/>
        </p:nvSpPr>
        <p:spPr>
          <a:xfrm>
            <a:off x="3098041" y="5545928"/>
            <a:ext cx="6339840" cy="646331"/>
          </a:xfrm>
          <a:prstGeom prst="rect">
            <a:avLst/>
          </a:prstGeom>
          <a:noFill/>
        </p:spPr>
        <p:txBody>
          <a:bodyPr wrap="square" rtlCol="0">
            <a:spAutoFit/>
          </a:bodyPr>
          <a:lstStyle/>
          <a:p>
            <a:pPr algn="ctr"/>
            <a:r>
              <a:rPr lang="cs-CZ" i="1" dirty="0"/>
              <a:t>Kinematická podobnost rychlostních polí při laminárním a ustáleném proudění vazké tekutiny v potrubí různého průměru</a:t>
            </a:r>
          </a:p>
        </p:txBody>
      </p:sp>
      <p:pic>
        <p:nvPicPr>
          <p:cNvPr id="9" name="Obrázek 8">
            <a:extLst>
              <a:ext uri="{FF2B5EF4-FFF2-40B4-BE49-F238E27FC236}">
                <a16:creationId xmlns:a16="http://schemas.microsoft.com/office/drawing/2014/main" id="{C1D6F966-19C5-42CE-A7B4-3FD6FB9869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60618" y="3032269"/>
            <a:ext cx="5414687" cy="2433740"/>
          </a:xfrm>
          <a:prstGeom prst="rect">
            <a:avLst/>
          </a:prstGeom>
          <a:noFill/>
          <a:ln>
            <a:noFill/>
          </a:ln>
        </p:spPr>
      </p:pic>
    </p:spTree>
    <p:extLst>
      <p:ext uri="{BB962C8B-B14F-4D97-AF65-F5344CB8AC3E}">
        <p14:creationId xmlns:p14="http://schemas.microsoft.com/office/powerpoint/2010/main" val="765129876"/>
      </p:ext>
    </p:extLst>
  </p:cSld>
  <p:clrMapOvr>
    <a:masterClrMapping/>
  </p:clrMapOvr>
</p:sld>
</file>

<file path=ppt/theme/theme1.xml><?xml version="1.0" encoding="utf-8"?>
<a:theme xmlns:a="http://schemas.openxmlformats.org/drawingml/2006/main" name="Retrospektiva">
  <a:themeElements>
    <a:clrScheme name="Vlastní 7">
      <a:dk1>
        <a:srgbClr val="0C0C0C"/>
      </a:dk1>
      <a:lt1>
        <a:sysClr val="window" lastClr="FFFFFF"/>
      </a:lt1>
      <a:dk2>
        <a:srgbClr val="983033"/>
      </a:dk2>
      <a:lt2>
        <a:srgbClr val="CCDDEA"/>
      </a:lt2>
      <a:accent1>
        <a:srgbClr val="E48312"/>
      </a:accent1>
      <a:accent2>
        <a:srgbClr val="983033"/>
      </a:accent2>
      <a:accent3>
        <a:srgbClr val="865640"/>
      </a:accent3>
      <a:accent4>
        <a:srgbClr val="983033"/>
      </a:accent4>
      <a:accent5>
        <a:srgbClr val="C2BC80"/>
      </a:accent5>
      <a:accent6>
        <a:srgbClr val="983033"/>
      </a:accent6>
      <a:hlink>
        <a:srgbClr val="2998E3"/>
      </a:hlink>
      <a:folHlink>
        <a:srgbClr val="8C8C8C"/>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5293B7189D2E345B6A5818BD11F69CE" ma:contentTypeVersion="13" ma:contentTypeDescription="Vytvoří nový dokument" ma:contentTypeScope="" ma:versionID="1ec421ab1a4498fe0d60433be41bd957">
  <xsd:schema xmlns:xsd="http://www.w3.org/2001/XMLSchema" xmlns:xs="http://www.w3.org/2001/XMLSchema" xmlns:p="http://schemas.microsoft.com/office/2006/metadata/properties" xmlns:ns3="92e8b739-1662-462e-84b7-6dd21149fd20" xmlns:ns4="fc1905a5-cf85-4e61-9a63-331118843f16" targetNamespace="http://schemas.microsoft.com/office/2006/metadata/properties" ma:root="true" ma:fieldsID="108e30d6dcd8e39fdde145644bc1f199" ns3:_="" ns4:_="">
    <xsd:import namespace="92e8b739-1662-462e-84b7-6dd21149fd20"/>
    <xsd:import namespace="fc1905a5-cf85-4e61-9a63-331118843f1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e8b739-1662-462e-84b7-6dd21149f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905a5-cf85-4e61-9a63-331118843f16" elementFormDefault="qualified">
    <xsd:import namespace="http://schemas.microsoft.com/office/2006/documentManagement/types"/>
    <xsd:import namespace="http://schemas.microsoft.com/office/infopath/2007/PartnerControls"/>
    <xsd:element name="SharedWithUsers" ma:index="18"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dílené s podrobnostmi" ma:internalName="SharedWithDetails" ma:readOnly="true">
      <xsd:simpleType>
        <xsd:restriction base="dms:Note">
          <xsd:maxLength value="255"/>
        </xsd:restriction>
      </xsd:simpleType>
    </xsd:element>
    <xsd:element name="SharingHintHash" ma:index="20" nillable="true" ma:displayName="Hodnota hash upozornění na sdílení"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4B5E6B-4DFA-4D5F-AAD4-B95D71E7E4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e8b739-1662-462e-84b7-6dd21149fd20"/>
    <ds:schemaRef ds:uri="fc1905a5-cf85-4e61-9a63-331118843f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8A3382E-40D3-48F0-B427-5E1FA1405C6F}">
  <ds:schemaRefs>
    <ds:schemaRef ds:uri="http://schemas.microsoft.com/sharepoint/v3/contenttype/forms"/>
  </ds:schemaRefs>
</ds:datastoreItem>
</file>

<file path=customXml/itemProps3.xml><?xml version="1.0" encoding="utf-8"?>
<ds:datastoreItem xmlns:ds="http://schemas.openxmlformats.org/officeDocument/2006/customXml" ds:itemID="{F2488681-B985-4C4A-82A8-610E8CCB933C}">
  <ds:schemaRefs>
    <ds:schemaRef ds:uri="92e8b739-1662-462e-84b7-6dd21149fd20"/>
    <ds:schemaRef ds:uri="http://purl.org/dc/terms/"/>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fc1905a5-cf85-4e61-9a63-331118843f16"/>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Retrospect</Template>
  <TotalTime>14307</TotalTime>
  <Words>3121</Words>
  <Application>Microsoft Office PowerPoint</Application>
  <PresentationFormat>Širokoúhlá obrazovka</PresentationFormat>
  <Paragraphs>245</Paragraphs>
  <Slides>31</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31</vt:i4>
      </vt:variant>
    </vt:vector>
  </HeadingPairs>
  <TitlesOfParts>
    <vt:vector size="37" baseType="lpstr">
      <vt:lpstr>Calibri</vt:lpstr>
      <vt:lpstr>Calibri Light</vt:lpstr>
      <vt:lpstr>Cambria Math</vt:lpstr>
      <vt:lpstr>Times New Roman</vt:lpstr>
      <vt:lpstr>Wingdings</vt:lpstr>
      <vt:lpstr>Retrospektiva</vt:lpstr>
      <vt:lpstr>  Progresivní metody modelování</vt:lpstr>
      <vt:lpstr>Úvod do metod fyzikálního modelování proudění a jejich aplikace v technologiích výroby slitin kovů</vt:lpstr>
      <vt:lpstr>Úvod</vt:lpstr>
      <vt:lpstr>Úvod</vt:lpstr>
      <vt:lpstr>Schéma modelování procesů</vt:lpstr>
      <vt:lpstr>Podstata a základní principy fyzikálního modelování</vt:lpstr>
      <vt:lpstr>Podobnost dvou systémů</vt:lpstr>
      <vt:lpstr>Podobnost dvou systémů</vt:lpstr>
      <vt:lpstr>Podobnost dvou systémů</vt:lpstr>
      <vt:lpstr>Podobnost dvou systémů</vt:lpstr>
      <vt:lpstr>Podobnost dvou systémů</vt:lpstr>
      <vt:lpstr>Podobnost dvou systémů</vt:lpstr>
      <vt:lpstr>Podobnost dvou systémů</vt:lpstr>
      <vt:lpstr>Bezrozměrové parametry</vt:lpstr>
      <vt:lpstr>Bezrozměrové parametry</vt:lpstr>
      <vt:lpstr>Bezrozměrové parametry</vt:lpstr>
      <vt:lpstr>Prezentace aplikace PowerPoint</vt:lpstr>
      <vt:lpstr>Stanovení bezrozměrových parametrů metodu podobností transformace rovnic</vt:lpstr>
      <vt:lpstr>Stanovení bezrozměrových parametrů metodu podobností transformace rovnic</vt:lpstr>
      <vt:lpstr>Stanovení bezrozměrových parametrů metodu podobností transformace rovnic</vt:lpstr>
      <vt:lpstr>Stanovení bezrozměrových parametrů metodu podobností transformace rovnic</vt:lpstr>
      <vt:lpstr>Stanovení bezrozměrových parametrů metodu podobností transformace rovnic</vt:lpstr>
      <vt:lpstr>Stanovení bezrozměrových parametrů metodu podobností transformace rovnic</vt:lpstr>
      <vt:lpstr>Stanovení bezrozměrových parametrů metodu podobností transformace rovnic</vt:lpstr>
      <vt:lpstr>Stanovení bezrozměrových parametrů metodu podobností transformace rovnic</vt:lpstr>
      <vt:lpstr>Experimentální podstat fyzikálního modelování</vt:lpstr>
      <vt:lpstr>Experimentální podstat fyzikálního modelování</vt:lpstr>
      <vt:lpstr>Experimentální podstat fyzikálního modelování</vt:lpstr>
      <vt:lpstr>Experimentální podstat fyzikálního modelování</vt:lpstr>
      <vt:lpstr>Experimentální podstat fyzikálního modelování</vt:lpstr>
      <vt:lpstr>Experimentální podstat fyzikálního modelování</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Nová Jana</dc:creator>
  <cp:lastModifiedBy>Ladislav Socha</cp:lastModifiedBy>
  <cp:revision>500</cp:revision>
  <dcterms:created xsi:type="dcterms:W3CDTF">2020-07-13T07:37:48Z</dcterms:created>
  <dcterms:modified xsi:type="dcterms:W3CDTF">2022-01-13T10:03:32Z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0x010100E5293B7189D2E345B6A5818BD11F69CE</vt:lpwstr>
  </property>
</Properties>
</file>