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9"/>
  </p:notesMasterIdLst>
  <p:sldIdLst>
    <p:sldId id="256" r:id="rId5"/>
    <p:sldId id="258" r:id="rId6"/>
    <p:sldId id="264" r:id="rId7"/>
    <p:sldId id="548" r:id="rId8"/>
    <p:sldId id="549" r:id="rId9"/>
    <p:sldId id="550" r:id="rId10"/>
    <p:sldId id="551" r:id="rId11"/>
    <p:sldId id="552" r:id="rId12"/>
    <p:sldId id="553" r:id="rId13"/>
    <p:sldId id="554" r:id="rId14"/>
    <p:sldId id="555" r:id="rId15"/>
    <p:sldId id="556" r:id="rId16"/>
    <p:sldId id="557" r:id="rId17"/>
    <p:sldId id="558" r:id="rId18"/>
    <p:sldId id="529" r:id="rId19"/>
    <p:sldId id="530" r:id="rId20"/>
    <p:sldId id="531" r:id="rId21"/>
    <p:sldId id="532" r:id="rId22"/>
    <p:sldId id="533" r:id="rId23"/>
    <p:sldId id="534" r:id="rId24"/>
    <p:sldId id="535" r:id="rId25"/>
    <p:sldId id="536" r:id="rId26"/>
    <p:sldId id="537" r:id="rId27"/>
    <p:sldId id="538" r:id="rId28"/>
    <p:sldId id="539" r:id="rId29"/>
    <p:sldId id="540" r:id="rId30"/>
    <p:sldId id="541" r:id="rId31"/>
    <p:sldId id="542" r:id="rId32"/>
    <p:sldId id="543" r:id="rId33"/>
    <p:sldId id="544" r:id="rId34"/>
    <p:sldId id="545" r:id="rId35"/>
    <p:sldId id="455" r:id="rId36"/>
    <p:sldId id="546" r:id="rId37"/>
    <p:sldId id="54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0C"/>
    <a:srgbClr val="983033"/>
    <a:srgbClr val="343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4660"/>
  </p:normalViewPr>
  <p:slideViewPr>
    <p:cSldViewPr snapToGrid="0">
      <p:cViewPr varScale="1">
        <p:scale>
          <a:sx n="115" d="100"/>
          <a:sy n="115" d="100"/>
        </p:scale>
        <p:origin x="102" y="10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B50A2-266A-493F-BB0E-F0AB9AAB1F59}" type="datetimeFigureOut">
              <a:rPr lang="cs-CZ" smtClean="0"/>
              <a:t>13.01.2022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C8185-0C71-4C9A-B37D-F84DDEAB74A5}" type="slidenum">
              <a:rPr lang="cs-CZ" smtClean="0"/>
              <a:t>‹#›</a:t>
            </a:fld>
            <a:endParaRPr lang="cs-CZ"/>
          </a:p>
        </p:txBody>
      </p:sp>
    </p:spTree>
    <p:extLst>
      <p:ext uri="{BB962C8B-B14F-4D97-AF65-F5344CB8AC3E}">
        <p14:creationId xmlns:p14="http://schemas.microsoft.com/office/powerpoint/2010/main" val="77843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94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3273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0877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32936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14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07785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D9C6C1A-50B4-4548-951E-C90F7647C9BD}" type="datetimeFigureOut">
              <a:rPr lang="cs-CZ" smtClean="0"/>
              <a:t>13.01.2022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74769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D9C6C1A-50B4-4548-951E-C90F7647C9BD}" type="datetimeFigureOut">
              <a:rPr lang="cs-CZ" smtClean="0"/>
              <a:t>13.01.2022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6404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9C6C1A-50B4-4548-951E-C90F7647C9BD}" type="datetimeFigureOut">
              <a:rPr lang="cs-CZ" smtClean="0"/>
              <a:t>13.01.2022</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8806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2340A8-754F-4D1C-B784-FC20F0A9E635}" type="slidenum">
              <a:rPr lang="cs-CZ" smtClean="0"/>
              <a:t>‹#›</a:t>
            </a:fld>
            <a:endParaRPr lang="cs-CZ"/>
          </a:p>
        </p:txBody>
      </p:sp>
    </p:spTree>
    <p:extLst>
      <p:ext uri="{BB962C8B-B14F-4D97-AF65-F5344CB8AC3E}">
        <p14:creationId xmlns:p14="http://schemas.microsoft.com/office/powerpoint/2010/main" val="23003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9595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9C6C1A-50B4-4548-951E-C90F7647C9BD}" type="datetimeFigureOut">
              <a:rPr lang="cs-CZ" smtClean="0"/>
              <a:t>13.01.2022</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2340A8-754F-4D1C-B784-FC20F0A9E635}"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03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pPr algn="ctr"/>
            <a:br>
              <a:rPr lang="cs-CZ" dirty="0">
                <a:solidFill>
                  <a:schemeClr val="tx1"/>
                </a:solidFill>
              </a:rPr>
            </a:br>
            <a:br>
              <a:rPr lang="cs-CZ" dirty="0">
                <a:solidFill>
                  <a:schemeClr val="tx1"/>
                </a:solidFill>
              </a:rPr>
            </a:br>
            <a:r>
              <a:rPr lang="cs-CZ" dirty="0">
                <a:solidFill>
                  <a:schemeClr val="tx1"/>
                </a:solidFill>
              </a:rPr>
              <a:t>Progresivní metody modelování</a:t>
            </a:r>
          </a:p>
        </p:txBody>
      </p:sp>
      <p:sp>
        <p:nvSpPr>
          <p:cNvPr id="3" name="Podnadpis 2"/>
          <p:cNvSpPr>
            <a:spLocks noGrp="1"/>
          </p:cNvSpPr>
          <p:nvPr>
            <p:ph type="subTitle" idx="1"/>
          </p:nvPr>
        </p:nvSpPr>
        <p:spPr>
          <a:xfrm>
            <a:off x="1199535" y="4418628"/>
            <a:ext cx="9144000" cy="1655762"/>
          </a:xfrm>
        </p:spPr>
        <p:txBody>
          <a:bodyPr/>
          <a:lstStyle/>
          <a:p>
            <a:pPr algn="ctr"/>
            <a:r>
              <a:rPr lang="cs-CZ" b="1" cap="none" dirty="0">
                <a:solidFill>
                  <a:srgbClr val="983033"/>
                </a:solidFill>
              </a:rPr>
              <a:t>Doc. Ing. Ladislav SOCHA, Ph.D. </a:t>
            </a:r>
            <a:r>
              <a:rPr lang="cs-CZ" b="1" cap="none">
                <a:solidFill>
                  <a:srgbClr val="983033"/>
                </a:solidFill>
              </a:rPr>
              <a:t>a kol.</a:t>
            </a:r>
            <a:endParaRPr lang="cs-CZ" b="1" cap="none" dirty="0">
              <a:solidFill>
                <a:srgbClr val="983033"/>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217936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Podobnost dvou systémů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b="1" dirty="0">
                <a:solidFill>
                  <a:schemeClr val="tx1"/>
                </a:solidFill>
              </a:rPr>
              <a:t>Dynamická podobnost </a:t>
            </a:r>
            <a:r>
              <a:rPr lang="cs-CZ" dirty="0">
                <a:solidFill>
                  <a:schemeClr val="tx1"/>
                </a:solidFill>
              </a:rPr>
              <a:t>vyjadřuje </a:t>
            </a:r>
            <a:r>
              <a:rPr lang="cs-CZ" b="1" dirty="0">
                <a:solidFill>
                  <a:schemeClr val="tx1"/>
                </a:solidFill>
              </a:rPr>
              <a:t>podobnost sil </a:t>
            </a:r>
            <a:r>
              <a:rPr lang="cs-CZ" dirty="0">
                <a:solidFill>
                  <a:schemeClr val="tx1"/>
                </a:solidFill>
              </a:rPr>
              <a:t>a rovněž je pozorována mezi dvěma geometricky podobnými systémy, ve kterých je poměr sil v navzájem odpovídajících místech a časech stálý a směr jejich působení totožný. U dynamické podobnosti se předpokládá podobnost geometrická i kinematická. </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
        <p:nvSpPr>
          <p:cNvPr id="8" name="TextovéPole 7">
            <a:extLst>
              <a:ext uri="{FF2B5EF4-FFF2-40B4-BE49-F238E27FC236}">
                <a16:creationId xmlns:a16="http://schemas.microsoft.com/office/drawing/2014/main" id="{86BD15AA-2B30-4857-B1DC-5960BCFA09EC}"/>
              </a:ext>
            </a:extLst>
          </p:cNvPr>
          <p:cNvSpPr txBox="1"/>
          <p:nvPr/>
        </p:nvSpPr>
        <p:spPr>
          <a:xfrm>
            <a:off x="3098041" y="5545928"/>
            <a:ext cx="6339840" cy="646331"/>
          </a:xfrm>
          <a:prstGeom prst="rect">
            <a:avLst/>
          </a:prstGeom>
          <a:noFill/>
        </p:spPr>
        <p:txBody>
          <a:bodyPr wrap="square" rtlCol="0">
            <a:spAutoFit/>
          </a:bodyPr>
          <a:lstStyle/>
          <a:p>
            <a:pPr algn="ctr"/>
            <a:r>
              <a:rPr lang="cs-CZ" i="1" dirty="0"/>
              <a:t>Dynamická podobnost silových polí působících ve dvou geometricky podobných systémech</a:t>
            </a:r>
          </a:p>
        </p:txBody>
      </p:sp>
      <p:pic>
        <p:nvPicPr>
          <p:cNvPr id="10" name="Obrázek 9">
            <a:extLst>
              <a:ext uri="{FF2B5EF4-FFF2-40B4-BE49-F238E27FC236}">
                <a16:creationId xmlns:a16="http://schemas.microsoft.com/office/drawing/2014/main" id="{D590CE8B-7D45-4ACE-B3E8-4BED23D6DB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8181" y="2801771"/>
            <a:ext cx="4719559" cy="2744156"/>
          </a:xfrm>
          <a:prstGeom prst="rect">
            <a:avLst/>
          </a:prstGeom>
          <a:noFill/>
          <a:ln>
            <a:noFill/>
          </a:ln>
        </p:spPr>
      </p:pic>
    </p:spTree>
    <p:extLst>
      <p:ext uri="{BB962C8B-B14F-4D97-AF65-F5344CB8AC3E}">
        <p14:creationId xmlns:p14="http://schemas.microsoft.com/office/powerpoint/2010/main" val="325421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Podobnost dvou systémů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b="1" dirty="0">
                <a:solidFill>
                  <a:schemeClr val="tx1"/>
                </a:solidFill>
              </a:rPr>
              <a:t>Dynamická podobnost při proudění tekutiny </a:t>
            </a:r>
            <a:r>
              <a:rPr lang="cs-CZ" dirty="0">
                <a:solidFill>
                  <a:schemeClr val="tx1"/>
                </a:solidFill>
              </a:rPr>
              <a:t>V dynamicky podobných systémech, kde probíhá proudění tekutiny za izotermických podmínek je nutno uvažovat všechny relevantní síly, které mají vliv na výsledný charakter proudění. Základní rozdělení těchto sil: </a:t>
            </a:r>
            <a:r>
              <a:rPr lang="cs-CZ" b="1" dirty="0">
                <a:solidFill>
                  <a:schemeClr val="tx1"/>
                </a:solidFill>
              </a:rPr>
              <a:t>síly vnější a síly vnitřní</a:t>
            </a:r>
            <a:r>
              <a:rPr lang="cs-CZ" dirty="0">
                <a:solidFill>
                  <a:schemeClr val="tx1"/>
                </a:solidFill>
              </a:rPr>
              <a:t>. Síly vnější působí na systém (kapalinu) zvnějšku a síly vnitřní jsou generovány jako důsledek vlastností kapaliny. </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pic>
        <p:nvPicPr>
          <p:cNvPr id="11" name="Obrázek 10">
            <a:extLst>
              <a:ext uri="{FF2B5EF4-FFF2-40B4-BE49-F238E27FC236}">
                <a16:creationId xmlns:a16="http://schemas.microsoft.com/office/drawing/2014/main" id="{551B3AC1-EC95-45D5-86EB-150E180C4261}"/>
              </a:ext>
            </a:extLst>
          </p:cNvPr>
          <p:cNvPicPr>
            <a:picLocks noChangeAspect="1"/>
          </p:cNvPicPr>
          <p:nvPr/>
        </p:nvPicPr>
        <p:blipFill>
          <a:blip r:embed="rId3"/>
          <a:stretch>
            <a:fillRect/>
          </a:stretch>
        </p:blipFill>
        <p:spPr>
          <a:xfrm>
            <a:off x="7313814" y="3122853"/>
            <a:ext cx="4742639" cy="2294274"/>
          </a:xfrm>
          <a:prstGeom prst="rect">
            <a:avLst/>
          </a:prstGeom>
        </p:spPr>
      </p:pic>
      <p:pic>
        <p:nvPicPr>
          <p:cNvPr id="9" name="Obrázek 8">
            <a:extLst>
              <a:ext uri="{FF2B5EF4-FFF2-40B4-BE49-F238E27FC236}">
                <a16:creationId xmlns:a16="http://schemas.microsoft.com/office/drawing/2014/main" id="{D70980D4-14F9-4E3F-845D-E16984567828}"/>
              </a:ext>
            </a:extLst>
          </p:cNvPr>
          <p:cNvPicPr>
            <a:picLocks noChangeAspect="1"/>
          </p:cNvPicPr>
          <p:nvPr/>
        </p:nvPicPr>
        <p:blipFill>
          <a:blip r:embed="rId4"/>
          <a:stretch>
            <a:fillRect/>
          </a:stretch>
        </p:blipFill>
        <p:spPr>
          <a:xfrm>
            <a:off x="-588225" y="3087208"/>
            <a:ext cx="9288879" cy="3540604"/>
          </a:xfrm>
          <a:prstGeom prst="rect">
            <a:avLst/>
          </a:prstGeom>
        </p:spPr>
      </p:pic>
    </p:spTree>
    <p:extLst>
      <p:ext uri="{BB962C8B-B14F-4D97-AF65-F5344CB8AC3E}">
        <p14:creationId xmlns:p14="http://schemas.microsoft.com/office/powerpoint/2010/main" val="342557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Podobnost dvou systémů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b="1" dirty="0">
                <a:solidFill>
                  <a:schemeClr val="tx1"/>
                </a:solidFill>
              </a:rPr>
              <a:t>Tepelná podobnost </a:t>
            </a:r>
            <a:r>
              <a:rPr lang="cs-CZ" dirty="0">
                <a:solidFill>
                  <a:schemeClr val="tx1"/>
                </a:solidFill>
              </a:rPr>
              <a:t>charakterizuje podobnost teplot, teplotních gradientů a tepelných toků v odpovídajících časech procesu a odpovídajících místech geometricky podobných systémů. Tepelnou podobnost je nutno zajistit při modelování </a:t>
            </a:r>
            <a:r>
              <a:rPr lang="cs-CZ" dirty="0" err="1">
                <a:solidFill>
                  <a:schemeClr val="tx1"/>
                </a:solidFill>
              </a:rPr>
              <a:t>neizotermálních</a:t>
            </a:r>
            <a:r>
              <a:rPr lang="cs-CZ" dirty="0">
                <a:solidFill>
                  <a:schemeClr val="tx1"/>
                </a:solidFill>
              </a:rPr>
              <a:t> procesů.</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pic>
        <p:nvPicPr>
          <p:cNvPr id="10" name="Obrázek 9">
            <a:extLst>
              <a:ext uri="{FF2B5EF4-FFF2-40B4-BE49-F238E27FC236}">
                <a16:creationId xmlns:a16="http://schemas.microsoft.com/office/drawing/2014/main" id="{D16A8010-DD85-4961-AABF-276B1BE12BA9}"/>
              </a:ext>
            </a:extLst>
          </p:cNvPr>
          <p:cNvPicPr>
            <a:picLocks noChangeAspect="1"/>
          </p:cNvPicPr>
          <p:nvPr/>
        </p:nvPicPr>
        <p:blipFill>
          <a:blip r:embed="rId3"/>
          <a:stretch>
            <a:fillRect/>
          </a:stretch>
        </p:blipFill>
        <p:spPr>
          <a:xfrm>
            <a:off x="3687706" y="3857414"/>
            <a:ext cx="4816588" cy="1964141"/>
          </a:xfrm>
          <a:prstGeom prst="rect">
            <a:avLst/>
          </a:prstGeom>
        </p:spPr>
      </p:pic>
      <mc:AlternateContent xmlns:mc="http://schemas.openxmlformats.org/markup-compatibility/2006" xmlns:a14="http://schemas.microsoft.com/office/drawing/2010/main">
        <mc:Choice Requires="a14">
          <p:sp>
            <p:nvSpPr>
              <p:cNvPr id="15" name="TextovéPole 14">
                <a:extLst>
                  <a:ext uri="{FF2B5EF4-FFF2-40B4-BE49-F238E27FC236}">
                    <a16:creationId xmlns:a16="http://schemas.microsoft.com/office/drawing/2014/main" id="{14603744-80BB-44C9-9360-EC66352DAA68}"/>
                  </a:ext>
                </a:extLst>
              </p:cNvPr>
              <p:cNvSpPr txBox="1"/>
              <p:nvPr/>
            </p:nvSpPr>
            <p:spPr>
              <a:xfrm>
                <a:off x="3048000" y="2885401"/>
                <a:ext cx="6096000" cy="6929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cs-CZ" i="1" smtClean="0">
                              <a:solidFill>
                                <a:srgbClr val="836967"/>
                              </a:solidFill>
                              <a:latin typeface="Cambria Math" panose="02040503050406030204" pitchFamily="18" charset="0"/>
                            </a:rPr>
                          </m:ctrlPr>
                        </m:fPr>
                        <m:num>
                          <m:sSup>
                            <m:sSupPr>
                              <m:ctrlPr>
                                <a:rPr lang="cs-CZ" i="1">
                                  <a:solidFill>
                                    <a:srgbClr val="836967"/>
                                  </a:solidFill>
                                  <a:latin typeface="Cambria Math" panose="02040503050406030204" pitchFamily="18" charset="0"/>
                                </a:rPr>
                              </m:ctrlPr>
                            </m:sSupPr>
                            <m:e>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𝑇</m:t>
                                  </m:r>
                                </m:e>
                                <m:sub>
                                  <m:r>
                                    <a:rPr lang="cs-CZ" i="0">
                                      <a:latin typeface="Cambria Math" panose="02040503050406030204" pitchFamily="18" charset="0"/>
                                    </a:rPr>
                                    <m:t>1</m:t>
                                  </m:r>
                                </m:sub>
                              </m:sSub>
                            </m:e>
                            <m:sup>
                              <m:r>
                                <a:rPr lang="cs-CZ" i="0">
                                  <a:latin typeface="Cambria Math" panose="02040503050406030204" pitchFamily="18" charset="0"/>
                                </a:rPr>
                                <m:t>′</m:t>
                              </m:r>
                            </m:sup>
                          </m:sSup>
                        </m:num>
                        <m:den>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𝑇</m:t>
                              </m:r>
                            </m:e>
                            <m:sub>
                              <m:r>
                                <a:rPr lang="cs-CZ" i="0">
                                  <a:latin typeface="Cambria Math" panose="02040503050406030204" pitchFamily="18" charset="0"/>
                                </a:rPr>
                                <m:t>1</m:t>
                              </m:r>
                            </m:sub>
                          </m:sSub>
                        </m:den>
                      </m:f>
                      <m:r>
                        <a:rPr lang="cs-CZ" i="0">
                          <a:latin typeface="Cambria Math" panose="02040503050406030204" pitchFamily="18" charset="0"/>
                        </a:rPr>
                        <m:t>=</m:t>
                      </m:r>
                      <m:f>
                        <m:fPr>
                          <m:ctrlPr>
                            <a:rPr lang="cs-CZ" i="1">
                              <a:solidFill>
                                <a:srgbClr val="836967"/>
                              </a:solidFill>
                              <a:latin typeface="Cambria Math" panose="02040503050406030204" pitchFamily="18" charset="0"/>
                            </a:rPr>
                          </m:ctrlPr>
                        </m:fPr>
                        <m:num>
                          <m:sSup>
                            <m:sSupPr>
                              <m:ctrlPr>
                                <a:rPr lang="cs-CZ" i="1">
                                  <a:solidFill>
                                    <a:srgbClr val="836967"/>
                                  </a:solidFill>
                                  <a:latin typeface="Cambria Math" panose="02040503050406030204" pitchFamily="18" charset="0"/>
                                </a:rPr>
                              </m:ctrlPr>
                            </m:sSupPr>
                            <m:e>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𝑇</m:t>
                                  </m:r>
                                </m:e>
                                <m:sub>
                                  <m:r>
                                    <a:rPr lang="cs-CZ" i="0">
                                      <a:latin typeface="Cambria Math" panose="02040503050406030204" pitchFamily="18" charset="0"/>
                                    </a:rPr>
                                    <m:t>2</m:t>
                                  </m:r>
                                </m:sub>
                              </m:sSub>
                            </m:e>
                            <m:sup>
                              <m:r>
                                <a:rPr lang="cs-CZ" i="0">
                                  <a:latin typeface="Cambria Math" panose="02040503050406030204" pitchFamily="18" charset="0"/>
                                </a:rPr>
                                <m:t>′</m:t>
                              </m:r>
                            </m:sup>
                          </m:sSup>
                        </m:num>
                        <m:den>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𝑇</m:t>
                              </m:r>
                            </m:e>
                            <m:sub>
                              <m:r>
                                <a:rPr lang="cs-CZ" i="0">
                                  <a:latin typeface="Cambria Math" panose="02040503050406030204" pitchFamily="18" charset="0"/>
                                </a:rPr>
                                <m:t>2</m:t>
                              </m:r>
                            </m:sub>
                          </m:sSub>
                        </m:den>
                      </m:f>
                      <m:r>
                        <a:rPr lang="cs-CZ" i="0">
                          <a:latin typeface="Cambria Math" panose="02040503050406030204" pitchFamily="18" charset="0"/>
                        </a:rPr>
                        <m:t>=</m:t>
                      </m:r>
                      <m:f>
                        <m:fPr>
                          <m:ctrlPr>
                            <a:rPr lang="cs-CZ" i="1">
                              <a:solidFill>
                                <a:srgbClr val="836967"/>
                              </a:solidFill>
                              <a:latin typeface="Cambria Math" panose="02040503050406030204" pitchFamily="18" charset="0"/>
                            </a:rPr>
                          </m:ctrlPr>
                        </m:fPr>
                        <m:num>
                          <m:sSup>
                            <m:sSupPr>
                              <m:ctrlPr>
                                <a:rPr lang="cs-CZ" i="1">
                                  <a:solidFill>
                                    <a:srgbClr val="836967"/>
                                  </a:solidFill>
                                  <a:latin typeface="Cambria Math" panose="02040503050406030204" pitchFamily="18" charset="0"/>
                                </a:rPr>
                              </m:ctrlPr>
                            </m:sSupPr>
                            <m:e>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𝑇</m:t>
                                  </m:r>
                                </m:e>
                                <m:sub>
                                  <m:r>
                                    <a:rPr lang="cs-CZ" i="0">
                                      <a:latin typeface="Cambria Math" panose="02040503050406030204" pitchFamily="18" charset="0"/>
                                    </a:rPr>
                                    <m:t>3</m:t>
                                  </m:r>
                                </m:sub>
                              </m:sSub>
                            </m:e>
                            <m:sup>
                              <m:r>
                                <a:rPr lang="cs-CZ" i="0">
                                  <a:latin typeface="Cambria Math" panose="02040503050406030204" pitchFamily="18" charset="0"/>
                                </a:rPr>
                                <m:t>′</m:t>
                              </m:r>
                            </m:sup>
                          </m:sSup>
                        </m:num>
                        <m:den>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𝑇</m:t>
                              </m:r>
                            </m:e>
                            <m:sub>
                              <m:r>
                                <a:rPr lang="cs-CZ" i="0">
                                  <a:latin typeface="Cambria Math" panose="02040503050406030204" pitchFamily="18" charset="0"/>
                                </a:rPr>
                                <m:t>3</m:t>
                              </m:r>
                            </m:sub>
                          </m:sSub>
                        </m:den>
                      </m:f>
                      <m:r>
                        <a:rPr lang="cs-CZ" i="0">
                          <a:latin typeface="Cambria Math" panose="02040503050406030204" pitchFamily="18" charset="0"/>
                        </a:rPr>
                        <m:t>=</m:t>
                      </m:r>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𝑀</m:t>
                          </m:r>
                        </m:e>
                        <m:sub>
                          <m:r>
                            <a:rPr lang="cs-CZ" i="1">
                              <a:latin typeface="Cambria Math" panose="02040503050406030204" pitchFamily="18" charset="0"/>
                            </a:rPr>
                            <m:t>𝑇</m:t>
                          </m:r>
                        </m:sub>
                      </m:sSub>
                      <m:r>
                        <a:rPr lang="cs-CZ" i="0">
                          <a:latin typeface="Cambria Math" panose="02040503050406030204" pitchFamily="18" charset="0"/>
                        </a:rPr>
                        <m:t>=</m:t>
                      </m:r>
                      <m:r>
                        <a:rPr lang="cs-CZ" i="1">
                          <a:latin typeface="Cambria Math" panose="02040503050406030204" pitchFamily="18" charset="0"/>
                        </a:rPr>
                        <m:t>𝑘𝑜𝑛𝑠𝑡</m:t>
                      </m:r>
                      <m:r>
                        <a:rPr lang="cs-CZ" i="0">
                          <a:latin typeface="Cambria Math" panose="02040503050406030204" pitchFamily="18" charset="0"/>
                        </a:rPr>
                        <m:t>.</m:t>
                      </m:r>
                    </m:oMath>
                  </m:oMathPara>
                </a14:m>
                <a:endParaRPr lang="cs-CZ" dirty="0"/>
              </a:p>
            </p:txBody>
          </p:sp>
        </mc:Choice>
        <mc:Fallback xmlns="">
          <p:sp>
            <p:nvSpPr>
              <p:cNvPr id="15" name="TextovéPole 14">
                <a:extLst>
                  <a:ext uri="{FF2B5EF4-FFF2-40B4-BE49-F238E27FC236}">
                    <a16:creationId xmlns:a16="http://schemas.microsoft.com/office/drawing/2014/main" id="{14603744-80BB-44C9-9360-EC66352DAA68}"/>
                  </a:ext>
                </a:extLst>
              </p:cNvPr>
              <p:cNvSpPr txBox="1">
                <a:spLocks noRot="1" noChangeAspect="1" noMove="1" noResize="1" noEditPoints="1" noAdjustHandles="1" noChangeArrowheads="1" noChangeShapeType="1" noTextEdit="1"/>
              </p:cNvSpPr>
              <p:nvPr/>
            </p:nvSpPr>
            <p:spPr>
              <a:xfrm>
                <a:off x="3048000" y="2885401"/>
                <a:ext cx="6096000" cy="692947"/>
              </a:xfrm>
              <a:prstGeom prst="rect">
                <a:avLst/>
              </a:prstGeom>
              <a:blipFill>
                <a:blip r:embed="rId4"/>
                <a:stretch>
                  <a:fillRect/>
                </a:stretch>
              </a:blipFill>
            </p:spPr>
            <p:txBody>
              <a:bodyPr/>
              <a:lstStyle/>
              <a:p>
                <a:r>
                  <a:rPr lang="cs-CZ">
                    <a:noFill/>
                  </a:rPr>
                  <a:t> </a:t>
                </a:r>
              </a:p>
            </p:txBody>
          </p:sp>
        </mc:Fallback>
      </mc:AlternateContent>
      <p:sp>
        <p:nvSpPr>
          <p:cNvPr id="16" name="TextovéPole 15">
            <a:extLst>
              <a:ext uri="{FF2B5EF4-FFF2-40B4-BE49-F238E27FC236}">
                <a16:creationId xmlns:a16="http://schemas.microsoft.com/office/drawing/2014/main" id="{B6A8B423-AB1C-4A16-93B3-B547449A7480}"/>
              </a:ext>
            </a:extLst>
          </p:cNvPr>
          <p:cNvSpPr txBox="1"/>
          <p:nvPr/>
        </p:nvSpPr>
        <p:spPr>
          <a:xfrm>
            <a:off x="3048000" y="5685462"/>
            <a:ext cx="5406843" cy="646331"/>
          </a:xfrm>
          <a:prstGeom prst="rect">
            <a:avLst/>
          </a:prstGeom>
          <a:noFill/>
        </p:spPr>
        <p:txBody>
          <a:bodyPr wrap="square" rtlCol="0">
            <a:spAutoFit/>
          </a:bodyPr>
          <a:lstStyle/>
          <a:p>
            <a:pPr algn="ctr"/>
            <a:r>
              <a:rPr lang="cs-CZ" i="1" dirty="0"/>
              <a:t>Tepelná podobnost teplotních polí ve dvou geometricky podobných systémech</a:t>
            </a:r>
          </a:p>
        </p:txBody>
      </p:sp>
    </p:spTree>
    <p:extLst>
      <p:ext uri="{BB962C8B-B14F-4D97-AF65-F5344CB8AC3E}">
        <p14:creationId xmlns:p14="http://schemas.microsoft.com/office/powerpoint/2010/main" val="1495777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Podobnost dvou systémů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b="1" dirty="0">
                <a:solidFill>
                  <a:schemeClr val="tx1"/>
                </a:solidFill>
              </a:rPr>
              <a:t>Chemická podobnost </a:t>
            </a:r>
            <a:r>
              <a:rPr lang="cs-CZ" dirty="0">
                <a:solidFill>
                  <a:schemeClr val="tx1"/>
                </a:solidFill>
              </a:rPr>
              <a:t>vyjadřuje podobnost koncentrací a koncentračních gradientů v odpovídajících časech procesu a odpovídajících místech geometricky podobných systémů.</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Obdobným způsobem by bylo možné charakterizovat i další druhy podobností.</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333426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Bezrozměrové parametry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40000" lnSpcReduction="20000"/>
              </a:bodyPr>
              <a:lstStyle/>
              <a:p>
                <a:pPr lvl="1" algn="just">
                  <a:buClr>
                    <a:srgbClr val="983033"/>
                  </a:buClr>
                  <a:buFont typeface="Wingdings" panose="05000000000000000000" pitchFamily="2" charset="2"/>
                  <a:buChar char="ü"/>
                </a:pPr>
                <a:r>
                  <a:rPr lang="cs-CZ" dirty="0">
                    <a:solidFill>
                      <a:schemeClr val="tx1"/>
                    </a:solidFill>
                  </a:rPr>
                  <a:t>Vyjádření podobnosti dvou systémů pomocí konstant podobnosti je sice možné, ale z praktického hlediska není příliš rozšířené. Nejčastěji využívaným způsobem vyjádření podobnosti dvou systémů je pomocí tzv. </a:t>
                </a:r>
                <a:r>
                  <a:rPr lang="cs-CZ" b="1" dirty="0">
                    <a:solidFill>
                      <a:schemeClr val="tx1"/>
                    </a:solidFill>
                  </a:rPr>
                  <a:t>bezrozměrových parametrů</a:t>
                </a:r>
                <a:r>
                  <a:rPr lang="cs-CZ" dirty="0">
                    <a:solidFill>
                      <a:schemeClr val="tx1"/>
                    </a:solidFill>
                  </a:rPr>
                  <a:t>. </a:t>
                </a:r>
              </a:p>
              <a:p>
                <a:pPr lvl="1" algn="just">
                  <a:buClr>
                    <a:srgbClr val="983033"/>
                  </a:buClr>
                  <a:buFont typeface="Wingdings" panose="05000000000000000000" pitchFamily="2" charset="2"/>
                  <a:buChar char="ü"/>
                </a:pPr>
                <a:r>
                  <a:rPr lang="cs-CZ" dirty="0">
                    <a:solidFill>
                      <a:schemeClr val="tx1"/>
                    </a:solidFill>
                  </a:rPr>
                  <a:t>Bezrozměrový parametr </a:t>
                </a:r>
                <a:r>
                  <a:rPr lang="cs-CZ" dirty="0" err="1">
                    <a:solidFill>
                      <a:schemeClr val="tx1"/>
                    </a:solidFill>
                  </a:rPr>
                  <a:t>K</a:t>
                </a:r>
                <a:r>
                  <a:rPr lang="cs-CZ" baseline="-25000" dirty="0" err="1">
                    <a:solidFill>
                      <a:schemeClr val="tx1"/>
                    </a:solidFill>
                  </a:rPr>
                  <a:t>q</a:t>
                </a:r>
                <a:r>
                  <a:rPr lang="cs-CZ" dirty="0">
                    <a:solidFill>
                      <a:schemeClr val="tx1"/>
                    </a:solidFill>
                  </a:rPr>
                  <a:t> v základním systému:</a:t>
                </a:r>
              </a:p>
              <a:p>
                <a:pPr marL="180340" algn="just">
                  <a:lnSpc>
                    <a:spcPct val="115000"/>
                  </a:lnSpc>
                  <a:spcAft>
                    <a:spcPts val="600"/>
                  </a:spcAft>
                </a:pPr>
                <a14:m>
                  <m:oMath xmlns:m="http://schemas.openxmlformats.org/officeDocument/2006/math">
                    <m:sSub>
                      <m:sSubPr>
                        <m:ctrlPr>
                          <a:rPr lang="cs-CZ"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𝐾</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sub>
                    </m:s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den>
                    </m:f>
                  </m:oMath>
                </a14:m>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600"/>
                  </a:spcAft>
                  <a:tabLst>
                    <a:tab pos="540385" algn="l"/>
                    <a:tab pos="990600" algn="l"/>
                  </a:tabLst>
                </a:pPr>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kde:	</a:t>
                </a:r>
                <a14:m>
                  <m:oMath xmlns:m="http://schemas.openxmlformats.org/officeDocument/2006/math">
                    <m:sSub>
                      <m:sSub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𝐾</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sub>
                    </m:sSub>
                  </m:oMath>
                </a14:m>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bezrozměrový parametr veličiny </a:t>
                </a:r>
                <a:r>
                  <a:rPr lang="cs-CZ"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a:t>
                </a:r>
                <a:endPar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600"/>
                  </a:spcAft>
                  <a:buNone/>
                  <a:tabLst>
                    <a:tab pos="540385" algn="l"/>
                    <a:tab pos="990600" algn="l"/>
                  </a:tabLst>
                </a:pPr>
                <a14:m>
                  <m:oMath xmlns:m="http://schemas.openxmlformats.org/officeDocument/2006/math">
                    <m:f>
                      <m:f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den>
                    </m:f>
                  </m:oMath>
                </a14:m>
                <a:r>
                  <a:rPr lang="cs-CZ" sz="1800" i="1" baseline="-25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poměr dvou libovolně zvolených veličin </a:t>
                </a:r>
                <a:r>
                  <a:rPr lang="cs-CZ"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a:t>
                </a:r>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 základním systému</a:t>
                </a:r>
              </a:p>
              <a:p>
                <a:pPr indent="-1885950" algn="just">
                  <a:lnSpc>
                    <a:spcPct val="115000"/>
                  </a:lnSpc>
                  <a:spcAft>
                    <a:spcPts val="600"/>
                  </a:spcAft>
                  <a:tabLst>
                    <a:tab pos="540385" algn="l"/>
                    <a:tab pos="990600" algn="l"/>
                  </a:tabLst>
                </a:pPr>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(např. poměr </a:t>
                </a:r>
                <a:r>
                  <a:rPr lang="cs-CZ"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t>
                </a:r>
                <a:r>
                  <a:rPr lang="cs-CZ" sz="1800" i="1" baseline="-25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 </a:t>
                </a:r>
                <a:r>
                  <a:rPr lang="cs-CZ"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lang="cs-CZ" sz="1800" i="1" baseline="-25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a:t>
                </a:r>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endParaRPr lang="cs-CZ" dirty="0">
                  <a:solidFill>
                    <a:schemeClr val="tx1"/>
                  </a:solidFill>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3"/>
                <a:stretch>
                  <a:fillRect l="-242" t="-455"/>
                </a:stretch>
              </a:blipFill>
            </p:spPr>
            <p:txBody>
              <a:bodyPr/>
              <a:lstStyle/>
              <a:p>
                <a:r>
                  <a:rPr lang="cs-CZ">
                    <a:noFill/>
                  </a:rPr>
                  <a:t> </a:t>
                </a:r>
              </a:p>
            </p:txBody>
          </p:sp>
        </mc:Fallback>
      </mc:AlternateContent>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2701086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Slévárenské slitiny typu Al-Si (tzv. siluminy)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4"/>
            <a:ext cx="6217920" cy="402336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Obsah křemíku jako základní přísady je ve dvou a vícesložkových slitinách typu Al-Si vždy vyšší, než je jeho max. rozpustnost v tuhém roztoku Al. Podle rovnovážného diagramu tvoří pak hliník (fáze </a:t>
            </a:r>
            <a:r>
              <a:rPr lang="el-GR" dirty="0">
                <a:solidFill>
                  <a:schemeClr val="tx1"/>
                </a:solidFill>
              </a:rPr>
              <a:t>α) </a:t>
            </a:r>
            <a:r>
              <a:rPr lang="cs-CZ" dirty="0">
                <a:solidFill>
                  <a:schemeClr val="tx1"/>
                </a:solidFill>
              </a:rPr>
              <a:t>s křemíkem (fáze </a:t>
            </a:r>
            <a:r>
              <a:rPr lang="el-GR" dirty="0">
                <a:solidFill>
                  <a:schemeClr val="tx1"/>
                </a:solidFill>
              </a:rPr>
              <a:t>β) </a:t>
            </a:r>
            <a:r>
              <a:rPr lang="cs-CZ" dirty="0">
                <a:solidFill>
                  <a:schemeClr val="tx1"/>
                </a:solidFill>
              </a:rPr>
              <a:t>eutektický systém s omezenou rozpustností Si v Al. Slitiny Al-Si lze rozdělit na:</a:t>
            </a:r>
          </a:p>
          <a:p>
            <a:pPr lvl="1" algn="just">
              <a:buClr>
                <a:srgbClr val="983033"/>
              </a:buClr>
              <a:buFont typeface="Wingdings" panose="05000000000000000000" pitchFamily="2" charset="2"/>
              <a:buChar char="ü"/>
            </a:pPr>
            <a:endParaRPr lang="cs-CZ" dirty="0">
              <a:solidFill>
                <a:schemeClr val="tx1"/>
              </a:solidFill>
            </a:endParaRPr>
          </a:p>
          <a:p>
            <a:pPr lvl="2" algn="just">
              <a:lnSpc>
                <a:spcPct val="115000"/>
              </a:lnSpc>
              <a:spcAft>
                <a:spcPts val="600"/>
              </a:spcAft>
              <a:buClr>
                <a:srgbClr val="983033"/>
              </a:buClr>
              <a:buFont typeface="Wingdings" panose="05000000000000000000" pitchFamily="2" charset="2"/>
              <a:buChar char="Ø"/>
            </a:pPr>
            <a:r>
              <a:rPr lang="cs-CZ" sz="1800" i="1" dirty="0">
                <a:solidFill>
                  <a:schemeClr val="tx1"/>
                </a:solidFill>
              </a:rPr>
              <a:t> </a:t>
            </a:r>
            <a:r>
              <a:rPr lang="cs-CZ"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podeutektické </a:t>
            </a:r>
            <a:r>
              <a:rPr lang="cs-CZ"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 obsahem Si do 10 % (nejpočetnější skupina),</a:t>
            </a:r>
            <a:endParaRPr lang="cs-CZ"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lvl="2" algn="just">
              <a:lnSpc>
                <a:spcPct val="115000"/>
              </a:lnSpc>
              <a:spcAft>
                <a:spcPts val="600"/>
              </a:spcAft>
              <a:buClr>
                <a:srgbClr val="983033"/>
              </a:buClr>
              <a:buFont typeface="Wingdings" panose="05000000000000000000" pitchFamily="2" charset="2"/>
              <a:buChar char="Ø"/>
            </a:pPr>
            <a:r>
              <a:rPr lang="cs-CZ"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eutektické </a:t>
            </a:r>
            <a:r>
              <a:rPr lang="cs-CZ"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 obsahem Si v oblasti eutektického složení,</a:t>
            </a:r>
            <a:endParaRPr lang="cs-CZ"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lvl="2" algn="just">
              <a:lnSpc>
                <a:spcPct val="115000"/>
              </a:lnSpc>
              <a:spcAft>
                <a:spcPts val="600"/>
              </a:spcAft>
              <a:buClr>
                <a:srgbClr val="983033"/>
              </a:buClr>
              <a:buFont typeface="Wingdings" panose="05000000000000000000" pitchFamily="2" charset="2"/>
              <a:buChar char="Ø"/>
            </a:pPr>
            <a:r>
              <a:rPr lang="cs-CZ"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nadeutektické </a:t>
            </a:r>
            <a:r>
              <a:rPr lang="cs-CZ"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 obsahem Si nad eutektickým složením, hranice není přesně defino­vána.</a:t>
            </a:r>
            <a:endParaRPr lang="cs-CZ"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lvl="2">
              <a:buClr>
                <a:srgbClr val="983033"/>
              </a:buClr>
              <a:buFont typeface="Wingdings" panose="05000000000000000000" pitchFamily="2" charset="2"/>
              <a:buChar char="Ø"/>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2 Shrnutí problematiky  slévárenských technologií zaměřených na problematiku odlitků neželezných kovů a jejich slitin</a:t>
            </a:r>
          </a:p>
        </p:txBody>
      </p:sp>
      <p:pic>
        <p:nvPicPr>
          <p:cNvPr id="5" name="Obrázek 4">
            <a:extLst>
              <a:ext uri="{FF2B5EF4-FFF2-40B4-BE49-F238E27FC236}">
                <a16:creationId xmlns:a16="http://schemas.microsoft.com/office/drawing/2014/main" id="{0FF8006C-63B9-42E6-911C-AD3470C1D207}"/>
              </a:ext>
            </a:extLst>
          </p:cNvPr>
          <p:cNvPicPr>
            <a:picLocks noChangeAspect="1"/>
          </p:cNvPicPr>
          <p:nvPr/>
        </p:nvPicPr>
        <p:blipFill>
          <a:blip r:embed="rId3"/>
          <a:stretch>
            <a:fillRect/>
          </a:stretch>
        </p:blipFill>
        <p:spPr>
          <a:xfrm>
            <a:off x="7548109" y="1845734"/>
            <a:ext cx="4263008" cy="3908514"/>
          </a:xfrm>
          <a:prstGeom prst="rect">
            <a:avLst/>
          </a:prstGeom>
        </p:spPr>
      </p:pic>
      <p:sp>
        <p:nvSpPr>
          <p:cNvPr id="8" name="TextovéPole 7">
            <a:extLst>
              <a:ext uri="{FF2B5EF4-FFF2-40B4-BE49-F238E27FC236}">
                <a16:creationId xmlns:a16="http://schemas.microsoft.com/office/drawing/2014/main" id="{06E07AE5-0AEF-43F9-9B03-FDF7838CDDDD}"/>
              </a:ext>
            </a:extLst>
          </p:cNvPr>
          <p:cNvSpPr txBox="1"/>
          <p:nvPr/>
        </p:nvSpPr>
        <p:spPr>
          <a:xfrm>
            <a:off x="7315200" y="5783850"/>
            <a:ext cx="4523509" cy="646331"/>
          </a:xfrm>
          <a:prstGeom prst="rect">
            <a:avLst/>
          </a:prstGeom>
          <a:noFill/>
        </p:spPr>
        <p:txBody>
          <a:bodyPr wrap="square" rtlCol="0">
            <a:spAutoFit/>
          </a:bodyPr>
          <a:lstStyle/>
          <a:p>
            <a:pPr algn="ctr"/>
            <a:r>
              <a:rPr lang="cs-CZ" i="1" dirty="0"/>
              <a:t>Rovnovážný diagram Al-Si a typické strukturní složení dle obsahu Si</a:t>
            </a:r>
          </a:p>
        </p:txBody>
      </p:sp>
    </p:spTree>
    <p:extLst>
      <p:ext uri="{BB962C8B-B14F-4D97-AF65-F5344CB8AC3E}">
        <p14:creationId xmlns:p14="http://schemas.microsoft.com/office/powerpoint/2010/main" val="3518284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Slévárenské slitiny typu Al-Cu (tzv. duraly)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4"/>
            <a:ext cx="6217920" cy="4023360"/>
          </a:xfrm>
        </p:spPr>
        <p:txBody>
          <a:bodyPr>
            <a:normAutofit lnSpcReduction="10000"/>
          </a:bodyPr>
          <a:lstStyle/>
          <a:p>
            <a:pPr lvl="1">
              <a:buClr>
                <a:srgbClr val="983033"/>
              </a:buClr>
              <a:buFont typeface="Wingdings" panose="05000000000000000000" pitchFamily="2" charset="2"/>
              <a:buChar char="ü"/>
            </a:pPr>
            <a:r>
              <a:rPr lang="cs-CZ" dirty="0">
                <a:solidFill>
                  <a:schemeClr val="tx1"/>
                </a:solidFill>
              </a:rPr>
              <a:t> Obsahují obvykle 4–5 % Cu. </a:t>
            </a:r>
          </a:p>
          <a:p>
            <a:pPr lvl="1">
              <a:buClr>
                <a:srgbClr val="983033"/>
              </a:buClr>
              <a:buFont typeface="Wingdings" panose="05000000000000000000" pitchFamily="2" charset="2"/>
              <a:buChar char="ü"/>
            </a:pPr>
            <a:r>
              <a:rPr lang="cs-CZ" dirty="0">
                <a:solidFill>
                  <a:schemeClr val="tx1"/>
                </a:solidFill>
              </a:rPr>
              <a:t>Slitiny s obsahem Cu přesahujícím maximální rozpustnost v Al nemají technický význam. </a:t>
            </a:r>
          </a:p>
          <a:p>
            <a:pPr lvl="1">
              <a:buClr>
                <a:srgbClr val="983033"/>
              </a:buClr>
              <a:buFont typeface="Wingdings" panose="05000000000000000000" pitchFamily="2" charset="2"/>
              <a:buChar char="ü"/>
            </a:pPr>
            <a:r>
              <a:rPr lang="cs-CZ" dirty="0">
                <a:solidFill>
                  <a:schemeClr val="tx1"/>
                </a:solidFill>
              </a:rPr>
              <a:t>Normalizované slitiny Al-Cu obsahují titan v množství asi 0,3 % pro zjemnění primárního zrna. </a:t>
            </a:r>
          </a:p>
          <a:p>
            <a:pPr lvl="1">
              <a:buClr>
                <a:srgbClr val="983033"/>
              </a:buClr>
              <a:buFont typeface="Wingdings" panose="05000000000000000000" pitchFamily="2" charset="2"/>
              <a:buChar char="ü"/>
            </a:pPr>
            <a:r>
              <a:rPr lang="cs-CZ" dirty="0">
                <a:solidFill>
                  <a:schemeClr val="tx1"/>
                </a:solidFill>
              </a:rPr>
              <a:t>Dalšími přísadovými prvky bývají hořčík, který zvyšuje pevnost, nebo mangan. </a:t>
            </a:r>
          </a:p>
          <a:p>
            <a:pPr lvl="1">
              <a:buClr>
                <a:srgbClr val="983033"/>
              </a:buClr>
              <a:buFont typeface="Wingdings" panose="05000000000000000000" pitchFamily="2" charset="2"/>
              <a:buChar char="ü"/>
            </a:pPr>
            <a:r>
              <a:rPr lang="cs-CZ" dirty="0">
                <a:solidFill>
                  <a:schemeClr val="tx1"/>
                </a:solidFill>
              </a:rPr>
              <a:t>Slitiny Al-Cu patří k tzv. </a:t>
            </a:r>
            <a:r>
              <a:rPr lang="cs-CZ" dirty="0" err="1">
                <a:solidFill>
                  <a:schemeClr val="tx1"/>
                </a:solidFill>
              </a:rPr>
              <a:t>vysokopevným</a:t>
            </a:r>
            <a:r>
              <a:rPr lang="cs-CZ" dirty="0">
                <a:solidFill>
                  <a:schemeClr val="tx1"/>
                </a:solidFill>
              </a:rPr>
              <a:t> slitinám hliníku. Vyznačují se vysokou pevností až nad 400 MPa.</a:t>
            </a:r>
          </a:p>
          <a:p>
            <a:pPr lvl="1">
              <a:buClr>
                <a:srgbClr val="983033"/>
              </a:buClr>
              <a:buFont typeface="Wingdings" panose="05000000000000000000" pitchFamily="2" charset="2"/>
              <a:buChar char="ü"/>
            </a:pPr>
            <a:r>
              <a:rPr lang="cs-CZ" dirty="0">
                <a:solidFill>
                  <a:schemeClr val="tx1"/>
                </a:solidFill>
              </a:rPr>
              <a:t> Tažnost a lomová houževnatost jsou až dvojnásobné oproti slitinám Al-Si.</a:t>
            </a:r>
          </a:p>
          <a:p>
            <a:pPr lvl="1">
              <a:buClr>
                <a:srgbClr val="983033"/>
              </a:buClr>
              <a:buFont typeface="Wingdings" panose="05000000000000000000" pitchFamily="2" charset="2"/>
              <a:buChar char="ü"/>
            </a:pPr>
            <a:r>
              <a:rPr lang="cs-CZ" dirty="0">
                <a:solidFill>
                  <a:schemeClr val="tx1"/>
                </a:solidFill>
              </a:rPr>
              <a:t> Odlitky z těchto slitin jsou vhodné pro použití za zvýšených teplot. </a:t>
            </a:r>
          </a:p>
          <a:p>
            <a:pPr lvl="1">
              <a:buClr>
                <a:srgbClr val="983033"/>
              </a:buClr>
              <a:buFont typeface="Wingdings" panose="05000000000000000000" pitchFamily="2" charset="2"/>
              <a:buChar char="ü"/>
            </a:pPr>
            <a:r>
              <a:rPr lang="cs-CZ" dirty="0">
                <a:solidFill>
                  <a:schemeClr val="tx1"/>
                </a:solidFill>
              </a:rPr>
              <a:t>Slévárenské vlastnosti slitin Al-Cu jsou však velmi špatné.</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2 Shrnutí problematiky  slévárenských technologií zaměřených na problematiku odlitků neželezných kovů a jejich slitin</a:t>
            </a:r>
          </a:p>
        </p:txBody>
      </p:sp>
      <p:sp>
        <p:nvSpPr>
          <p:cNvPr id="8" name="TextovéPole 7">
            <a:extLst>
              <a:ext uri="{FF2B5EF4-FFF2-40B4-BE49-F238E27FC236}">
                <a16:creationId xmlns:a16="http://schemas.microsoft.com/office/drawing/2014/main" id="{06E07AE5-0AEF-43F9-9B03-FDF7838CDDDD}"/>
              </a:ext>
            </a:extLst>
          </p:cNvPr>
          <p:cNvSpPr txBox="1"/>
          <p:nvPr/>
        </p:nvSpPr>
        <p:spPr>
          <a:xfrm>
            <a:off x="8201940" y="5764958"/>
            <a:ext cx="3397036" cy="369332"/>
          </a:xfrm>
          <a:prstGeom prst="rect">
            <a:avLst/>
          </a:prstGeom>
          <a:noFill/>
        </p:spPr>
        <p:txBody>
          <a:bodyPr wrap="square" rtlCol="0">
            <a:spAutoFit/>
          </a:bodyPr>
          <a:lstStyle/>
          <a:p>
            <a:pPr algn="ctr"/>
            <a:r>
              <a:rPr lang="cs-CZ" i="1" dirty="0"/>
              <a:t>Rovnovážný diagram Al-Cu</a:t>
            </a:r>
          </a:p>
        </p:txBody>
      </p:sp>
      <p:pic>
        <p:nvPicPr>
          <p:cNvPr id="9" name="Obrázek 8">
            <a:extLst>
              <a:ext uri="{FF2B5EF4-FFF2-40B4-BE49-F238E27FC236}">
                <a16:creationId xmlns:a16="http://schemas.microsoft.com/office/drawing/2014/main" id="{346D3B87-F1C9-4299-BC44-28D3D5A06914}"/>
              </a:ext>
            </a:extLst>
          </p:cNvPr>
          <p:cNvPicPr>
            <a:picLocks noChangeAspect="1"/>
          </p:cNvPicPr>
          <p:nvPr/>
        </p:nvPicPr>
        <p:blipFill>
          <a:blip r:embed="rId3"/>
          <a:stretch>
            <a:fillRect/>
          </a:stretch>
        </p:blipFill>
        <p:spPr>
          <a:xfrm>
            <a:off x="8007463" y="1820168"/>
            <a:ext cx="3346337" cy="3934078"/>
          </a:xfrm>
          <a:prstGeom prst="rect">
            <a:avLst/>
          </a:prstGeom>
        </p:spPr>
      </p:pic>
    </p:spTree>
    <p:extLst>
      <p:ext uri="{BB962C8B-B14F-4D97-AF65-F5344CB8AC3E}">
        <p14:creationId xmlns:p14="http://schemas.microsoft.com/office/powerpoint/2010/main" val="918894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rmAutofit fontScale="90000"/>
          </a:bodyPr>
          <a:lstStyle/>
          <a:p>
            <a:r>
              <a:rPr lang="cs-CZ" dirty="0">
                <a:solidFill>
                  <a:schemeClr val="tx1"/>
                </a:solidFill>
              </a:rPr>
              <a:t>Slévárenské slitiny typu Al-Cu (tzv. hydronalium)</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4"/>
            <a:ext cx="6217920" cy="402336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Podle obsahu hořčíku se dělí na typy se 3, 5 a 9 % Mg.</a:t>
            </a:r>
          </a:p>
          <a:p>
            <a:pPr lvl="1" algn="just">
              <a:buClr>
                <a:srgbClr val="983033"/>
              </a:buClr>
              <a:buFont typeface="Wingdings" panose="05000000000000000000" pitchFamily="2" charset="2"/>
              <a:buChar char="ü"/>
            </a:pPr>
            <a:r>
              <a:rPr lang="cs-CZ" dirty="0">
                <a:solidFill>
                  <a:schemeClr val="tx1"/>
                </a:solidFill>
              </a:rPr>
              <a:t>Čím vyšší je obsah hořčíku, tím širší je dvoufázové pásmo tuhnutí a tím horší jsou slévárenské vlastnosti. </a:t>
            </a:r>
          </a:p>
          <a:p>
            <a:pPr lvl="1" algn="just">
              <a:buClr>
                <a:srgbClr val="983033"/>
              </a:buClr>
              <a:buFont typeface="Wingdings" panose="05000000000000000000" pitchFamily="2" charset="2"/>
              <a:buChar char="ü"/>
            </a:pPr>
            <a:r>
              <a:rPr lang="cs-CZ" dirty="0">
                <a:solidFill>
                  <a:schemeClr val="tx1"/>
                </a:solidFill>
              </a:rPr>
              <a:t>Slévárenské vlastnosti, zabíhavost, sklon ke vzniku rozptýlených staženin, trhlin, možnost nálitkování, se však u slitin Al-Mg všeobecně hodnotí jako špatné.</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2 Shrnutí problematiky  slévárenských technologií zaměřených na problematiku odlitků neželezných kovů a jejich slitin</a:t>
            </a:r>
          </a:p>
        </p:txBody>
      </p:sp>
      <p:sp>
        <p:nvSpPr>
          <p:cNvPr id="8" name="TextovéPole 7">
            <a:extLst>
              <a:ext uri="{FF2B5EF4-FFF2-40B4-BE49-F238E27FC236}">
                <a16:creationId xmlns:a16="http://schemas.microsoft.com/office/drawing/2014/main" id="{06E07AE5-0AEF-43F9-9B03-FDF7838CDDDD}"/>
              </a:ext>
            </a:extLst>
          </p:cNvPr>
          <p:cNvSpPr txBox="1"/>
          <p:nvPr/>
        </p:nvSpPr>
        <p:spPr>
          <a:xfrm>
            <a:off x="7600884" y="5752986"/>
            <a:ext cx="3397036" cy="369332"/>
          </a:xfrm>
          <a:prstGeom prst="rect">
            <a:avLst/>
          </a:prstGeom>
          <a:noFill/>
        </p:spPr>
        <p:txBody>
          <a:bodyPr wrap="square" rtlCol="0">
            <a:spAutoFit/>
          </a:bodyPr>
          <a:lstStyle/>
          <a:p>
            <a:pPr algn="ctr"/>
            <a:r>
              <a:rPr lang="cs-CZ" i="1" dirty="0"/>
              <a:t>Rovnovážný diagram Al-Mg</a:t>
            </a:r>
          </a:p>
        </p:txBody>
      </p:sp>
      <p:pic>
        <p:nvPicPr>
          <p:cNvPr id="5" name="Obrázek 4">
            <a:extLst>
              <a:ext uri="{FF2B5EF4-FFF2-40B4-BE49-F238E27FC236}">
                <a16:creationId xmlns:a16="http://schemas.microsoft.com/office/drawing/2014/main" id="{B1D6A7B4-3288-4AB8-B2CB-C279378A3887}"/>
              </a:ext>
            </a:extLst>
          </p:cNvPr>
          <p:cNvPicPr>
            <a:picLocks noChangeAspect="1"/>
          </p:cNvPicPr>
          <p:nvPr/>
        </p:nvPicPr>
        <p:blipFill>
          <a:blip r:embed="rId3"/>
          <a:stretch>
            <a:fillRect/>
          </a:stretch>
        </p:blipFill>
        <p:spPr>
          <a:xfrm>
            <a:off x="7757622" y="1825625"/>
            <a:ext cx="3083560" cy="3792424"/>
          </a:xfrm>
          <a:prstGeom prst="rect">
            <a:avLst/>
          </a:prstGeom>
        </p:spPr>
      </p:pic>
    </p:spTree>
    <p:extLst>
      <p:ext uri="{BB962C8B-B14F-4D97-AF65-F5344CB8AC3E}">
        <p14:creationId xmlns:p14="http://schemas.microsoft.com/office/powerpoint/2010/main" val="308388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rmAutofit/>
          </a:bodyPr>
          <a:lstStyle/>
          <a:p>
            <a:r>
              <a:rPr lang="cs-CZ" dirty="0">
                <a:solidFill>
                  <a:schemeClr val="tx1"/>
                </a:solidFill>
              </a:rPr>
              <a:t>Slévárenské slitiny hořčíku</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4"/>
            <a:ext cx="10115203" cy="4023360"/>
          </a:xfrm>
        </p:spPr>
        <p:txBody>
          <a:bodyPr>
            <a:normAutofit/>
          </a:bodyPr>
          <a:lstStyle/>
          <a:p>
            <a:pPr lvl="1">
              <a:buClr>
                <a:srgbClr val="983033"/>
              </a:buClr>
              <a:buFont typeface="Wingdings" panose="05000000000000000000" pitchFamily="2" charset="2"/>
              <a:buChar char="ü"/>
            </a:pPr>
            <a:r>
              <a:rPr lang="cs-CZ" dirty="0">
                <a:solidFill>
                  <a:schemeClr val="tx1"/>
                </a:solidFill>
              </a:rPr>
              <a:t>V technické praxi se hořčík používá výhradně jako slitiny. </a:t>
            </a:r>
          </a:p>
          <a:p>
            <a:pPr lvl="1">
              <a:buClr>
                <a:srgbClr val="983033"/>
              </a:buClr>
              <a:buFont typeface="Wingdings" panose="05000000000000000000" pitchFamily="2" charset="2"/>
              <a:buChar char="ü"/>
            </a:pPr>
            <a:r>
              <a:rPr lang="cs-CZ" dirty="0">
                <a:solidFill>
                  <a:schemeClr val="tx1"/>
                </a:solidFill>
              </a:rPr>
              <a:t>Převážná část hořčíkových slitin se zpracovává odléváním. </a:t>
            </a:r>
          </a:p>
          <a:p>
            <a:pPr lvl="1">
              <a:buClr>
                <a:srgbClr val="983033"/>
              </a:buClr>
              <a:buFont typeface="Wingdings" panose="05000000000000000000" pitchFamily="2" charset="2"/>
              <a:buChar char="ü"/>
            </a:pPr>
            <a:r>
              <a:rPr lang="cs-CZ" dirty="0">
                <a:solidFill>
                  <a:schemeClr val="tx1"/>
                </a:solidFill>
              </a:rPr>
              <a:t>Hlavním přísadovým prvkem je téměř výhradně hliník (jedná se tedy o slitiny Mg-Al). </a:t>
            </a:r>
          </a:p>
          <a:p>
            <a:pPr lvl="1">
              <a:buClr>
                <a:srgbClr val="983033"/>
              </a:buClr>
              <a:buFont typeface="Wingdings" panose="05000000000000000000" pitchFamily="2" charset="2"/>
              <a:buChar char="ü"/>
            </a:pPr>
            <a:r>
              <a:rPr lang="cs-CZ" dirty="0">
                <a:solidFill>
                  <a:schemeClr val="tx1"/>
                </a:solidFill>
              </a:rPr>
              <a:t>Technicky zajímavé, ale výrobně mimořádně složité jsou superlehké slitiny Mg-</a:t>
            </a:r>
            <a:r>
              <a:rPr lang="cs-CZ" dirty="0" err="1">
                <a:solidFill>
                  <a:schemeClr val="tx1"/>
                </a:solidFill>
              </a:rPr>
              <a:t>Li</a:t>
            </a:r>
            <a:r>
              <a:rPr lang="cs-CZ" dirty="0">
                <a:solidFill>
                  <a:schemeClr val="tx1"/>
                </a:solidFill>
              </a:rPr>
              <a:t>. </a:t>
            </a:r>
          </a:p>
          <a:p>
            <a:pPr lvl="1">
              <a:buClr>
                <a:srgbClr val="983033"/>
              </a:buClr>
              <a:buFont typeface="Wingdings" panose="05000000000000000000" pitchFamily="2" charset="2"/>
              <a:buChar char="ü"/>
            </a:pPr>
            <a:r>
              <a:rPr lang="cs-CZ" dirty="0">
                <a:solidFill>
                  <a:schemeClr val="tx1"/>
                </a:solidFill>
              </a:rPr>
              <a:t>Technický význam ostatních typů slitin pro odlévání je zanedbatelný. </a:t>
            </a:r>
          </a:p>
          <a:p>
            <a:pPr lvl="1">
              <a:buClr>
                <a:srgbClr val="983033"/>
              </a:buClr>
              <a:buFont typeface="Wingdings" panose="05000000000000000000" pitchFamily="2" charset="2"/>
              <a:buChar char="ü"/>
            </a:pPr>
            <a:r>
              <a:rPr lang="cs-CZ" dirty="0">
                <a:solidFill>
                  <a:schemeClr val="tx1"/>
                </a:solidFill>
              </a:rPr>
              <a:t>Obsah hliníku ve slévárenských slitinách se pohybuje v rozmezí od 3 do 9 %Al.</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2 Shrnutí problematiky  slévárenských technologií zaměřených na problematiku odlitků neželezných kovů a jejich slitin</a:t>
            </a:r>
          </a:p>
        </p:txBody>
      </p:sp>
    </p:spTree>
    <p:extLst>
      <p:ext uri="{BB962C8B-B14F-4D97-AF65-F5344CB8AC3E}">
        <p14:creationId xmlns:p14="http://schemas.microsoft.com/office/powerpoint/2010/main" val="3899294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rmAutofit/>
          </a:bodyPr>
          <a:lstStyle/>
          <a:p>
            <a:r>
              <a:rPr lang="cs-CZ" dirty="0">
                <a:solidFill>
                  <a:schemeClr val="tx1"/>
                </a:solidFill>
              </a:rPr>
              <a:t>Slévárenské slitiny mědi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4"/>
            <a:ext cx="10115203" cy="402336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Měď tvoří základní prvek ve velmi rozmanitém okruhu slitin. </a:t>
            </a:r>
          </a:p>
          <a:p>
            <a:pPr lvl="1" algn="just">
              <a:buClr>
                <a:srgbClr val="983033"/>
              </a:buClr>
              <a:buFont typeface="Wingdings" panose="05000000000000000000" pitchFamily="2" charset="2"/>
              <a:buChar char="ü"/>
            </a:pPr>
            <a:r>
              <a:rPr lang="cs-CZ" dirty="0">
                <a:solidFill>
                  <a:schemeClr val="tx1"/>
                </a:solidFill>
              </a:rPr>
              <a:t>U slitin se často využívají jejich specifické mechanické, frikční, fyzikální, antikorozní a jiné vlastnosti, které u jiných druhů slitin nejsou dosažitelné. </a:t>
            </a:r>
          </a:p>
          <a:p>
            <a:pPr lvl="1" algn="just">
              <a:buClr>
                <a:srgbClr val="983033"/>
              </a:buClr>
              <a:buFont typeface="Wingdings" panose="05000000000000000000" pitchFamily="2" charset="2"/>
              <a:buChar char="ü"/>
            </a:pPr>
            <a:r>
              <a:rPr lang="cs-CZ" dirty="0">
                <a:solidFill>
                  <a:schemeClr val="tx1"/>
                </a:solidFill>
              </a:rPr>
              <a:t>Slitiny mědi se podle hlavního přísadového prvku dělí do dvou základních skupin – na bronzy a mosazi. Z dalších typů slitin se v menším rozsahu vyrábí slitiny Cu-Ni, Cu-Cr, Cu-Mn, Cu-Si, Cu-Be eventuelně některé další. </a:t>
            </a:r>
          </a:p>
          <a:p>
            <a:pPr lvl="1" algn="just">
              <a:buClr>
                <a:srgbClr val="983033"/>
              </a:buClr>
              <a:buFont typeface="Wingdings" panose="05000000000000000000" pitchFamily="2" charset="2"/>
              <a:buChar char="ü"/>
            </a:pPr>
            <a:r>
              <a:rPr lang="cs-CZ" dirty="0">
                <a:solidFill>
                  <a:schemeClr val="tx1"/>
                </a:solidFill>
              </a:rPr>
              <a:t>Z hlediska slévárenského je důležitá šířka pásma tuhnutí mezi teplotami likvidu a solidu. </a:t>
            </a:r>
          </a:p>
          <a:p>
            <a:pPr lvl="1" algn="just">
              <a:buClr>
                <a:srgbClr val="983033"/>
              </a:buClr>
              <a:buFont typeface="Wingdings" panose="05000000000000000000" pitchFamily="2" charset="2"/>
              <a:buChar char="ü"/>
            </a:pPr>
            <a:r>
              <a:rPr lang="cs-CZ" dirty="0">
                <a:solidFill>
                  <a:schemeClr val="tx1"/>
                </a:solidFill>
              </a:rPr>
              <a:t>Podle tohoto kritéria je možno slitiny rozdělit zhruba do 3 skupin:</a:t>
            </a:r>
          </a:p>
          <a:p>
            <a:pPr lvl="2" algn="just">
              <a:buClr>
                <a:srgbClr val="983033"/>
              </a:buClr>
              <a:buFont typeface="Wingdings" panose="05000000000000000000" pitchFamily="2" charset="2"/>
              <a:buChar char="Ø"/>
            </a:pPr>
            <a:r>
              <a:rPr lang="cs-CZ" sz="1800" i="1" dirty="0">
                <a:solidFill>
                  <a:schemeClr val="tx1"/>
                </a:solidFill>
              </a:rPr>
              <a:t>slitiny s </a:t>
            </a:r>
            <a:r>
              <a:rPr lang="cs-CZ" sz="1800" b="1" i="1" dirty="0">
                <a:solidFill>
                  <a:schemeClr val="tx1"/>
                </a:solidFill>
              </a:rPr>
              <a:t>úzkým intervalem tuhnutí do asi 50 K </a:t>
            </a:r>
            <a:r>
              <a:rPr lang="cs-CZ" sz="1800" i="1" dirty="0">
                <a:solidFill>
                  <a:schemeClr val="tx1"/>
                </a:solidFill>
              </a:rPr>
              <a:t>– žluté mosazi, manganový, hliníkový a niklový bronz (slitiny CuZnNiSnPb), chromová měď,</a:t>
            </a:r>
          </a:p>
          <a:p>
            <a:pPr lvl="2" algn="just">
              <a:buClr>
                <a:srgbClr val="983033"/>
              </a:buClr>
              <a:buFont typeface="Wingdings" panose="05000000000000000000" pitchFamily="2" charset="2"/>
              <a:buChar char="Ø"/>
            </a:pPr>
            <a:r>
              <a:rPr lang="cs-CZ" sz="1800" i="1" dirty="0">
                <a:solidFill>
                  <a:schemeClr val="tx1"/>
                </a:solidFill>
              </a:rPr>
              <a:t>slitiny s </a:t>
            </a:r>
            <a:r>
              <a:rPr lang="cs-CZ" sz="1800" b="1" i="1" dirty="0">
                <a:solidFill>
                  <a:schemeClr val="tx1"/>
                </a:solidFill>
              </a:rPr>
              <a:t>intervalem tuhnutí 50-110 K </a:t>
            </a:r>
            <a:r>
              <a:rPr lang="cs-CZ" sz="1800" i="1" dirty="0">
                <a:solidFill>
                  <a:schemeClr val="tx1"/>
                </a:solidFill>
              </a:rPr>
              <a:t>– křemíková mosaz, křemíkový bronz a slitiny Cu-Ni,</a:t>
            </a:r>
          </a:p>
          <a:p>
            <a:pPr lvl="2" algn="just">
              <a:buClr>
                <a:srgbClr val="983033"/>
              </a:buClr>
              <a:buFont typeface="Wingdings" panose="05000000000000000000" pitchFamily="2" charset="2"/>
              <a:buChar char="Ø"/>
            </a:pPr>
            <a:r>
              <a:rPr lang="cs-CZ" sz="1800" i="1" dirty="0">
                <a:solidFill>
                  <a:schemeClr val="tx1"/>
                </a:solidFill>
              </a:rPr>
              <a:t>slitiny s </a:t>
            </a:r>
            <a:r>
              <a:rPr lang="cs-CZ" sz="1800" b="1" i="1" dirty="0">
                <a:solidFill>
                  <a:schemeClr val="tx1"/>
                </a:solidFill>
              </a:rPr>
              <a:t>intervalem tuhnutí nad 110 K </a:t>
            </a:r>
            <a:r>
              <a:rPr lang="cs-CZ" sz="1800" i="1" dirty="0">
                <a:solidFill>
                  <a:schemeClr val="tx1"/>
                </a:solidFill>
              </a:rPr>
              <a:t>(až do asi 170 K) – cínový a cíno-olověný bronz, červený bronz a olověný bronz.</a:t>
            </a:r>
          </a:p>
          <a:p>
            <a:pPr lvl="1">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2 Shrnutí problematiky  slévárenských technologií zaměřených na problematiku odlitků neželezných kovů a jejich slitin</a:t>
            </a:r>
          </a:p>
        </p:txBody>
      </p:sp>
    </p:spTree>
    <p:extLst>
      <p:ext uri="{BB962C8B-B14F-4D97-AF65-F5344CB8AC3E}">
        <p14:creationId xmlns:p14="http://schemas.microsoft.com/office/powerpoint/2010/main" val="400627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5600" dirty="0">
                <a:solidFill>
                  <a:schemeClr val="tx1"/>
                </a:solidFill>
              </a:rPr>
              <a:t>Úvod do metod fyzikálního modelování proudění a jejich aplikace v technologiích výroby slitin kovů</a:t>
            </a:r>
          </a:p>
        </p:txBody>
      </p:sp>
      <p:sp>
        <p:nvSpPr>
          <p:cNvPr id="3" name="Zástupný symbol pro text 2"/>
          <p:cNvSpPr>
            <a:spLocks noGrp="1"/>
          </p:cNvSpPr>
          <p:nvPr>
            <p:ph type="body" idx="1"/>
          </p:nvPr>
        </p:nvSpPr>
        <p:spPr/>
        <p:txBody>
          <a:bodyPr>
            <a:normAutofit/>
          </a:bodyPr>
          <a:lstStyle/>
          <a:p>
            <a:pPr algn="ctr"/>
            <a:r>
              <a:rPr lang="cs-CZ" sz="3200" cap="none" dirty="0"/>
              <a:t>Seminář č. 3</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18962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rmAutofit/>
          </a:bodyPr>
          <a:lstStyle/>
          <a:p>
            <a:r>
              <a:rPr lang="cs-CZ" dirty="0">
                <a:solidFill>
                  <a:schemeClr val="tx1"/>
                </a:solidFill>
              </a:rPr>
              <a:t>Slévárenské slitiny zinku</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4"/>
            <a:ext cx="6176357" cy="402336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Obsahují jako hlavní přísadový prvek hliník.</a:t>
            </a:r>
          </a:p>
          <a:p>
            <a:pPr lvl="1" algn="just">
              <a:buClr>
                <a:srgbClr val="983033"/>
              </a:buClr>
              <a:buFont typeface="Wingdings" panose="05000000000000000000" pitchFamily="2" charset="2"/>
              <a:buChar char="ü"/>
            </a:pPr>
            <a:r>
              <a:rPr lang="cs-CZ" dirty="0">
                <a:solidFill>
                  <a:schemeClr val="tx1"/>
                </a:solidFill>
              </a:rPr>
              <a:t>Obsah hliníku v normovaných slitinách se pohybuje v rozmezí 4–27 % Al. </a:t>
            </a:r>
          </a:p>
          <a:p>
            <a:pPr lvl="1" algn="just">
              <a:buClr>
                <a:srgbClr val="983033"/>
              </a:buClr>
              <a:buFont typeface="Wingdings" panose="05000000000000000000" pitchFamily="2" charset="2"/>
              <a:buChar char="ü"/>
            </a:pPr>
            <a:r>
              <a:rPr lang="cs-CZ" dirty="0">
                <a:solidFill>
                  <a:schemeClr val="tx1"/>
                </a:solidFill>
              </a:rPr>
              <a:t>Slitiny zinku se odlévají všemi běžnými slévárenskými metodami, výrazně však převažuje metoda tlakového lití. </a:t>
            </a:r>
          </a:p>
          <a:p>
            <a:pPr lvl="1" algn="just">
              <a:buClr>
                <a:srgbClr val="983033"/>
              </a:buClr>
              <a:buFont typeface="Wingdings" panose="05000000000000000000" pitchFamily="2" charset="2"/>
              <a:buChar char="ü"/>
            </a:pPr>
            <a:r>
              <a:rPr lang="cs-CZ" dirty="0">
                <a:solidFill>
                  <a:schemeClr val="tx1"/>
                </a:solidFill>
              </a:rPr>
              <a:t>Při tlakovém lití slitin s 8, resp. 12 % Al je možno používat stroje s teplou i se studenou tlakovou komorou. Ošetření povrchu forem postřiky se provádí vždy až po několika cyklech. </a:t>
            </a:r>
          </a:p>
          <a:p>
            <a:pPr lvl="1" algn="just">
              <a:buClr>
                <a:srgbClr val="983033"/>
              </a:buClr>
              <a:buFont typeface="Wingdings" panose="05000000000000000000" pitchFamily="2" charset="2"/>
              <a:buChar char="ü"/>
            </a:pPr>
            <a:r>
              <a:rPr lang="cs-CZ" dirty="0">
                <a:solidFill>
                  <a:schemeClr val="tx1"/>
                </a:solidFill>
              </a:rPr>
              <a:t>Nehrozí nalepování odlitků nebo reakce kovu s formou. </a:t>
            </a:r>
          </a:p>
          <a:p>
            <a:pPr lvl="1" algn="just">
              <a:buClr>
                <a:srgbClr val="983033"/>
              </a:buClr>
              <a:buFont typeface="Wingdings" panose="05000000000000000000" pitchFamily="2" charset="2"/>
              <a:buChar char="ü"/>
            </a:pPr>
            <a:r>
              <a:rPr lang="cs-CZ" dirty="0">
                <a:solidFill>
                  <a:schemeClr val="tx1"/>
                </a:solidFill>
              </a:rPr>
              <a:t>Slitiny Zn-Al27 mají již poněkud vyšší licí teplotu, při které může docházet ke kontaminaci železem z formy. </a:t>
            </a:r>
          </a:p>
          <a:p>
            <a:pPr lvl="1" algn="just">
              <a:buClr>
                <a:srgbClr val="983033"/>
              </a:buClr>
              <a:buFont typeface="Wingdings" panose="05000000000000000000" pitchFamily="2" charset="2"/>
              <a:buChar char="ü"/>
            </a:pPr>
            <a:r>
              <a:rPr lang="cs-CZ" dirty="0">
                <a:solidFill>
                  <a:schemeClr val="tx1"/>
                </a:solidFill>
              </a:rPr>
              <a:t>Proto se doporučuje odlévat na strojích se studenou komorou, u nichž je teplota forem nižší.</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2 Shrnutí problematiky  slévárenských technologií zaměřených na problematiku odlitků neželezných kovů a jejich slitin</a:t>
            </a:r>
          </a:p>
        </p:txBody>
      </p:sp>
      <p:pic>
        <p:nvPicPr>
          <p:cNvPr id="5" name="Obrázek 4">
            <a:extLst>
              <a:ext uri="{FF2B5EF4-FFF2-40B4-BE49-F238E27FC236}">
                <a16:creationId xmlns:a16="http://schemas.microsoft.com/office/drawing/2014/main" id="{005612A9-62DC-4312-B36B-922B85DEACF0}"/>
              </a:ext>
            </a:extLst>
          </p:cNvPr>
          <p:cNvPicPr>
            <a:picLocks noChangeAspect="1"/>
          </p:cNvPicPr>
          <p:nvPr/>
        </p:nvPicPr>
        <p:blipFill>
          <a:blip r:embed="rId3"/>
          <a:stretch>
            <a:fillRect/>
          </a:stretch>
        </p:blipFill>
        <p:spPr>
          <a:xfrm>
            <a:off x="7217104" y="1785916"/>
            <a:ext cx="4974896" cy="3502121"/>
          </a:xfrm>
          <a:prstGeom prst="rect">
            <a:avLst/>
          </a:prstGeom>
        </p:spPr>
      </p:pic>
      <p:sp>
        <p:nvSpPr>
          <p:cNvPr id="8" name="TextovéPole 7">
            <a:extLst>
              <a:ext uri="{FF2B5EF4-FFF2-40B4-BE49-F238E27FC236}">
                <a16:creationId xmlns:a16="http://schemas.microsoft.com/office/drawing/2014/main" id="{84C05C0A-6DD9-45B5-A5BF-0E7A96328ED5}"/>
              </a:ext>
            </a:extLst>
          </p:cNvPr>
          <p:cNvSpPr txBox="1"/>
          <p:nvPr/>
        </p:nvSpPr>
        <p:spPr>
          <a:xfrm>
            <a:off x="8007927" y="5583382"/>
            <a:ext cx="2909455" cy="369332"/>
          </a:xfrm>
          <a:prstGeom prst="rect">
            <a:avLst/>
          </a:prstGeom>
          <a:noFill/>
        </p:spPr>
        <p:txBody>
          <a:bodyPr wrap="square" rtlCol="0">
            <a:spAutoFit/>
          </a:bodyPr>
          <a:lstStyle/>
          <a:p>
            <a:pPr algn="ctr"/>
            <a:r>
              <a:rPr lang="cs-CZ" i="1" dirty="0"/>
              <a:t>Rovnovážný diagram Zn-Al</a:t>
            </a:r>
          </a:p>
        </p:txBody>
      </p:sp>
    </p:spTree>
    <p:extLst>
      <p:ext uri="{BB962C8B-B14F-4D97-AF65-F5344CB8AC3E}">
        <p14:creationId xmlns:p14="http://schemas.microsoft.com/office/powerpoint/2010/main" val="65991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Výroba a metalurgické zpracování slitin neželezných kovů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4"/>
            <a:ext cx="10115204" cy="402336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Slitiny neželezných kovů se vyrábí v </a:t>
            </a:r>
            <a:r>
              <a:rPr lang="cs-CZ" b="1" dirty="0">
                <a:solidFill>
                  <a:schemeClr val="tx1"/>
                </a:solidFill>
              </a:rPr>
              <a:t>tavicích pecích</a:t>
            </a:r>
            <a:r>
              <a:rPr lang="cs-CZ" dirty="0">
                <a:solidFill>
                  <a:schemeClr val="tx1"/>
                </a:solidFill>
              </a:rPr>
              <a:t>, kde se kov ohřívá přibližně na technologickou licí teplotu. Pro pece platí některé obecné zásady, které by měly být zajištěny: </a:t>
            </a:r>
            <a:r>
              <a:rPr lang="cs-CZ" i="1" dirty="0">
                <a:solidFill>
                  <a:schemeClr val="tx1"/>
                </a:solidFill>
              </a:rPr>
              <a:t>malá oxidace a naplynění kovu, oddělení tekutého kovu od pevné vsázky, zamezení místního přehřívání taveniny</a:t>
            </a:r>
            <a:r>
              <a:rPr lang="cs-CZ" dirty="0">
                <a:solidFill>
                  <a:schemeClr val="tx1"/>
                </a:solidFill>
              </a:rPr>
              <a:t>. Používané druhy tavících pecí jsou následující:</a:t>
            </a:r>
          </a:p>
          <a:p>
            <a:pPr lvl="1" algn="just">
              <a:buClr>
                <a:srgbClr val="983033"/>
              </a:buClr>
              <a:buFont typeface="Wingdings" panose="05000000000000000000" pitchFamily="2" charset="2"/>
              <a:buChar char="ü"/>
            </a:pPr>
            <a:endParaRPr lang="cs-CZ" dirty="0">
              <a:solidFill>
                <a:schemeClr val="tx1"/>
              </a:solidFill>
            </a:endParaRPr>
          </a:p>
          <a:p>
            <a:pPr lvl="2" algn="just">
              <a:buClr>
                <a:srgbClr val="983033"/>
              </a:buClr>
              <a:buFont typeface="Wingdings" panose="05000000000000000000" pitchFamily="2" charset="2"/>
              <a:buChar char="Ø"/>
            </a:pPr>
            <a:r>
              <a:rPr lang="cs-CZ" sz="1800" dirty="0">
                <a:solidFill>
                  <a:schemeClr val="tx1"/>
                </a:solidFill>
              </a:rPr>
              <a:t> </a:t>
            </a:r>
            <a:r>
              <a:rPr lang="cs-CZ" sz="1800" i="1" dirty="0">
                <a:solidFill>
                  <a:schemeClr val="tx1"/>
                </a:solidFill>
              </a:rPr>
              <a:t>Kelímkové pece</a:t>
            </a:r>
          </a:p>
          <a:p>
            <a:pPr lvl="2" algn="just">
              <a:buClr>
                <a:srgbClr val="983033"/>
              </a:buClr>
              <a:buFont typeface="Wingdings" panose="05000000000000000000" pitchFamily="2" charset="2"/>
              <a:buChar char="Ø"/>
            </a:pPr>
            <a:r>
              <a:rPr lang="cs-CZ" sz="1800" i="1" dirty="0">
                <a:solidFill>
                  <a:schemeClr val="tx1"/>
                </a:solidFill>
              </a:rPr>
              <a:t> Komorové pece</a:t>
            </a:r>
          </a:p>
          <a:p>
            <a:pPr lvl="2" algn="just">
              <a:buClr>
                <a:srgbClr val="983033"/>
              </a:buClr>
              <a:buFont typeface="Wingdings" panose="05000000000000000000" pitchFamily="2" charset="2"/>
              <a:buChar char="Ø"/>
            </a:pPr>
            <a:r>
              <a:rPr lang="cs-CZ" sz="1800" i="1" dirty="0">
                <a:solidFill>
                  <a:schemeClr val="tx1"/>
                </a:solidFill>
              </a:rPr>
              <a:t> Šachtové pece</a:t>
            </a:r>
          </a:p>
          <a:p>
            <a:pPr lvl="2" algn="just">
              <a:buClr>
                <a:srgbClr val="983033"/>
              </a:buClr>
              <a:buFont typeface="Wingdings" panose="05000000000000000000" pitchFamily="2" charset="2"/>
              <a:buChar char="Ø"/>
            </a:pPr>
            <a:r>
              <a:rPr lang="cs-CZ" sz="1800" i="1" dirty="0">
                <a:solidFill>
                  <a:schemeClr val="tx1"/>
                </a:solidFill>
              </a:rPr>
              <a:t> Vanové pece</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2 Shrnutí problematiky  slévárenských technologií zaměřených na problematiku odlitků neželezných kovů a jejich slitin</a:t>
            </a:r>
          </a:p>
        </p:txBody>
      </p:sp>
    </p:spTree>
    <p:extLst>
      <p:ext uri="{BB962C8B-B14F-4D97-AF65-F5344CB8AC3E}">
        <p14:creationId xmlns:p14="http://schemas.microsoft.com/office/powerpoint/2010/main" val="3457243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Výroba a metalurgické zpracování slitin neželezných kovů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8298B614-B8C2-4CEA-84C4-53820DE8B530}"/>
              </a:ext>
            </a:extLst>
          </p:cNvPr>
          <p:cNvPicPr>
            <a:picLocks noGrp="1" noChangeAspect="1"/>
          </p:cNvPicPr>
          <p:nvPr>
            <p:ph idx="1"/>
          </p:nvPr>
        </p:nvPicPr>
        <p:blipFill>
          <a:blip r:embed="rId3"/>
          <a:stretch>
            <a:fillRect/>
          </a:stretch>
        </p:blipFill>
        <p:spPr>
          <a:xfrm>
            <a:off x="1814863" y="2261477"/>
            <a:ext cx="3352882" cy="308878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2 Shrnutí problematiky  slévárenských technologií zaměřených na problematiku odlitků neželezných kovů a jejich slitin</a:t>
            </a:r>
          </a:p>
        </p:txBody>
      </p:sp>
      <p:pic>
        <p:nvPicPr>
          <p:cNvPr id="8" name="Obrázek 7">
            <a:extLst>
              <a:ext uri="{FF2B5EF4-FFF2-40B4-BE49-F238E27FC236}">
                <a16:creationId xmlns:a16="http://schemas.microsoft.com/office/drawing/2014/main" id="{D6A1C080-1CAB-4CDB-B14A-1D4AFCBA1601}"/>
              </a:ext>
            </a:extLst>
          </p:cNvPr>
          <p:cNvPicPr>
            <a:picLocks noChangeAspect="1"/>
          </p:cNvPicPr>
          <p:nvPr/>
        </p:nvPicPr>
        <p:blipFill>
          <a:blip r:embed="rId4"/>
          <a:stretch>
            <a:fillRect/>
          </a:stretch>
        </p:blipFill>
        <p:spPr>
          <a:xfrm>
            <a:off x="6388226" y="2418924"/>
            <a:ext cx="3925011" cy="2931337"/>
          </a:xfrm>
          <a:prstGeom prst="rect">
            <a:avLst/>
          </a:prstGeom>
        </p:spPr>
      </p:pic>
      <p:sp>
        <p:nvSpPr>
          <p:cNvPr id="9" name="TextovéPole 8">
            <a:extLst>
              <a:ext uri="{FF2B5EF4-FFF2-40B4-BE49-F238E27FC236}">
                <a16:creationId xmlns:a16="http://schemas.microsoft.com/office/drawing/2014/main" id="{544DF440-52B0-4B38-8713-11F7672B48B4}"/>
              </a:ext>
            </a:extLst>
          </p:cNvPr>
          <p:cNvSpPr txBox="1"/>
          <p:nvPr/>
        </p:nvSpPr>
        <p:spPr>
          <a:xfrm>
            <a:off x="2175164" y="5666509"/>
            <a:ext cx="2618509" cy="369332"/>
          </a:xfrm>
          <a:prstGeom prst="rect">
            <a:avLst/>
          </a:prstGeom>
          <a:noFill/>
        </p:spPr>
        <p:txBody>
          <a:bodyPr wrap="square" rtlCol="0">
            <a:spAutoFit/>
          </a:bodyPr>
          <a:lstStyle/>
          <a:p>
            <a:pPr algn="ctr"/>
            <a:r>
              <a:rPr lang="cs-CZ" i="1" dirty="0"/>
              <a:t>Kelímková indukční pec</a:t>
            </a:r>
          </a:p>
        </p:txBody>
      </p:sp>
      <p:sp>
        <p:nvSpPr>
          <p:cNvPr id="10" name="TextovéPole 9">
            <a:extLst>
              <a:ext uri="{FF2B5EF4-FFF2-40B4-BE49-F238E27FC236}">
                <a16:creationId xmlns:a16="http://schemas.microsoft.com/office/drawing/2014/main" id="{9BCD6C05-68DF-455A-ACFF-D8A0515937D3}"/>
              </a:ext>
            </a:extLst>
          </p:cNvPr>
          <p:cNvSpPr txBox="1"/>
          <p:nvPr/>
        </p:nvSpPr>
        <p:spPr>
          <a:xfrm>
            <a:off x="6877993" y="5638800"/>
            <a:ext cx="2945476" cy="369332"/>
          </a:xfrm>
          <a:prstGeom prst="rect">
            <a:avLst/>
          </a:prstGeom>
          <a:noFill/>
        </p:spPr>
        <p:txBody>
          <a:bodyPr wrap="square" rtlCol="0">
            <a:spAutoFit/>
          </a:bodyPr>
          <a:lstStyle/>
          <a:p>
            <a:r>
              <a:rPr lang="cs-CZ" i="1" dirty="0"/>
              <a:t>Schéma komorové tavící pece</a:t>
            </a:r>
          </a:p>
        </p:txBody>
      </p:sp>
    </p:spTree>
    <p:extLst>
      <p:ext uri="{BB962C8B-B14F-4D97-AF65-F5344CB8AC3E}">
        <p14:creationId xmlns:p14="http://schemas.microsoft.com/office/powerpoint/2010/main" val="1502658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Výroba a metalurgické zpracování slitin neželezných kovů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2 Shrnutí problematiky  slévárenských technologií zaměřených na problematiku odlitků neželezných kovů a jejich slitin</a:t>
            </a:r>
          </a:p>
        </p:txBody>
      </p:sp>
      <p:sp>
        <p:nvSpPr>
          <p:cNvPr id="9" name="TextovéPole 8">
            <a:extLst>
              <a:ext uri="{FF2B5EF4-FFF2-40B4-BE49-F238E27FC236}">
                <a16:creationId xmlns:a16="http://schemas.microsoft.com/office/drawing/2014/main" id="{544DF440-52B0-4B38-8713-11F7672B48B4}"/>
              </a:ext>
            </a:extLst>
          </p:cNvPr>
          <p:cNvSpPr txBox="1"/>
          <p:nvPr/>
        </p:nvSpPr>
        <p:spPr>
          <a:xfrm>
            <a:off x="2175164" y="5666509"/>
            <a:ext cx="2618509" cy="369332"/>
          </a:xfrm>
          <a:prstGeom prst="rect">
            <a:avLst/>
          </a:prstGeom>
          <a:noFill/>
        </p:spPr>
        <p:txBody>
          <a:bodyPr wrap="square" rtlCol="0">
            <a:spAutoFit/>
          </a:bodyPr>
          <a:lstStyle/>
          <a:p>
            <a:pPr algn="ctr"/>
            <a:r>
              <a:rPr lang="cs-CZ" i="1" dirty="0"/>
              <a:t>Schéma šachtové pece</a:t>
            </a:r>
          </a:p>
        </p:txBody>
      </p:sp>
      <p:sp>
        <p:nvSpPr>
          <p:cNvPr id="10" name="TextovéPole 9">
            <a:extLst>
              <a:ext uri="{FF2B5EF4-FFF2-40B4-BE49-F238E27FC236}">
                <a16:creationId xmlns:a16="http://schemas.microsoft.com/office/drawing/2014/main" id="{9BCD6C05-68DF-455A-ACFF-D8A0515937D3}"/>
              </a:ext>
            </a:extLst>
          </p:cNvPr>
          <p:cNvSpPr txBox="1"/>
          <p:nvPr/>
        </p:nvSpPr>
        <p:spPr>
          <a:xfrm>
            <a:off x="7157665" y="5641013"/>
            <a:ext cx="2945476" cy="369332"/>
          </a:xfrm>
          <a:prstGeom prst="rect">
            <a:avLst/>
          </a:prstGeom>
          <a:noFill/>
        </p:spPr>
        <p:txBody>
          <a:bodyPr wrap="square" rtlCol="0">
            <a:spAutoFit/>
          </a:bodyPr>
          <a:lstStyle/>
          <a:p>
            <a:r>
              <a:rPr lang="cs-CZ" i="1" dirty="0"/>
              <a:t>Schéma vanové pece</a:t>
            </a:r>
          </a:p>
        </p:txBody>
      </p:sp>
      <p:pic>
        <p:nvPicPr>
          <p:cNvPr id="12" name="Obrázek 11">
            <a:extLst>
              <a:ext uri="{FF2B5EF4-FFF2-40B4-BE49-F238E27FC236}">
                <a16:creationId xmlns:a16="http://schemas.microsoft.com/office/drawing/2014/main" id="{FC1B2E35-DB44-4724-AE87-E7FD0F327CF7}"/>
              </a:ext>
            </a:extLst>
          </p:cNvPr>
          <p:cNvPicPr>
            <a:picLocks noChangeAspect="1"/>
          </p:cNvPicPr>
          <p:nvPr/>
        </p:nvPicPr>
        <p:blipFill>
          <a:blip r:embed="rId3"/>
          <a:stretch>
            <a:fillRect/>
          </a:stretch>
        </p:blipFill>
        <p:spPr>
          <a:xfrm>
            <a:off x="2524468" y="2262901"/>
            <a:ext cx="2144515" cy="3177782"/>
          </a:xfrm>
          <a:prstGeom prst="rect">
            <a:avLst/>
          </a:prstGeom>
        </p:spPr>
      </p:pic>
      <p:pic>
        <p:nvPicPr>
          <p:cNvPr id="13" name="Obrázek 12">
            <a:extLst>
              <a:ext uri="{FF2B5EF4-FFF2-40B4-BE49-F238E27FC236}">
                <a16:creationId xmlns:a16="http://schemas.microsoft.com/office/drawing/2014/main" id="{A73C870C-24D0-4626-B0C4-A9405E6AB371}"/>
              </a:ext>
            </a:extLst>
          </p:cNvPr>
          <p:cNvPicPr>
            <a:picLocks noChangeAspect="1"/>
          </p:cNvPicPr>
          <p:nvPr/>
        </p:nvPicPr>
        <p:blipFill>
          <a:blip r:embed="rId4"/>
          <a:stretch>
            <a:fillRect/>
          </a:stretch>
        </p:blipFill>
        <p:spPr>
          <a:xfrm>
            <a:off x="6434648" y="2461017"/>
            <a:ext cx="4391511" cy="3099889"/>
          </a:xfrm>
          <a:prstGeom prst="rect">
            <a:avLst/>
          </a:prstGeom>
        </p:spPr>
      </p:pic>
    </p:spTree>
    <p:extLst>
      <p:ext uri="{BB962C8B-B14F-4D97-AF65-F5344CB8AC3E}">
        <p14:creationId xmlns:p14="http://schemas.microsoft.com/office/powerpoint/2010/main" val="4287737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Výroba a metalurgické zpracování slitin neželezných kovů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4"/>
            <a:ext cx="6370321" cy="4023360"/>
          </a:xfrm>
        </p:spPr>
        <p:txBody>
          <a:bodyPr>
            <a:normAutofit/>
          </a:bodyPr>
          <a:lstStyle/>
          <a:p>
            <a:pPr lvl="1" algn="just">
              <a:buClr>
                <a:srgbClr val="983033"/>
              </a:buClr>
              <a:buFont typeface="Wingdings" panose="05000000000000000000" pitchFamily="2" charset="2"/>
              <a:buChar char="ü"/>
            </a:pPr>
            <a:r>
              <a:rPr lang="cs-CZ" sz="1800" dirty="0">
                <a:solidFill>
                  <a:schemeClr val="tx1"/>
                </a:solidFill>
              </a:rPr>
              <a:t>K udržování teploty taveniny v blízkosti jednotlivých pracovišť nebo licích agregátů slouží především </a:t>
            </a:r>
            <a:r>
              <a:rPr lang="cs-CZ" sz="1800" b="1" dirty="0">
                <a:solidFill>
                  <a:schemeClr val="tx1"/>
                </a:solidFill>
              </a:rPr>
              <a:t>udržovací pece</a:t>
            </a:r>
            <a:r>
              <a:rPr lang="cs-CZ" sz="1800" dirty="0">
                <a:solidFill>
                  <a:schemeClr val="tx1"/>
                </a:solidFill>
              </a:rPr>
              <a:t>. Topný systém umožňuje regulovat teplotu kovu a částečně též tavit pevnou vsázku, přidávanou do roztaveného kovu. V udržovacích pecích se obvykle neprovádí zásadní úprava chemického složení ani větší metalurgické zásahy. Taveninu je často možné očkovat nebo modifikovat.</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sz="1800" b="1" dirty="0">
                <a:solidFill>
                  <a:schemeClr val="tx1"/>
                </a:solidFill>
              </a:rPr>
              <a:t>Dávkovací pece </a:t>
            </a:r>
            <a:r>
              <a:rPr lang="cs-CZ" sz="1800" dirty="0">
                <a:solidFill>
                  <a:schemeClr val="tx1"/>
                </a:solidFill>
              </a:rPr>
              <a:t>jsou určeny k automatickému dávkování tekutého kovu, nejčastěji při odlévání do kovových forem pod tlakem. Kov, natavený v tavicí peci, se plnicím trychtýřem nalije do vany dávkovací pece, která je hermeticky uzavřena. Dávkování kovu se provádí zvýšením tlaku plynu v komoře pece, který vytlačí kov do dávkovací trubice. Po snížení přetlaku na původní hodnotu se vylévání kovu ukončí. </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2 Shrnutí problematiky  slévárenských technologií zaměřených na problematiku odlitků neželezných kovů a jejich slitin</a:t>
            </a:r>
          </a:p>
        </p:txBody>
      </p:sp>
      <p:pic>
        <p:nvPicPr>
          <p:cNvPr id="5" name="Obrázek 4">
            <a:extLst>
              <a:ext uri="{FF2B5EF4-FFF2-40B4-BE49-F238E27FC236}">
                <a16:creationId xmlns:a16="http://schemas.microsoft.com/office/drawing/2014/main" id="{B3E230BB-F70B-4758-8EEF-E0610BB11C63}"/>
              </a:ext>
            </a:extLst>
          </p:cNvPr>
          <p:cNvPicPr>
            <a:picLocks noChangeAspect="1"/>
          </p:cNvPicPr>
          <p:nvPr/>
        </p:nvPicPr>
        <p:blipFill>
          <a:blip r:embed="rId3"/>
          <a:stretch>
            <a:fillRect/>
          </a:stretch>
        </p:blipFill>
        <p:spPr>
          <a:xfrm>
            <a:off x="7934415" y="2016869"/>
            <a:ext cx="3653484" cy="3317132"/>
          </a:xfrm>
          <a:prstGeom prst="rect">
            <a:avLst/>
          </a:prstGeom>
        </p:spPr>
      </p:pic>
      <p:sp>
        <p:nvSpPr>
          <p:cNvPr id="8" name="TextovéPole 7">
            <a:extLst>
              <a:ext uri="{FF2B5EF4-FFF2-40B4-BE49-F238E27FC236}">
                <a16:creationId xmlns:a16="http://schemas.microsoft.com/office/drawing/2014/main" id="{8911D94C-319E-4F57-B91A-A15A93139AC1}"/>
              </a:ext>
            </a:extLst>
          </p:cNvPr>
          <p:cNvSpPr txBox="1"/>
          <p:nvPr/>
        </p:nvSpPr>
        <p:spPr>
          <a:xfrm>
            <a:off x="8156128" y="5656212"/>
            <a:ext cx="3422073" cy="369332"/>
          </a:xfrm>
          <a:prstGeom prst="rect">
            <a:avLst/>
          </a:prstGeom>
          <a:noFill/>
        </p:spPr>
        <p:txBody>
          <a:bodyPr wrap="square" rtlCol="0">
            <a:spAutoFit/>
          </a:bodyPr>
          <a:lstStyle/>
          <a:p>
            <a:pPr algn="ctr"/>
            <a:r>
              <a:rPr lang="cs-CZ" i="1"/>
              <a:t>Schéma elektrické dávkovací pece</a:t>
            </a:r>
            <a:endParaRPr lang="cs-CZ" i="1" dirty="0"/>
          </a:p>
        </p:txBody>
      </p:sp>
    </p:spTree>
    <p:extLst>
      <p:ext uri="{BB962C8B-B14F-4D97-AF65-F5344CB8AC3E}">
        <p14:creationId xmlns:p14="http://schemas.microsoft.com/office/powerpoint/2010/main" val="117281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Úprava chemického složení taveniny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4"/>
            <a:ext cx="10115204" cy="402336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a:t>
            </a:r>
            <a:r>
              <a:rPr lang="cs-CZ" sz="1800" dirty="0">
                <a:solidFill>
                  <a:schemeClr val="tx1"/>
                </a:solidFill>
              </a:rPr>
              <a:t>ři tavení hliníkových slitin se obvykle vychází ze vsázkových surovin, které svým chemickým složením odpovídají tavené značce. </a:t>
            </a:r>
          </a:p>
          <a:p>
            <a:pPr lvl="1" algn="just">
              <a:buClr>
                <a:srgbClr val="983033"/>
              </a:buClr>
              <a:buFont typeface="Wingdings" panose="05000000000000000000" pitchFamily="2" charset="2"/>
              <a:buChar char="ü"/>
            </a:pPr>
            <a:r>
              <a:rPr lang="cs-CZ" sz="1800" dirty="0">
                <a:solidFill>
                  <a:schemeClr val="tx1"/>
                </a:solidFill>
              </a:rPr>
              <a:t>Úpravy chemického složení taveniny proto obvykle mají za cíl pouze drobné korekce obsahu jednotlivých prvků, eventuálně kompenzaci propalu. </a:t>
            </a:r>
          </a:p>
          <a:p>
            <a:pPr lvl="1" algn="just">
              <a:buClr>
                <a:srgbClr val="983033"/>
              </a:buClr>
              <a:buFont typeface="Wingdings" panose="05000000000000000000" pitchFamily="2" charset="2"/>
              <a:buChar char="ü"/>
            </a:pPr>
            <a:r>
              <a:rPr lang="cs-CZ" sz="1800" dirty="0">
                <a:solidFill>
                  <a:schemeClr val="tx1"/>
                </a:solidFill>
              </a:rPr>
              <a:t>Úprava chemického složení se provádí po roztavení vsázky a po chemické analýze. </a:t>
            </a:r>
          </a:p>
          <a:p>
            <a:pPr lvl="1" algn="just">
              <a:buClr>
                <a:srgbClr val="983033"/>
              </a:buClr>
              <a:buFont typeface="Wingdings" panose="05000000000000000000" pitchFamily="2" charset="2"/>
              <a:buChar char="ü"/>
            </a:pPr>
            <a:r>
              <a:rPr lang="cs-CZ" sz="1800" dirty="0">
                <a:solidFill>
                  <a:schemeClr val="tx1"/>
                </a:solidFill>
              </a:rPr>
              <a:t>Přísadové prvky a stejně tak i prvky, používané pro očkování a modifikaci, se dodávají jako předslitiny s hliníkem. </a:t>
            </a:r>
          </a:p>
          <a:p>
            <a:pPr lvl="1" algn="just">
              <a:buClr>
                <a:srgbClr val="983033"/>
              </a:buClr>
              <a:buFont typeface="Wingdings" panose="05000000000000000000" pitchFamily="2" charset="2"/>
              <a:buChar char="ü"/>
            </a:pPr>
            <a:r>
              <a:rPr lang="cs-CZ" sz="1800" dirty="0">
                <a:solidFill>
                  <a:schemeClr val="tx1"/>
                </a:solidFill>
              </a:rPr>
              <a:t>Úprava chemického složení se obvykle týká prvků Si, Cu, Mg, Fe, Mn a Ti.</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2 Shrnutí problematiky  slévárenských technologií zaměřených na problematiku odlitků neželezných kovů a jejich slitin</a:t>
            </a:r>
          </a:p>
        </p:txBody>
      </p:sp>
    </p:spTree>
    <p:extLst>
      <p:ext uri="{BB962C8B-B14F-4D97-AF65-F5344CB8AC3E}">
        <p14:creationId xmlns:p14="http://schemas.microsoft.com/office/powerpoint/2010/main" val="4147459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dirty="0">
                <a:solidFill>
                  <a:schemeClr val="tx1"/>
                </a:solidFill>
              </a:rPr>
              <a:t>Očkování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4"/>
            <a:ext cx="6855230" cy="402336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a:t>
            </a:r>
            <a:r>
              <a:rPr lang="cs-CZ" sz="1800" dirty="0">
                <a:solidFill>
                  <a:schemeClr val="tx1"/>
                </a:solidFill>
              </a:rPr>
              <a:t>rovádí se za účelem zjemnění zrna a tedy zlepšení mechanických i mnoha technologických vlastností.</a:t>
            </a:r>
          </a:p>
          <a:p>
            <a:pPr lvl="1" algn="just">
              <a:buClr>
                <a:srgbClr val="983033"/>
              </a:buClr>
              <a:buFont typeface="Wingdings" panose="05000000000000000000" pitchFamily="2" charset="2"/>
              <a:buChar char="ü"/>
            </a:pPr>
            <a:r>
              <a:rPr lang="cs-CZ" sz="1800" dirty="0">
                <a:solidFill>
                  <a:schemeClr val="tx1"/>
                </a:solidFill>
              </a:rPr>
              <a:t> Provádí se titanem nebo kombinací titanu a bóru. </a:t>
            </a:r>
          </a:p>
          <a:p>
            <a:pPr lvl="1" algn="just">
              <a:buClr>
                <a:srgbClr val="983033"/>
              </a:buClr>
              <a:buFont typeface="Wingdings" panose="05000000000000000000" pitchFamily="2" charset="2"/>
              <a:buChar char="ü"/>
            </a:pPr>
            <a:r>
              <a:rPr lang="cs-CZ" sz="1800" dirty="0">
                <a:solidFill>
                  <a:schemeClr val="tx1"/>
                </a:solidFill>
              </a:rPr>
              <a:t>Tyto prvky se do taveniny vnáší pomocí očkovacích solí, (např. K2TiF6, KBF4 a dalších), očkovacích tablet nebo v podobě předslitin Al-Ti nebo Al-Ti-B. </a:t>
            </a:r>
          </a:p>
          <a:p>
            <a:pPr lvl="1" algn="just">
              <a:buClr>
                <a:srgbClr val="983033"/>
              </a:buClr>
              <a:buFont typeface="Wingdings" panose="05000000000000000000" pitchFamily="2" charset="2"/>
              <a:buChar char="ü"/>
            </a:pPr>
            <a:r>
              <a:rPr lang="cs-CZ" sz="1800" dirty="0">
                <a:solidFill>
                  <a:schemeClr val="tx1"/>
                </a:solidFill>
              </a:rPr>
              <a:t>Dalšího zlepšení očkovacího účinku se dosahuje očkovadly s obsahem Ti a B. Předslitiny s Ti a B obvykle obsahují do 5 % Ti a do 1 % B v různých poměrech. </a:t>
            </a:r>
          </a:p>
          <a:p>
            <a:pPr lvl="1" algn="just">
              <a:buClr>
                <a:srgbClr val="983033"/>
              </a:buClr>
              <a:buFont typeface="Wingdings" panose="05000000000000000000" pitchFamily="2" charset="2"/>
              <a:buChar char="ü"/>
            </a:pPr>
            <a:r>
              <a:rPr lang="cs-CZ" sz="1800" dirty="0">
                <a:solidFill>
                  <a:schemeClr val="tx1"/>
                </a:solidFill>
              </a:rPr>
              <a:t>Bór sám nepůsobí jako očkovadlo, vždy pouze v kombinaci s titanem. </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2 Shrnutí problematiky  slévárenských technologií zaměřených na problematiku odlitků neželezných kovů a jejich slitin</a:t>
            </a:r>
          </a:p>
        </p:txBody>
      </p:sp>
      <p:pic>
        <p:nvPicPr>
          <p:cNvPr id="5" name="Obrázek 4">
            <a:extLst>
              <a:ext uri="{FF2B5EF4-FFF2-40B4-BE49-F238E27FC236}">
                <a16:creationId xmlns:a16="http://schemas.microsoft.com/office/drawing/2014/main" id="{BA00A69D-B555-4275-9B6C-6355CD22A98B}"/>
              </a:ext>
            </a:extLst>
          </p:cNvPr>
          <p:cNvPicPr>
            <a:picLocks noChangeAspect="1"/>
          </p:cNvPicPr>
          <p:nvPr/>
        </p:nvPicPr>
        <p:blipFill>
          <a:blip r:embed="rId3"/>
          <a:stretch>
            <a:fillRect/>
          </a:stretch>
        </p:blipFill>
        <p:spPr>
          <a:xfrm>
            <a:off x="9574702" y="1016232"/>
            <a:ext cx="2275067" cy="2396403"/>
          </a:xfrm>
          <a:prstGeom prst="rect">
            <a:avLst/>
          </a:prstGeom>
        </p:spPr>
      </p:pic>
      <p:pic>
        <p:nvPicPr>
          <p:cNvPr id="8" name="Obrázek 7">
            <a:extLst>
              <a:ext uri="{FF2B5EF4-FFF2-40B4-BE49-F238E27FC236}">
                <a16:creationId xmlns:a16="http://schemas.microsoft.com/office/drawing/2014/main" id="{C5CC45BF-EE4F-4ED6-BFC5-2FDE68AA2148}"/>
              </a:ext>
            </a:extLst>
          </p:cNvPr>
          <p:cNvPicPr>
            <a:picLocks noChangeAspect="1"/>
          </p:cNvPicPr>
          <p:nvPr/>
        </p:nvPicPr>
        <p:blipFill>
          <a:blip r:embed="rId4"/>
          <a:stretch>
            <a:fillRect/>
          </a:stretch>
        </p:blipFill>
        <p:spPr>
          <a:xfrm>
            <a:off x="8118514" y="3656710"/>
            <a:ext cx="2275067" cy="2324097"/>
          </a:xfrm>
          <a:prstGeom prst="rect">
            <a:avLst/>
          </a:prstGeom>
        </p:spPr>
      </p:pic>
      <p:sp>
        <p:nvSpPr>
          <p:cNvPr id="9" name="TextovéPole 8">
            <a:extLst>
              <a:ext uri="{FF2B5EF4-FFF2-40B4-BE49-F238E27FC236}">
                <a16:creationId xmlns:a16="http://schemas.microsoft.com/office/drawing/2014/main" id="{1C4F46F4-49B1-441E-8F92-1910E0410379}"/>
              </a:ext>
            </a:extLst>
          </p:cNvPr>
          <p:cNvSpPr txBox="1"/>
          <p:nvPr/>
        </p:nvSpPr>
        <p:spPr>
          <a:xfrm>
            <a:off x="9394917" y="3393683"/>
            <a:ext cx="2937163" cy="369332"/>
          </a:xfrm>
          <a:prstGeom prst="rect">
            <a:avLst/>
          </a:prstGeom>
          <a:noFill/>
        </p:spPr>
        <p:txBody>
          <a:bodyPr wrap="square" rtlCol="0">
            <a:spAutoFit/>
          </a:bodyPr>
          <a:lstStyle/>
          <a:p>
            <a:r>
              <a:rPr lang="cs-CZ" i="1" dirty="0"/>
              <a:t>Základní neočkovaná slitina</a:t>
            </a:r>
          </a:p>
        </p:txBody>
      </p:sp>
      <p:sp>
        <p:nvSpPr>
          <p:cNvPr id="10" name="TextovéPole 9">
            <a:extLst>
              <a:ext uri="{FF2B5EF4-FFF2-40B4-BE49-F238E27FC236}">
                <a16:creationId xmlns:a16="http://schemas.microsoft.com/office/drawing/2014/main" id="{171B5801-2679-4F95-95E0-CF2AF16392D7}"/>
              </a:ext>
            </a:extLst>
          </p:cNvPr>
          <p:cNvSpPr txBox="1"/>
          <p:nvPr/>
        </p:nvSpPr>
        <p:spPr>
          <a:xfrm>
            <a:off x="8118514" y="5955800"/>
            <a:ext cx="2136272" cy="369332"/>
          </a:xfrm>
          <a:prstGeom prst="rect">
            <a:avLst/>
          </a:prstGeom>
          <a:noFill/>
        </p:spPr>
        <p:txBody>
          <a:bodyPr wrap="square" rtlCol="0">
            <a:spAutoFit/>
          </a:bodyPr>
          <a:lstStyle/>
          <a:p>
            <a:pPr algn="ctr"/>
            <a:r>
              <a:rPr lang="cs-CZ" i="1" dirty="0"/>
              <a:t>Po očkování Al-Ti</a:t>
            </a:r>
          </a:p>
        </p:txBody>
      </p:sp>
    </p:spTree>
    <p:extLst>
      <p:ext uri="{BB962C8B-B14F-4D97-AF65-F5344CB8AC3E}">
        <p14:creationId xmlns:p14="http://schemas.microsoft.com/office/powerpoint/2010/main" val="2944950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dirty="0">
                <a:solidFill>
                  <a:schemeClr val="tx1"/>
                </a:solidFill>
              </a:rPr>
              <a:t>Modifikace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4"/>
            <a:ext cx="10115204" cy="402336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a:t>
            </a:r>
            <a:r>
              <a:rPr lang="cs-CZ" sz="1800" dirty="0">
                <a:solidFill>
                  <a:schemeClr val="tx1"/>
                </a:solidFill>
              </a:rPr>
              <a:t>rovádí se za účelem změny tvaru křemíku v eutektiku.</a:t>
            </a:r>
          </a:p>
          <a:p>
            <a:pPr lvl="1" algn="just">
              <a:buClr>
                <a:srgbClr val="983033"/>
              </a:buClr>
              <a:buFont typeface="Wingdings" panose="05000000000000000000" pitchFamily="2" charset="2"/>
              <a:buChar char="ü"/>
            </a:pPr>
            <a:r>
              <a:rPr lang="cs-CZ" sz="1800" dirty="0">
                <a:solidFill>
                  <a:schemeClr val="tx1"/>
                </a:solidFill>
              </a:rPr>
              <a:t>Křemík se v eutektiku vylučuje ve třech různých morfologických podobách – zrnité, lamelární, modifikované. </a:t>
            </a:r>
          </a:p>
          <a:p>
            <a:pPr lvl="1" algn="just">
              <a:buClr>
                <a:srgbClr val="983033"/>
              </a:buClr>
              <a:buFont typeface="Wingdings" panose="05000000000000000000" pitchFamily="2" charset="2"/>
              <a:buChar char="ü"/>
            </a:pPr>
            <a:r>
              <a:rPr lang="cs-CZ" sz="1800" dirty="0">
                <a:solidFill>
                  <a:schemeClr val="tx1"/>
                </a:solidFill>
              </a:rPr>
              <a:t>Nejsilnější modifikační účinek má </a:t>
            </a:r>
            <a:r>
              <a:rPr lang="cs-CZ" sz="1800" b="1" dirty="0">
                <a:solidFill>
                  <a:schemeClr val="tx1"/>
                </a:solidFill>
              </a:rPr>
              <a:t>sodík</a:t>
            </a:r>
            <a:r>
              <a:rPr lang="cs-CZ" sz="1800" dirty="0">
                <a:solidFill>
                  <a:schemeClr val="tx1"/>
                </a:solidFill>
              </a:rPr>
              <a:t>. </a:t>
            </a:r>
          </a:p>
          <a:p>
            <a:pPr lvl="1" algn="just">
              <a:buClr>
                <a:srgbClr val="983033"/>
              </a:buClr>
              <a:buFont typeface="Wingdings" panose="05000000000000000000" pitchFamily="2" charset="2"/>
              <a:buChar char="ü"/>
            </a:pPr>
            <a:r>
              <a:rPr lang="cs-CZ" sz="1800" dirty="0">
                <a:solidFill>
                  <a:schemeClr val="tx1"/>
                </a:solidFill>
              </a:rPr>
              <a:t>Sodík se do taveniny přidává ve formě exotermických tablet, jako kovový sodík či modifikační soli. Dalším prvkem, který má dobrou modifikační schopnost, je </a:t>
            </a:r>
            <a:r>
              <a:rPr lang="cs-CZ" sz="1800" b="1" dirty="0">
                <a:solidFill>
                  <a:schemeClr val="tx1"/>
                </a:solidFill>
              </a:rPr>
              <a:t>stroncium</a:t>
            </a:r>
            <a:r>
              <a:rPr lang="cs-CZ" sz="1800" dirty="0">
                <a:solidFill>
                  <a:schemeClr val="tx1"/>
                </a:solidFill>
              </a:rPr>
              <a:t>. </a:t>
            </a:r>
          </a:p>
          <a:p>
            <a:pPr lvl="1" algn="just">
              <a:buClr>
                <a:srgbClr val="983033"/>
              </a:buClr>
              <a:buFont typeface="Wingdings" panose="05000000000000000000" pitchFamily="2" charset="2"/>
              <a:buChar char="ü"/>
            </a:pPr>
            <a:r>
              <a:rPr lang="cs-CZ" sz="1800" dirty="0">
                <a:solidFill>
                  <a:schemeClr val="tx1"/>
                </a:solidFill>
              </a:rPr>
              <a:t>Je mnohem méně reaktivní než sodík a dává vysoké a stabilní využití (až 90 %). </a:t>
            </a:r>
          </a:p>
          <a:p>
            <a:pPr lvl="1" algn="just">
              <a:buClr>
                <a:srgbClr val="983033"/>
              </a:buClr>
              <a:buFont typeface="Wingdings" panose="05000000000000000000" pitchFamily="2" charset="2"/>
              <a:buChar char="ü"/>
            </a:pPr>
            <a:r>
              <a:rPr lang="cs-CZ" sz="1800" dirty="0">
                <a:solidFill>
                  <a:schemeClr val="tx1"/>
                </a:solidFill>
              </a:rPr>
              <a:t>Používá se jako předslitina s hliníkem (případně s hliníkem a křemíkem). </a:t>
            </a:r>
          </a:p>
          <a:p>
            <a:pPr lvl="1" algn="just">
              <a:buClr>
                <a:srgbClr val="983033"/>
              </a:buClr>
              <a:buFont typeface="Wingdings" panose="05000000000000000000" pitchFamily="2" charset="2"/>
              <a:buChar char="ü"/>
            </a:pPr>
            <a:r>
              <a:rPr lang="cs-CZ" sz="1800" dirty="0">
                <a:solidFill>
                  <a:schemeClr val="tx1"/>
                </a:solidFill>
              </a:rPr>
              <a:t>Čím je vyšší teplota taveniny, tím rychleji se předslitina rozpouští a tím rychleji nabíhá modifikační účinek.</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2 Shrnutí problematiky  slévárenských technologií zaměřených na problematiku odlitků neželezných kovů a jejich slitin</a:t>
            </a:r>
          </a:p>
        </p:txBody>
      </p:sp>
    </p:spTree>
    <p:extLst>
      <p:ext uri="{BB962C8B-B14F-4D97-AF65-F5344CB8AC3E}">
        <p14:creationId xmlns:p14="http://schemas.microsoft.com/office/powerpoint/2010/main" val="3580293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dirty="0">
                <a:solidFill>
                  <a:schemeClr val="tx1"/>
                </a:solidFill>
              </a:rPr>
              <a:t>Rafinace taveniny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4"/>
            <a:ext cx="10115204" cy="402336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J</a:t>
            </a:r>
            <a:r>
              <a:rPr lang="cs-CZ" sz="1800" dirty="0">
                <a:solidFill>
                  <a:schemeClr val="tx1"/>
                </a:solidFill>
              </a:rPr>
              <a:t>ako rafinace se označuje proces, při kterém se v tavenině snižuje množství vměstků a případně i vodíku. Při rafinaci se využívají zejména následující postupy: </a:t>
            </a:r>
          </a:p>
          <a:p>
            <a:pPr lvl="1" algn="just">
              <a:buClr>
                <a:srgbClr val="983033"/>
              </a:buClr>
              <a:buFont typeface="Wingdings" panose="05000000000000000000" pitchFamily="2" charset="2"/>
              <a:buChar char="ü"/>
            </a:pPr>
            <a:endParaRPr lang="cs-CZ" sz="1800" dirty="0">
              <a:solidFill>
                <a:schemeClr val="tx1"/>
              </a:solidFill>
            </a:endParaRPr>
          </a:p>
          <a:p>
            <a:pPr lvl="2" algn="just">
              <a:buClr>
                <a:srgbClr val="983033"/>
              </a:buClr>
              <a:buFont typeface="Wingdings" panose="05000000000000000000" pitchFamily="2" charset="2"/>
              <a:buChar char="Ø"/>
            </a:pPr>
            <a:r>
              <a:rPr lang="cs-CZ" sz="1800" b="1" dirty="0">
                <a:solidFill>
                  <a:schemeClr val="tx1"/>
                </a:solidFill>
              </a:rPr>
              <a:t>odstátí taveniny </a:t>
            </a:r>
            <a:r>
              <a:rPr lang="cs-CZ" sz="1800" i="1" dirty="0">
                <a:solidFill>
                  <a:schemeClr val="tx1"/>
                </a:solidFill>
              </a:rPr>
              <a:t>– separace vměstků na principu jejich vyplouvání, </a:t>
            </a:r>
          </a:p>
          <a:p>
            <a:pPr lvl="2" algn="just">
              <a:buClr>
                <a:srgbClr val="983033"/>
              </a:buClr>
              <a:buFont typeface="Wingdings" panose="05000000000000000000" pitchFamily="2" charset="2"/>
              <a:buChar char="Ø"/>
            </a:pPr>
            <a:r>
              <a:rPr lang="cs-CZ" sz="1800" b="1" i="1" dirty="0">
                <a:solidFill>
                  <a:schemeClr val="tx1"/>
                </a:solidFill>
              </a:rPr>
              <a:t>rafinace plynovými bublinami </a:t>
            </a:r>
            <a:r>
              <a:rPr lang="cs-CZ" sz="1800" i="1" dirty="0">
                <a:solidFill>
                  <a:schemeClr val="tx1"/>
                </a:solidFill>
              </a:rPr>
              <a:t>– difuze vodíku do bublin s nulovým parciálním tlakem vodíku, s nimiž je vynášen na hladinu, nebo s nimi chemicky reaguje. </a:t>
            </a:r>
          </a:p>
          <a:p>
            <a:pPr lvl="2" algn="just">
              <a:buClr>
                <a:srgbClr val="983033"/>
              </a:buClr>
              <a:buFont typeface="Wingdings" panose="05000000000000000000" pitchFamily="2" charset="2"/>
              <a:buChar char="Ø"/>
            </a:pPr>
            <a:endParaRPr lang="cs-CZ" sz="1800" i="1" dirty="0">
              <a:solidFill>
                <a:schemeClr val="tx1"/>
              </a:solidFill>
            </a:endParaRPr>
          </a:p>
          <a:p>
            <a:pPr lvl="1" algn="just">
              <a:buClr>
                <a:srgbClr val="983033"/>
              </a:buClr>
              <a:buFont typeface="Wingdings" panose="05000000000000000000" pitchFamily="2" charset="2"/>
              <a:buChar char="ü"/>
            </a:pPr>
            <a:r>
              <a:rPr lang="cs-CZ" sz="1800" dirty="0">
                <a:solidFill>
                  <a:schemeClr val="tx1"/>
                </a:solidFill>
              </a:rPr>
              <a:t>Malá velikost bublin, dostatečně dlouhá dráha (tzn. jejich tvoření u dna dostatečně vysoké pánve) a dobré promíchávání (homogenizace) taveniny, jsou klíčovou podmínkou účinného odplynění. Rovněž je nutné, aby neutrální plyn neobsahoval vlhkost. Z tohoto důvodu je nutno používat vysoce čisté rafinační plyny, v případě dusíku čistoty 99,99 %. Dusík běžné technické čistoty naprosto nevyhovuje, neboť obsahuje značné množství vlhkosti. Účinek odplynění dusíkem a argonem je srovnatelný.</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2 Shrnutí problematiky  slévárenských technologií zaměřených na problematiku odlitků neželezných kovů a jejich slitin</a:t>
            </a:r>
          </a:p>
        </p:txBody>
      </p:sp>
    </p:spTree>
    <p:extLst>
      <p:ext uri="{BB962C8B-B14F-4D97-AF65-F5344CB8AC3E}">
        <p14:creationId xmlns:p14="http://schemas.microsoft.com/office/powerpoint/2010/main" val="145942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dirty="0">
                <a:solidFill>
                  <a:schemeClr val="tx1"/>
                </a:solidFill>
              </a:rPr>
              <a:t>Rafinace taveniny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ADE71519-DBF6-4388-8623-06AEFF959767}"/>
              </a:ext>
            </a:extLst>
          </p:cNvPr>
          <p:cNvPicPr>
            <a:picLocks noGrp="1" noChangeAspect="1"/>
          </p:cNvPicPr>
          <p:nvPr>
            <p:ph idx="1"/>
          </p:nvPr>
        </p:nvPicPr>
        <p:blipFill>
          <a:blip r:embed="rId3"/>
          <a:stretch>
            <a:fillRect/>
          </a:stretch>
        </p:blipFill>
        <p:spPr>
          <a:xfrm>
            <a:off x="1743855" y="1875883"/>
            <a:ext cx="2649853" cy="2640076"/>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2 Shrnutí problematiky  slévárenských technologií zaměřených na problematiku odlitků neželezných kovů a jejich slitin</a:t>
            </a:r>
          </a:p>
        </p:txBody>
      </p:sp>
      <p:pic>
        <p:nvPicPr>
          <p:cNvPr id="8" name="Obrázek 7">
            <a:extLst>
              <a:ext uri="{FF2B5EF4-FFF2-40B4-BE49-F238E27FC236}">
                <a16:creationId xmlns:a16="http://schemas.microsoft.com/office/drawing/2014/main" id="{677D1D50-133A-4779-A4EF-3AF72B56002F}"/>
              </a:ext>
            </a:extLst>
          </p:cNvPr>
          <p:cNvPicPr>
            <a:picLocks noChangeAspect="1"/>
          </p:cNvPicPr>
          <p:nvPr/>
        </p:nvPicPr>
        <p:blipFill>
          <a:blip r:embed="rId4"/>
          <a:stretch>
            <a:fillRect/>
          </a:stretch>
        </p:blipFill>
        <p:spPr>
          <a:xfrm>
            <a:off x="6797638" y="2035793"/>
            <a:ext cx="4054106" cy="2509685"/>
          </a:xfrm>
          <a:prstGeom prst="rect">
            <a:avLst/>
          </a:prstGeom>
        </p:spPr>
      </p:pic>
      <p:sp>
        <p:nvSpPr>
          <p:cNvPr id="10" name="TextovéPole 9">
            <a:extLst>
              <a:ext uri="{FF2B5EF4-FFF2-40B4-BE49-F238E27FC236}">
                <a16:creationId xmlns:a16="http://schemas.microsoft.com/office/drawing/2014/main" id="{4BFF1419-85BD-4A55-A2CA-EE9BE49F199E}"/>
              </a:ext>
            </a:extLst>
          </p:cNvPr>
          <p:cNvSpPr txBox="1"/>
          <p:nvPr/>
        </p:nvSpPr>
        <p:spPr>
          <a:xfrm>
            <a:off x="838199" y="5216183"/>
            <a:ext cx="10515600" cy="923330"/>
          </a:xfrm>
          <a:prstGeom prst="rect">
            <a:avLst/>
          </a:prstGeom>
          <a:noFill/>
        </p:spPr>
        <p:txBody>
          <a:bodyPr wrap="square">
            <a:spAutoFit/>
          </a:bodyPr>
          <a:lstStyle/>
          <a:p>
            <a:pPr marL="285750" indent="-285750" algn="just">
              <a:buClr>
                <a:srgbClr val="983033"/>
              </a:buClr>
              <a:buFont typeface="Wingdings" panose="05000000000000000000" pitchFamily="2" charset="2"/>
              <a:buChar char="Ø"/>
            </a:pPr>
            <a:r>
              <a:rPr lang="cs-CZ" b="1" i="1" dirty="0"/>
              <a:t>chemická vazba vměstků pomocí krycích a rafinačních solí </a:t>
            </a:r>
            <a:r>
              <a:rPr lang="cs-CZ" i="1" dirty="0"/>
              <a:t>– rozrušení oxidické obálky chemickou reakcí a uvolnění nezreagovaného kovu zpět do lázně, ochrana hladiny před okolní atmosférou, </a:t>
            </a:r>
          </a:p>
          <a:p>
            <a:pPr marL="285750" indent="-285750" algn="just">
              <a:buClr>
                <a:srgbClr val="983033"/>
              </a:buClr>
              <a:buFont typeface="Wingdings" panose="05000000000000000000" pitchFamily="2" charset="2"/>
              <a:buChar char="Ø"/>
            </a:pPr>
            <a:r>
              <a:rPr lang="cs-CZ" b="1" i="1" dirty="0"/>
              <a:t>mechanické zachycování vměstků při filtraci taveniny</a:t>
            </a:r>
            <a:r>
              <a:rPr lang="cs-CZ" i="1" dirty="0"/>
              <a:t>.</a:t>
            </a:r>
          </a:p>
        </p:txBody>
      </p:sp>
      <p:sp>
        <p:nvSpPr>
          <p:cNvPr id="11" name="TextovéPole 10">
            <a:extLst>
              <a:ext uri="{FF2B5EF4-FFF2-40B4-BE49-F238E27FC236}">
                <a16:creationId xmlns:a16="http://schemas.microsoft.com/office/drawing/2014/main" id="{93676FD8-5AB2-4733-8C77-600F52CB4955}"/>
              </a:ext>
            </a:extLst>
          </p:cNvPr>
          <p:cNvSpPr txBox="1"/>
          <p:nvPr/>
        </p:nvSpPr>
        <p:spPr>
          <a:xfrm>
            <a:off x="6957654" y="4591661"/>
            <a:ext cx="3754582" cy="369332"/>
          </a:xfrm>
          <a:prstGeom prst="rect">
            <a:avLst/>
          </a:prstGeom>
          <a:noFill/>
        </p:spPr>
        <p:txBody>
          <a:bodyPr wrap="square" rtlCol="0">
            <a:spAutoFit/>
          </a:bodyPr>
          <a:lstStyle/>
          <a:p>
            <a:pPr algn="ctr"/>
            <a:r>
              <a:rPr lang="cs-CZ" i="1" dirty="0"/>
              <a:t>Schéma zařízení pro rafinaci hliníku</a:t>
            </a:r>
          </a:p>
        </p:txBody>
      </p:sp>
      <p:sp>
        <p:nvSpPr>
          <p:cNvPr id="12" name="TextovéPole 11">
            <a:extLst>
              <a:ext uri="{FF2B5EF4-FFF2-40B4-BE49-F238E27FC236}">
                <a16:creationId xmlns:a16="http://schemas.microsoft.com/office/drawing/2014/main" id="{F1609A39-3825-4BC8-8784-817E26138C36}"/>
              </a:ext>
            </a:extLst>
          </p:cNvPr>
          <p:cNvSpPr txBox="1"/>
          <p:nvPr/>
        </p:nvSpPr>
        <p:spPr>
          <a:xfrm>
            <a:off x="1108364" y="4545001"/>
            <a:ext cx="3920836" cy="646331"/>
          </a:xfrm>
          <a:prstGeom prst="rect">
            <a:avLst/>
          </a:prstGeom>
          <a:noFill/>
        </p:spPr>
        <p:txBody>
          <a:bodyPr wrap="square" rtlCol="0">
            <a:spAutoFit/>
          </a:bodyPr>
          <a:lstStyle/>
          <a:p>
            <a:pPr algn="ctr"/>
            <a:r>
              <a:rPr lang="cs-CZ" i="1" dirty="0"/>
              <a:t>Princip odplyňování neutrálními a aktivními plyn</a:t>
            </a:r>
          </a:p>
        </p:txBody>
      </p:sp>
    </p:spTree>
    <p:extLst>
      <p:ext uri="{BB962C8B-B14F-4D97-AF65-F5344CB8AC3E}">
        <p14:creationId xmlns:p14="http://schemas.microsoft.com/office/powerpoint/2010/main" val="4125827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Úvod</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b="1" dirty="0">
                <a:solidFill>
                  <a:schemeClr val="tx1"/>
                </a:solidFill>
              </a:rPr>
              <a:t>Modelování</a:t>
            </a:r>
            <a:r>
              <a:rPr lang="cs-CZ" dirty="0">
                <a:solidFill>
                  <a:schemeClr val="tx1"/>
                </a:solidFill>
              </a:rPr>
              <a:t> probíhajících procesů v systému je metodou, jejíž cílem je co nejvěrohodněji zachytit chování reálného systému pomocí modelu. Na základě výsledků dosažených na modelu lze pak zpětně předpovídat chování reálného systému při různých změnách procesu. </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b="1" dirty="0">
                <a:solidFill>
                  <a:schemeClr val="tx1"/>
                </a:solidFill>
              </a:rPr>
              <a:t>Model</a:t>
            </a:r>
            <a:r>
              <a:rPr lang="cs-CZ" dirty="0">
                <a:solidFill>
                  <a:schemeClr val="tx1"/>
                </a:solidFill>
              </a:rPr>
              <a:t> je vyjádřením podstatných vlastností reálného systému v přijatelné a cílevědomé formě. Musí tedy vyjadřovat vztah mezi příčinou a následkem. Konečným cílem modelování je vytvořit takový model systému, definovaný na objektu, aby chování modelu bylo v jistém smyslu stejné jako u reálného systému za stejných provozních podmínek.</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1348046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dirty="0">
                <a:solidFill>
                  <a:schemeClr val="tx1"/>
                </a:solidFill>
              </a:rPr>
              <a:t>Odlévání slitin hliníku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2 Shrnutí problematiky  slévárenských technologií zaměřených na problematiku odlitků neželezných kovů a jejich slitin</a:t>
            </a:r>
          </a:p>
        </p:txBody>
      </p:sp>
      <p:sp>
        <p:nvSpPr>
          <p:cNvPr id="14" name="TextovéPole 13">
            <a:extLst>
              <a:ext uri="{FF2B5EF4-FFF2-40B4-BE49-F238E27FC236}">
                <a16:creationId xmlns:a16="http://schemas.microsoft.com/office/drawing/2014/main" id="{4776AD6C-4057-40CE-A74F-C89789A47A41}"/>
              </a:ext>
            </a:extLst>
          </p:cNvPr>
          <p:cNvSpPr txBox="1"/>
          <p:nvPr/>
        </p:nvSpPr>
        <p:spPr>
          <a:xfrm>
            <a:off x="838198" y="1983939"/>
            <a:ext cx="10515599" cy="1477328"/>
          </a:xfrm>
          <a:prstGeom prst="rect">
            <a:avLst/>
          </a:prstGeom>
          <a:noFill/>
        </p:spPr>
        <p:txBody>
          <a:bodyPr wrap="square">
            <a:spAutoFit/>
          </a:bodyPr>
          <a:lstStyle/>
          <a:p>
            <a:pPr marL="285750" indent="-285750" algn="just">
              <a:buClr>
                <a:srgbClr val="983033"/>
              </a:buClr>
              <a:buFont typeface="Wingdings" panose="05000000000000000000" pitchFamily="2" charset="2"/>
              <a:buChar char="ü"/>
            </a:pPr>
            <a:r>
              <a:rPr lang="cs-CZ" dirty="0"/>
              <a:t>Pro výrobu odlitků z hliníkových slitin se používají téměř všechny známé slévárenské metody. Vzhledem k poměrně nízké tavicí teplotě není žáruvzdornost formovacích hmot velkým problémem a rovněž při gravitačním lití do kovových forem vyhovují běžné nelegované slitiny železa. Pouze při lití za zvýšených sil je tepelné a mechanické namáhání tak velké, že pro výrobu forem se musí používat vysokolegované oceli. Z hlavních způsobů odlévání hliníkových slitin lze zmínit následující:</a:t>
            </a:r>
          </a:p>
        </p:txBody>
      </p:sp>
      <p:sp>
        <p:nvSpPr>
          <p:cNvPr id="16" name="TextovéPole 15">
            <a:extLst>
              <a:ext uri="{FF2B5EF4-FFF2-40B4-BE49-F238E27FC236}">
                <a16:creationId xmlns:a16="http://schemas.microsoft.com/office/drawing/2014/main" id="{CCE4A8D7-842C-4777-9D85-2576BFC698F9}"/>
              </a:ext>
            </a:extLst>
          </p:cNvPr>
          <p:cNvSpPr txBox="1"/>
          <p:nvPr/>
        </p:nvSpPr>
        <p:spPr>
          <a:xfrm>
            <a:off x="1052945" y="3695430"/>
            <a:ext cx="10300851" cy="1754326"/>
          </a:xfrm>
          <a:prstGeom prst="rect">
            <a:avLst/>
          </a:prstGeom>
          <a:noFill/>
        </p:spPr>
        <p:txBody>
          <a:bodyPr wrap="square">
            <a:spAutoFit/>
          </a:bodyPr>
          <a:lstStyle/>
          <a:p>
            <a:pPr marL="742950" lvl="1" indent="-285750" algn="just">
              <a:buClr>
                <a:srgbClr val="983033"/>
              </a:buClr>
              <a:buFont typeface="Wingdings" panose="05000000000000000000" pitchFamily="2" charset="2"/>
              <a:buChar char="Ø"/>
            </a:pPr>
            <a:r>
              <a:rPr lang="cs-CZ" i="1" dirty="0"/>
              <a:t>Lití do pískových forem</a:t>
            </a:r>
          </a:p>
          <a:p>
            <a:pPr marL="742950" lvl="1" indent="-285750" algn="just">
              <a:buClr>
                <a:srgbClr val="983033"/>
              </a:buClr>
              <a:buFont typeface="Wingdings" panose="05000000000000000000" pitchFamily="2" charset="2"/>
              <a:buChar char="Ø"/>
            </a:pPr>
            <a:r>
              <a:rPr lang="cs-CZ" i="1" dirty="0"/>
              <a:t>V-proces</a:t>
            </a:r>
          </a:p>
          <a:p>
            <a:pPr marL="742950" lvl="1" indent="-285750" algn="just">
              <a:buClr>
                <a:srgbClr val="983033"/>
              </a:buClr>
              <a:buFont typeface="Wingdings" panose="05000000000000000000" pitchFamily="2" charset="2"/>
              <a:buChar char="Ø"/>
            </a:pPr>
            <a:r>
              <a:rPr lang="cs-CZ" i="1" dirty="0"/>
              <a:t>Lití do skořepinových forem</a:t>
            </a:r>
          </a:p>
          <a:p>
            <a:pPr marL="742950" lvl="1" indent="-285750" algn="just">
              <a:buClr>
                <a:srgbClr val="983033"/>
              </a:buClr>
              <a:buFont typeface="Wingdings" panose="05000000000000000000" pitchFamily="2" charset="2"/>
              <a:buChar char="Ø"/>
            </a:pPr>
            <a:r>
              <a:rPr lang="cs-CZ" i="1" dirty="0"/>
              <a:t>Gravitační lití do kovových forem</a:t>
            </a:r>
          </a:p>
          <a:p>
            <a:pPr marL="742950" lvl="1" indent="-285750" algn="just">
              <a:buClr>
                <a:srgbClr val="983033"/>
              </a:buClr>
              <a:buFont typeface="Wingdings" panose="05000000000000000000" pitchFamily="2" charset="2"/>
              <a:buChar char="Ø"/>
            </a:pPr>
            <a:r>
              <a:rPr lang="cs-CZ" b="1" i="1" dirty="0"/>
              <a:t>Vysokotlaké lití</a:t>
            </a:r>
          </a:p>
          <a:p>
            <a:pPr marL="742950" lvl="1" indent="-285750" algn="just">
              <a:buClr>
                <a:srgbClr val="983033"/>
              </a:buClr>
              <a:buFont typeface="Wingdings" panose="05000000000000000000" pitchFamily="2" charset="2"/>
              <a:buChar char="Ø"/>
            </a:pPr>
            <a:r>
              <a:rPr lang="cs-CZ" b="1" i="1" dirty="0"/>
              <a:t>Nízkotlaké lití</a:t>
            </a:r>
          </a:p>
        </p:txBody>
      </p:sp>
    </p:spTree>
    <p:extLst>
      <p:ext uri="{BB962C8B-B14F-4D97-AF65-F5344CB8AC3E}">
        <p14:creationId xmlns:p14="http://schemas.microsoft.com/office/powerpoint/2010/main" val="2984381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dirty="0">
                <a:solidFill>
                  <a:schemeClr val="tx1"/>
                </a:solidFill>
              </a:rPr>
              <a:t>Modifikace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4"/>
            <a:ext cx="10115204" cy="402336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a:t>
            </a:r>
            <a:r>
              <a:rPr lang="cs-CZ" sz="1800" dirty="0">
                <a:solidFill>
                  <a:schemeClr val="tx1"/>
                </a:solidFill>
              </a:rPr>
              <a:t>rovádí se za účelem změny tvaru křemíku v eutektiku.</a:t>
            </a:r>
          </a:p>
          <a:p>
            <a:pPr lvl="1" algn="just">
              <a:buClr>
                <a:srgbClr val="983033"/>
              </a:buClr>
              <a:buFont typeface="Wingdings" panose="05000000000000000000" pitchFamily="2" charset="2"/>
              <a:buChar char="ü"/>
            </a:pPr>
            <a:r>
              <a:rPr lang="cs-CZ" sz="1800" dirty="0">
                <a:solidFill>
                  <a:schemeClr val="tx1"/>
                </a:solidFill>
              </a:rPr>
              <a:t>Křemík se v eutektiku vylučuje ve třech různých morfologických podobách – zrnité, lamelární, modifikované. </a:t>
            </a:r>
          </a:p>
          <a:p>
            <a:pPr lvl="1" algn="just">
              <a:buClr>
                <a:srgbClr val="983033"/>
              </a:buClr>
              <a:buFont typeface="Wingdings" panose="05000000000000000000" pitchFamily="2" charset="2"/>
              <a:buChar char="ü"/>
            </a:pPr>
            <a:r>
              <a:rPr lang="cs-CZ" sz="1800" dirty="0">
                <a:solidFill>
                  <a:schemeClr val="tx1"/>
                </a:solidFill>
              </a:rPr>
              <a:t>Nejsilnější modifikační účinek má </a:t>
            </a:r>
            <a:r>
              <a:rPr lang="cs-CZ" sz="1800" b="1" dirty="0">
                <a:solidFill>
                  <a:schemeClr val="tx1"/>
                </a:solidFill>
              </a:rPr>
              <a:t>sodík</a:t>
            </a:r>
            <a:r>
              <a:rPr lang="cs-CZ" sz="1800" dirty="0">
                <a:solidFill>
                  <a:schemeClr val="tx1"/>
                </a:solidFill>
              </a:rPr>
              <a:t>. </a:t>
            </a:r>
          </a:p>
          <a:p>
            <a:pPr lvl="1" algn="just">
              <a:buClr>
                <a:srgbClr val="983033"/>
              </a:buClr>
              <a:buFont typeface="Wingdings" panose="05000000000000000000" pitchFamily="2" charset="2"/>
              <a:buChar char="ü"/>
            </a:pPr>
            <a:r>
              <a:rPr lang="cs-CZ" sz="1800" dirty="0">
                <a:solidFill>
                  <a:schemeClr val="tx1"/>
                </a:solidFill>
              </a:rPr>
              <a:t>Sodík se do taveniny přidává ve formě exotermických tablet, jako kovový sodík či modifikační soli. Dalším prvkem, který má dobrou modifikační schopnost, je </a:t>
            </a:r>
            <a:r>
              <a:rPr lang="cs-CZ" sz="1800" b="1" dirty="0">
                <a:solidFill>
                  <a:schemeClr val="tx1"/>
                </a:solidFill>
              </a:rPr>
              <a:t>stroncium</a:t>
            </a:r>
            <a:r>
              <a:rPr lang="cs-CZ" sz="1800" dirty="0">
                <a:solidFill>
                  <a:schemeClr val="tx1"/>
                </a:solidFill>
              </a:rPr>
              <a:t>. </a:t>
            </a:r>
          </a:p>
          <a:p>
            <a:pPr lvl="1" algn="just">
              <a:buClr>
                <a:srgbClr val="983033"/>
              </a:buClr>
              <a:buFont typeface="Wingdings" panose="05000000000000000000" pitchFamily="2" charset="2"/>
              <a:buChar char="ü"/>
            </a:pPr>
            <a:r>
              <a:rPr lang="cs-CZ" sz="1800" dirty="0">
                <a:solidFill>
                  <a:schemeClr val="tx1"/>
                </a:solidFill>
              </a:rPr>
              <a:t>Je mnohem méně reaktivní než sodík a dává vysoké a stabilní využití (až 90 %). </a:t>
            </a:r>
          </a:p>
          <a:p>
            <a:pPr lvl="1" algn="just">
              <a:buClr>
                <a:srgbClr val="983033"/>
              </a:buClr>
              <a:buFont typeface="Wingdings" panose="05000000000000000000" pitchFamily="2" charset="2"/>
              <a:buChar char="ü"/>
            </a:pPr>
            <a:r>
              <a:rPr lang="cs-CZ" sz="1800" dirty="0">
                <a:solidFill>
                  <a:schemeClr val="tx1"/>
                </a:solidFill>
              </a:rPr>
              <a:t>Používá se jako předslitina s hliníkem (případně s hliníkem a křemíkem). </a:t>
            </a:r>
          </a:p>
          <a:p>
            <a:pPr lvl="1" algn="just">
              <a:buClr>
                <a:srgbClr val="983033"/>
              </a:buClr>
              <a:buFont typeface="Wingdings" panose="05000000000000000000" pitchFamily="2" charset="2"/>
              <a:buChar char="ü"/>
            </a:pPr>
            <a:r>
              <a:rPr lang="cs-CZ" sz="1800" dirty="0">
                <a:solidFill>
                  <a:schemeClr val="tx1"/>
                </a:solidFill>
              </a:rPr>
              <a:t>Čím je vyšší teplota taveniny, tím rychleji se předslitina rozpouští a tím rychleji nabíhá modifikační účinek.</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2 Shrnutí problematiky  slévárenských technologií zaměřených na problematiku odlitků neželezných kovů a jejich slitin</a:t>
            </a:r>
          </a:p>
        </p:txBody>
      </p:sp>
    </p:spTree>
    <p:extLst>
      <p:ext uri="{BB962C8B-B14F-4D97-AF65-F5344CB8AC3E}">
        <p14:creationId xmlns:p14="http://schemas.microsoft.com/office/powerpoint/2010/main" val="1179471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Vysokotlaké lití</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lnSpcReduction="10000"/>
          </a:bodyPr>
          <a:lstStyle/>
          <a:p>
            <a:pPr lvl="1" algn="just">
              <a:buClr>
                <a:srgbClr val="983033"/>
              </a:buClr>
              <a:buFont typeface="Wingdings" panose="05000000000000000000" pitchFamily="2" charset="2"/>
              <a:buChar char="ü"/>
            </a:pPr>
            <a:r>
              <a:rPr lang="cs-CZ" dirty="0">
                <a:solidFill>
                  <a:schemeClr val="tx1"/>
                </a:solidFill>
              </a:rPr>
              <a:t>Nejdůležitější technologií výroby hliníkových odlitků je </a:t>
            </a:r>
            <a:r>
              <a:rPr lang="cs-CZ" b="1" dirty="0">
                <a:solidFill>
                  <a:schemeClr val="tx1"/>
                </a:solidFill>
              </a:rPr>
              <a:t>vysokotlaké lití</a:t>
            </a:r>
            <a:r>
              <a:rPr lang="cs-CZ" dirty="0">
                <a:solidFill>
                  <a:schemeClr val="tx1"/>
                </a:solidFill>
              </a:rPr>
              <a:t>. </a:t>
            </a:r>
          </a:p>
          <a:p>
            <a:pPr lvl="1" algn="just">
              <a:buClr>
                <a:srgbClr val="983033"/>
              </a:buClr>
              <a:buFont typeface="Wingdings" panose="05000000000000000000" pitchFamily="2" charset="2"/>
              <a:buChar char="ü"/>
            </a:pPr>
            <a:r>
              <a:rPr lang="cs-CZ" dirty="0">
                <a:solidFill>
                  <a:schemeClr val="tx1"/>
                </a:solidFill>
              </a:rPr>
              <a:t>Principem výroby je vstřikování roztavené slitiny do dutiny kovové formy pod vysokým tlakem až 250 MPa.</a:t>
            </a:r>
          </a:p>
          <a:p>
            <a:pPr lvl="1" algn="just">
              <a:buClr>
                <a:srgbClr val="983033"/>
              </a:buClr>
              <a:buFont typeface="Wingdings" panose="05000000000000000000" pitchFamily="2" charset="2"/>
              <a:buChar char="ü"/>
            </a:pPr>
            <a:r>
              <a:rPr lang="cs-CZ" dirty="0">
                <a:solidFill>
                  <a:schemeClr val="tx1"/>
                </a:solidFill>
              </a:rPr>
              <a:t> Za těchto podmínek je možné vyrábět tvarově velmi komplikované odlitky. </a:t>
            </a:r>
          </a:p>
          <a:p>
            <a:pPr lvl="1" algn="just">
              <a:buClr>
                <a:srgbClr val="983033"/>
              </a:buClr>
              <a:buFont typeface="Wingdings" panose="05000000000000000000" pitchFamily="2" charset="2"/>
              <a:buChar char="ü"/>
            </a:pPr>
            <a:r>
              <a:rPr lang="cs-CZ" dirty="0">
                <a:solidFill>
                  <a:schemeClr val="tx1"/>
                </a:solidFill>
              </a:rPr>
              <a:t>Tvar odlitku musí respektovat možnosti rozebrání formy a vytažení volných částí a jader.</a:t>
            </a:r>
          </a:p>
          <a:p>
            <a:pPr lvl="1" algn="just">
              <a:buClr>
                <a:srgbClr val="983033"/>
              </a:buClr>
              <a:buFont typeface="Wingdings" panose="05000000000000000000" pitchFamily="2" charset="2"/>
              <a:buChar char="ü"/>
            </a:pPr>
            <a:r>
              <a:rPr lang="cs-CZ" dirty="0">
                <a:solidFill>
                  <a:schemeClr val="tx1"/>
                </a:solidFill>
              </a:rPr>
              <a:t>Maximální velikost odlitků, které se na konkrétním stroji dají vyrobit, je limitována maximální hmotností kovu a uzavírací silou stroje. Je to hodnota síly, kterou jsou svírány obě poloviny formy. </a:t>
            </a:r>
          </a:p>
          <a:p>
            <a:pPr lvl="1" algn="just">
              <a:buClr>
                <a:srgbClr val="983033"/>
              </a:buClr>
              <a:buFont typeface="Wingdings" panose="05000000000000000000" pitchFamily="2" charset="2"/>
              <a:buChar char="ü"/>
            </a:pPr>
            <a:r>
              <a:rPr lang="cs-CZ" dirty="0">
                <a:solidFill>
                  <a:schemeClr val="tx1"/>
                </a:solidFill>
              </a:rPr>
              <a:t>Podle konstrukce se tlakové stroje dělí na dva základní typy, se </a:t>
            </a:r>
            <a:r>
              <a:rPr lang="cs-CZ" b="1" dirty="0">
                <a:solidFill>
                  <a:schemeClr val="tx1"/>
                </a:solidFill>
              </a:rPr>
              <a:t>studenou </a:t>
            </a:r>
            <a:r>
              <a:rPr lang="cs-CZ" dirty="0">
                <a:solidFill>
                  <a:schemeClr val="tx1"/>
                </a:solidFill>
              </a:rPr>
              <a:t>a s </a:t>
            </a:r>
            <a:r>
              <a:rPr lang="cs-CZ" b="1" dirty="0">
                <a:solidFill>
                  <a:schemeClr val="tx1"/>
                </a:solidFill>
              </a:rPr>
              <a:t>teplou komorou</a:t>
            </a:r>
            <a:r>
              <a:rPr lang="cs-CZ" dirty="0">
                <a:solidFill>
                  <a:schemeClr val="tx1"/>
                </a:solidFill>
              </a:rPr>
              <a:t>. </a:t>
            </a:r>
          </a:p>
          <a:p>
            <a:pPr lvl="1" algn="just">
              <a:buClr>
                <a:srgbClr val="983033"/>
              </a:buClr>
              <a:buFont typeface="Wingdings" panose="05000000000000000000" pitchFamily="2" charset="2"/>
              <a:buChar char="ü"/>
            </a:pPr>
            <a:r>
              <a:rPr lang="cs-CZ" dirty="0">
                <a:solidFill>
                  <a:schemeClr val="tx1"/>
                </a:solidFill>
              </a:rPr>
              <a:t>Podle směru pohybu plnicího pístu mohou být stroje se svislou nebo vodorovnou komorou.</a:t>
            </a:r>
          </a:p>
          <a:p>
            <a:pPr lvl="1" algn="just">
              <a:buClr>
                <a:srgbClr val="983033"/>
              </a:buClr>
              <a:buFont typeface="Wingdings" panose="05000000000000000000" pitchFamily="2" charset="2"/>
              <a:buChar char="ü"/>
            </a:pPr>
            <a:r>
              <a:rPr lang="cs-CZ" dirty="0">
                <a:solidFill>
                  <a:schemeClr val="tx1"/>
                </a:solidFill>
              </a:rPr>
              <a:t>Slitiny hliníku se v současné době odlévají téměř výhradně na strojích se studenou horizontální komorou. </a:t>
            </a:r>
          </a:p>
          <a:p>
            <a:pPr lvl="1" algn="just">
              <a:buClr>
                <a:srgbClr val="983033"/>
              </a:buClr>
              <a:buFont typeface="Wingdings" panose="05000000000000000000" pitchFamily="2" charset="2"/>
              <a:buChar char="ü"/>
            </a:pPr>
            <a:r>
              <a:rPr lang="cs-CZ" dirty="0">
                <a:solidFill>
                  <a:schemeClr val="tx1"/>
                </a:solidFill>
              </a:rPr>
              <a:t>Tlakově lité odlitky nejsou, co se týče vnitřní homogenity, příliš kvalitními výrobky.</a:t>
            </a:r>
          </a:p>
          <a:p>
            <a:pPr lvl="1" algn="just">
              <a:buClr>
                <a:srgbClr val="983033"/>
              </a:buClr>
              <a:buFont typeface="Wingdings" panose="05000000000000000000" pitchFamily="2" charset="2"/>
              <a:buChar char="ü"/>
            </a:pPr>
            <a:r>
              <a:rPr lang="cs-CZ" dirty="0">
                <a:solidFill>
                  <a:schemeClr val="tx1"/>
                </a:solidFill>
              </a:rPr>
              <a:t>Při rozstřikování kovu ve formě dochází k jeho oxidaci a reakci s mazadlem a důsledkem je vznik velkého množství vměstků.</a:t>
            </a:r>
          </a:p>
        </p:txBody>
      </p:sp>
    </p:spTree>
    <p:extLst>
      <p:ext uri="{BB962C8B-B14F-4D97-AF65-F5344CB8AC3E}">
        <p14:creationId xmlns:p14="http://schemas.microsoft.com/office/powerpoint/2010/main" val="963707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Nízkotlaké lití</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dirty="0">
                <a:solidFill>
                  <a:schemeClr val="tx1"/>
                </a:solidFill>
              </a:rPr>
              <a:t>Stroj pro tuto technologii je tvořen tlakotěsnou udržovací pecí, nad kterou je upnuta dělená kovová forma, obvykle s vodorovnou dělicí rovinou. </a:t>
            </a:r>
          </a:p>
          <a:p>
            <a:pPr lvl="1" algn="just">
              <a:buClr>
                <a:srgbClr val="983033"/>
              </a:buClr>
              <a:buFont typeface="Wingdings" panose="05000000000000000000" pitchFamily="2" charset="2"/>
              <a:buChar char="ü"/>
            </a:pPr>
            <a:r>
              <a:rPr lang="cs-CZ" dirty="0">
                <a:solidFill>
                  <a:schemeClr val="tx1"/>
                </a:solidFill>
              </a:rPr>
              <a:t>Tavenina v kelímku pece je se spodním dílem formy propojena stoupací trubicí ze žáruvzdorného materiálu tak, že trubice spodním okrajem zasahuje pod hladinu kovu. </a:t>
            </a:r>
          </a:p>
          <a:p>
            <a:pPr lvl="1" algn="just">
              <a:buClr>
                <a:srgbClr val="983033"/>
              </a:buClr>
              <a:buFont typeface="Wingdings" panose="05000000000000000000" pitchFamily="2" charset="2"/>
              <a:buChar char="ü"/>
            </a:pPr>
            <a:r>
              <a:rPr lang="cs-CZ" dirty="0">
                <a:solidFill>
                  <a:schemeClr val="tx1"/>
                </a:solidFill>
              </a:rPr>
              <a:t>Odlévání se provádí zvýšením tlaku nad hladinou kovu, čímž je kov z kelímku vytlačován stoupací trubicí vzhůru do formy. </a:t>
            </a:r>
          </a:p>
          <a:p>
            <a:pPr lvl="1" algn="just">
              <a:buClr>
                <a:srgbClr val="983033"/>
              </a:buClr>
              <a:buFont typeface="Wingdings" panose="05000000000000000000" pitchFamily="2" charset="2"/>
              <a:buChar char="ü"/>
            </a:pPr>
            <a:r>
              <a:rPr lang="cs-CZ" dirty="0">
                <a:solidFill>
                  <a:schemeClr val="tx1"/>
                </a:solidFill>
              </a:rPr>
              <a:t>Protože je ústí stoupací trubice ponořeno pod vrstvu oxidů a nečistot na hladině pece, vstupuje do formy čistý kov bez vměstků. </a:t>
            </a:r>
          </a:p>
          <a:p>
            <a:pPr lvl="1" algn="just">
              <a:buClr>
                <a:srgbClr val="983033"/>
              </a:buClr>
              <a:buFont typeface="Wingdings" panose="05000000000000000000" pitchFamily="2" charset="2"/>
              <a:buChar char="ü"/>
            </a:pPr>
            <a:r>
              <a:rPr lang="cs-CZ" dirty="0">
                <a:solidFill>
                  <a:schemeClr val="tx1"/>
                </a:solidFill>
              </a:rPr>
              <a:t>Využití tekutého kovu je při nízkotlakém lití mimořádně vysoké a dosahuje přes 90 %. Kvalita odlitků, vyrobených touto metodou, je velmi vysoká. </a:t>
            </a:r>
          </a:p>
          <a:p>
            <a:pPr lvl="1" algn="just">
              <a:buClr>
                <a:srgbClr val="983033"/>
              </a:buClr>
              <a:buFont typeface="Wingdings" panose="05000000000000000000" pitchFamily="2" charset="2"/>
              <a:buChar char="ü"/>
            </a:pPr>
            <a:r>
              <a:rPr lang="cs-CZ" dirty="0">
                <a:solidFill>
                  <a:schemeClr val="tx1"/>
                </a:solidFill>
              </a:rPr>
              <a:t>Nízkotlakým litím je možno vyrábět různorodé hmotnostní kategorie odlitků. </a:t>
            </a:r>
          </a:p>
          <a:p>
            <a:pPr lvl="1" algn="just">
              <a:buClr>
                <a:srgbClr val="983033"/>
              </a:buClr>
              <a:buFont typeface="Wingdings" panose="05000000000000000000" pitchFamily="2" charset="2"/>
              <a:buChar char="ü"/>
            </a:pPr>
            <a:r>
              <a:rPr lang="cs-CZ" dirty="0">
                <a:solidFill>
                  <a:schemeClr val="tx1"/>
                </a:solidFill>
              </a:rPr>
              <a:t>Při lití silnostěnných odlitků s dlouhou dobou tuhnutí se však velmi prodlužuje délka výrobního cyklu.</a:t>
            </a:r>
          </a:p>
        </p:txBody>
      </p:sp>
    </p:spTree>
    <p:extLst>
      <p:ext uri="{BB962C8B-B14F-4D97-AF65-F5344CB8AC3E}">
        <p14:creationId xmlns:p14="http://schemas.microsoft.com/office/powerpoint/2010/main" val="2976655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Nízkotlaké lití</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Přednáška č. 1 Shrnutí problematiky  slévárenských technologií zaměřených na ocelové a litinové odlitky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endParaRPr lang="cs-CZ" dirty="0">
              <a:solidFill>
                <a:schemeClr val="tx1"/>
              </a:solidFill>
            </a:endParaRPr>
          </a:p>
        </p:txBody>
      </p:sp>
      <p:pic>
        <p:nvPicPr>
          <p:cNvPr id="7" name="Obrázek 6">
            <a:extLst>
              <a:ext uri="{FF2B5EF4-FFF2-40B4-BE49-F238E27FC236}">
                <a16:creationId xmlns:a16="http://schemas.microsoft.com/office/drawing/2014/main" id="{89814A49-F486-401E-A834-C9B74AA66E8B}"/>
              </a:ext>
            </a:extLst>
          </p:cNvPr>
          <p:cNvPicPr>
            <a:picLocks noChangeAspect="1"/>
          </p:cNvPicPr>
          <p:nvPr/>
        </p:nvPicPr>
        <p:blipFill>
          <a:blip r:embed="rId3"/>
          <a:stretch>
            <a:fillRect/>
          </a:stretch>
        </p:blipFill>
        <p:spPr>
          <a:xfrm>
            <a:off x="1468570" y="2091712"/>
            <a:ext cx="5071410" cy="2535706"/>
          </a:xfrm>
          <a:prstGeom prst="rect">
            <a:avLst/>
          </a:prstGeom>
        </p:spPr>
      </p:pic>
      <p:pic>
        <p:nvPicPr>
          <p:cNvPr id="8" name="Obrázek 7">
            <a:extLst>
              <a:ext uri="{FF2B5EF4-FFF2-40B4-BE49-F238E27FC236}">
                <a16:creationId xmlns:a16="http://schemas.microsoft.com/office/drawing/2014/main" id="{6228162C-4C56-48F1-B3B8-EAC69D80EF4C}"/>
              </a:ext>
            </a:extLst>
          </p:cNvPr>
          <p:cNvPicPr>
            <a:picLocks noChangeAspect="1"/>
          </p:cNvPicPr>
          <p:nvPr/>
        </p:nvPicPr>
        <p:blipFill>
          <a:blip r:embed="rId4"/>
          <a:stretch>
            <a:fillRect/>
          </a:stretch>
        </p:blipFill>
        <p:spPr>
          <a:xfrm>
            <a:off x="7170908" y="2091712"/>
            <a:ext cx="3663358" cy="2674575"/>
          </a:xfrm>
          <a:prstGeom prst="rect">
            <a:avLst/>
          </a:prstGeom>
        </p:spPr>
      </p:pic>
      <p:sp>
        <p:nvSpPr>
          <p:cNvPr id="9" name="TextovéPole 8">
            <a:extLst>
              <a:ext uri="{FF2B5EF4-FFF2-40B4-BE49-F238E27FC236}">
                <a16:creationId xmlns:a16="http://schemas.microsoft.com/office/drawing/2014/main" id="{317CF008-916A-4079-8609-0FE814CD255B}"/>
              </a:ext>
            </a:extLst>
          </p:cNvPr>
          <p:cNvSpPr txBox="1"/>
          <p:nvPr/>
        </p:nvSpPr>
        <p:spPr>
          <a:xfrm>
            <a:off x="1745673" y="5223164"/>
            <a:ext cx="4197927" cy="369332"/>
          </a:xfrm>
          <a:prstGeom prst="rect">
            <a:avLst/>
          </a:prstGeom>
          <a:noFill/>
        </p:spPr>
        <p:txBody>
          <a:bodyPr wrap="square" rtlCol="0">
            <a:spAutoFit/>
          </a:bodyPr>
          <a:lstStyle/>
          <a:p>
            <a:pPr algn="ctr"/>
            <a:r>
              <a:rPr lang="cs-CZ" i="1" dirty="0"/>
              <a:t>Schéma procesu tlakového lití</a:t>
            </a:r>
          </a:p>
        </p:txBody>
      </p:sp>
      <p:sp>
        <p:nvSpPr>
          <p:cNvPr id="10" name="TextovéPole 9">
            <a:extLst>
              <a:ext uri="{FF2B5EF4-FFF2-40B4-BE49-F238E27FC236}">
                <a16:creationId xmlns:a16="http://schemas.microsoft.com/office/drawing/2014/main" id="{331648FD-55F7-4705-BCE4-E6A7FD724614}"/>
              </a:ext>
            </a:extLst>
          </p:cNvPr>
          <p:cNvSpPr txBox="1"/>
          <p:nvPr/>
        </p:nvSpPr>
        <p:spPr>
          <a:xfrm>
            <a:off x="7320526" y="5223164"/>
            <a:ext cx="3663357" cy="369332"/>
          </a:xfrm>
          <a:prstGeom prst="rect">
            <a:avLst/>
          </a:prstGeom>
          <a:noFill/>
        </p:spPr>
        <p:txBody>
          <a:bodyPr wrap="square" rtlCol="0">
            <a:spAutoFit/>
          </a:bodyPr>
          <a:lstStyle/>
          <a:p>
            <a:pPr algn="ctr"/>
            <a:r>
              <a:rPr lang="cs-CZ" i="1" dirty="0"/>
              <a:t>Schéma procesu nízkotlakového lití</a:t>
            </a:r>
          </a:p>
        </p:txBody>
      </p:sp>
    </p:spTree>
    <p:extLst>
      <p:ext uri="{BB962C8B-B14F-4D97-AF65-F5344CB8AC3E}">
        <p14:creationId xmlns:p14="http://schemas.microsoft.com/office/powerpoint/2010/main" val="335353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Úvod</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dirty="0">
                <a:solidFill>
                  <a:schemeClr val="tx1"/>
                </a:solidFill>
              </a:rPr>
              <a:t>Obecně lze modelování rozdělit na fyzikální a numerické. </a:t>
            </a:r>
          </a:p>
          <a:p>
            <a:pPr lvl="1" algn="just">
              <a:buClr>
                <a:srgbClr val="983033"/>
              </a:buClr>
              <a:buFont typeface="Wingdings" panose="05000000000000000000" pitchFamily="2" charset="2"/>
              <a:buChar char="ü"/>
            </a:pPr>
            <a:r>
              <a:rPr lang="cs-CZ" dirty="0">
                <a:solidFill>
                  <a:schemeClr val="tx1"/>
                </a:solidFill>
              </a:rPr>
              <a:t>Fyzikální modelování umožnuje získat informace o charakteru proudění kovu a také dalších procesů, vyskytujících se při jeho zpracování. </a:t>
            </a:r>
          </a:p>
          <a:p>
            <a:pPr lvl="1" algn="just">
              <a:buClr>
                <a:srgbClr val="983033"/>
              </a:buClr>
              <a:buFont typeface="Wingdings" panose="05000000000000000000" pitchFamily="2" charset="2"/>
              <a:buChar char="ü"/>
            </a:pPr>
            <a:r>
              <a:rPr lang="cs-CZ" dirty="0">
                <a:solidFill>
                  <a:schemeClr val="tx1"/>
                </a:solidFill>
              </a:rPr>
              <a:t>Fyzikální modely pokrývají především problematiku hydrodynamiky a jsou konstruovány podle pravidel, vyplývajících z teorie podobnosti, která je realizována prostřednictvím vhodných kritérií podobnosti.</a:t>
            </a:r>
          </a:p>
          <a:p>
            <a:pPr lvl="1" algn="just">
              <a:buClr>
                <a:srgbClr val="983033"/>
              </a:buClr>
              <a:buFont typeface="Wingdings" panose="05000000000000000000" pitchFamily="2" charset="2"/>
              <a:buChar char="ü"/>
            </a:pPr>
            <a:r>
              <a:rPr lang="cs-CZ" dirty="0">
                <a:solidFill>
                  <a:schemeClr val="tx1"/>
                </a:solidFill>
              </a:rPr>
              <a:t>Kvůli možnosti pozorování jevů, probíhajících během procesu jsou fyzikální modely vyráběny z transparentních materiálů (např. plexisklo). </a:t>
            </a:r>
          </a:p>
          <a:p>
            <a:pPr lvl="1" algn="just">
              <a:buClr>
                <a:srgbClr val="983033"/>
              </a:buClr>
              <a:buFont typeface="Wingdings" panose="05000000000000000000" pitchFamily="2" charset="2"/>
              <a:buChar char="ü"/>
            </a:pPr>
            <a:r>
              <a:rPr lang="cs-CZ" dirty="0">
                <a:solidFill>
                  <a:schemeClr val="tx1"/>
                </a:solidFill>
              </a:rPr>
              <a:t>Průmyslová zařízení jsou stále složitější a provádět experimentální výzkum v průmyslových podmínkách je stále komplikované a často velmi nákladné. </a:t>
            </a:r>
          </a:p>
          <a:p>
            <a:pPr lvl="1" algn="just">
              <a:buClr>
                <a:srgbClr val="983033"/>
              </a:buClr>
              <a:buFont typeface="Wingdings" panose="05000000000000000000" pitchFamily="2" charset="2"/>
              <a:buChar char="ü"/>
            </a:pPr>
            <a:r>
              <a:rPr lang="cs-CZ" dirty="0">
                <a:solidFill>
                  <a:schemeClr val="tx1"/>
                </a:solidFill>
              </a:rPr>
              <a:t>Z těchto důvodů se přistupuje k využití fyzikálních modelů. </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1739533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Schéma modelování procesů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pic>
        <p:nvPicPr>
          <p:cNvPr id="8" name="Zástupný obsah 7">
            <a:extLst>
              <a:ext uri="{FF2B5EF4-FFF2-40B4-BE49-F238E27FC236}">
                <a16:creationId xmlns:a16="http://schemas.microsoft.com/office/drawing/2014/main" id="{83ECE69D-BA89-4530-9A16-D6176CDADEC5}"/>
              </a:ext>
            </a:extLst>
          </p:cNvPr>
          <p:cNvPicPr>
            <a:picLocks noGrp="1" noChangeAspect="1"/>
          </p:cNvPicPr>
          <p:nvPr>
            <p:ph idx="1"/>
          </p:nvPr>
        </p:nvPicPr>
        <p:blipFill>
          <a:blip r:embed="rId3"/>
          <a:stretch>
            <a:fillRect/>
          </a:stretch>
        </p:blipFill>
        <p:spPr>
          <a:xfrm>
            <a:off x="2045449" y="1825625"/>
            <a:ext cx="8553277" cy="4247260"/>
          </a:xfrm>
          <a:prstGeom prst="rect">
            <a:avLst/>
          </a:prstGeom>
        </p:spPr>
      </p:pic>
    </p:spTree>
    <p:extLst>
      <p:ext uri="{BB962C8B-B14F-4D97-AF65-F5344CB8AC3E}">
        <p14:creationId xmlns:p14="http://schemas.microsoft.com/office/powerpoint/2010/main" val="68348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Podstata a základní principy fyzikálního modelování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dirty="0">
                <a:solidFill>
                  <a:schemeClr val="tx1"/>
                </a:solidFill>
              </a:rPr>
              <a:t>Fyzikální modelování probíhajících procesů v systému je metodou, jejímž cílem je co nejvěrohodněji zachytit chování reálného systému pomocí hmotného </a:t>
            </a:r>
            <a:r>
              <a:rPr lang="cs-CZ" b="1" dirty="0">
                <a:solidFill>
                  <a:schemeClr val="tx1"/>
                </a:solidFill>
              </a:rPr>
              <a:t>fyzikálního modelu</a:t>
            </a:r>
            <a:r>
              <a:rPr lang="cs-CZ" dirty="0">
                <a:solidFill>
                  <a:schemeClr val="tx1"/>
                </a:solidFill>
              </a:rPr>
              <a:t>. </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Model i dílo má při fyzikálním modelování </a:t>
            </a:r>
            <a:r>
              <a:rPr lang="cs-CZ" b="1" dirty="0">
                <a:solidFill>
                  <a:schemeClr val="tx1"/>
                </a:solidFill>
              </a:rPr>
              <a:t>stejnou fyzikální podstatu</a:t>
            </a:r>
            <a:r>
              <a:rPr lang="cs-CZ" dirty="0">
                <a:solidFill>
                  <a:schemeClr val="tx1"/>
                </a:solidFill>
              </a:rPr>
              <a:t>. Proudění tekutiny je tedy modelováno opět prouděním tekutiny, ale v určitém měřítku délek, rychlostí objemových průtoků, viskozit atd. Podmínkou přenosu výsledků z modelu na dílo je </a:t>
            </a:r>
            <a:r>
              <a:rPr lang="cs-CZ" b="1" dirty="0">
                <a:solidFill>
                  <a:schemeClr val="tx1"/>
                </a:solidFill>
              </a:rPr>
              <a:t>podobnost procesů </a:t>
            </a:r>
            <a:r>
              <a:rPr lang="cs-CZ" dirty="0">
                <a:solidFill>
                  <a:schemeClr val="tx1"/>
                </a:solidFill>
              </a:rPr>
              <a:t>probíhajících v modelu a díle.</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259438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Podobnost dvou systémů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dirty="0">
                <a:solidFill>
                  <a:schemeClr val="tx1"/>
                </a:solidFill>
              </a:rPr>
              <a:t>Původně byl pojem podobnost zaveden v geometrii jako podobnost plošných a prostorových útvarů. Teorie fyzikálního modelování rozeznává a využívá kromě geometrické podobnosti různé další druhy podobností, které charakterizují podobnost různých fyzikálních jevů a které jsou popsány v následujícím textu. Podobnost dvou systémů pak vyžaduje </a:t>
            </a:r>
            <a:r>
              <a:rPr lang="cs-CZ" b="1" dirty="0">
                <a:solidFill>
                  <a:schemeClr val="tx1"/>
                </a:solidFill>
              </a:rPr>
              <a:t>podobnost všech relevantních v</a:t>
            </a:r>
            <a:r>
              <a:rPr lang="cs-CZ" dirty="0">
                <a:solidFill>
                  <a:schemeClr val="tx1"/>
                </a:solidFill>
              </a:rPr>
              <a:t>eličin v celém objemu obou systémů, tzn. v modelu a díle. </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b="1" dirty="0">
                <a:solidFill>
                  <a:schemeClr val="tx1"/>
                </a:solidFill>
              </a:rPr>
              <a:t>Geometrická podobnost</a:t>
            </a:r>
            <a:r>
              <a:rPr lang="cs-CZ" dirty="0">
                <a:solidFill>
                  <a:schemeClr val="tx1"/>
                </a:solidFill>
              </a:rPr>
              <a:t> je charakterizována jako podobnost tvaru. Systémy jsou geometricky podobné, když poměr odpovídajících lineárních rozměrů na modelu a díle je stejný. Tento poměr je nazýván </a:t>
            </a:r>
            <a:r>
              <a:rPr lang="cs-CZ" i="1" dirty="0">
                <a:solidFill>
                  <a:schemeClr val="tx1"/>
                </a:solidFill>
              </a:rPr>
              <a:t>konstantou podobnosti. </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mc:AlternateContent xmlns:mc="http://schemas.openxmlformats.org/markup-compatibility/2006" xmlns:a14="http://schemas.microsoft.com/office/drawing/2010/main">
        <mc:Choice Requires="a14">
          <p:sp>
            <p:nvSpPr>
              <p:cNvPr id="10" name="TextovéPole 9">
                <a:extLst>
                  <a:ext uri="{FF2B5EF4-FFF2-40B4-BE49-F238E27FC236}">
                    <a16:creationId xmlns:a16="http://schemas.microsoft.com/office/drawing/2014/main" id="{84E0B537-0A45-47D1-8DBC-2E31927F57F9}"/>
                  </a:ext>
                </a:extLst>
              </p:cNvPr>
              <p:cNvSpPr txBox="1"/>
              <p:nvPr/>
            </p:nvSpPr>
            <p:spPr>
              <a:xfrm>
                <a:off x="1801091" y="4591704"/>
                <a:ext cx="7467600" cy="6848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836967"/>
                              </a:solidFill>
                              <a:latin typeface="Cambria Math" panose="02040503050406030204" pitchFamily="18" charset="0"/>
                            </a:rPr>
                          </m:ctrlPr>
                        </m:sSubPr>
                        <m:e>
                          <m:r>
                            <a:rPr lang="cs-CZ" i="1">
                              <a:latin typeface="Cambria Math" panose="02040503050406030204" pitchFamily="18" charset="0"/>
                            </a:rPr>
                            <m:t>𝑀</m:t>
                          </m:r>
                        </m:e>
                        <m:sub>
                          <m:r>
                            <a:rPr lang="cs-CZ" i="1">
                              <a:latin typeface="Cambria Math" panose="02040503050406030204" pitchFamily="18" charset="0"/>
                            </a:rPr>
                            <m:t>𝑙</m:t>
                          </m:r>
                        </m:sub>
                      </m:sSub>
                      <m:r>
                        <a:rPr lang="cs-CZ" i="0">
                          <a:latin typeface="Cambria Math" panose="02040503050406030204" pitchFamily="18" charset="0"/>
                        </a:rPr>
                        <m:t> = </m:t>
                      </m:r>
                      <m:f>
                        <m:fPr>
                          <m:ctrlPr>
                            <a:rPr lang="cs-CZ" i="1">
                              <a:solidFill>
                                <a:srgbClr val="836967"/>
                              </a:solidFill>
                              <a:latin typeface="Cambria Math" panose="02040503050406030204" pitchFamily="18" charset="0"/>
                            </a:rPr>
                          </m:ctrlPr>
                        </m:fPr>
                        <m:num>
                          <m:sSubSup>
                            <m:sSubSupPr>
                              <m:ctrlPr>
                                <a:rPr lang="cs-CZ" i="1">
                                  <a:solidFill>
                                    <a:srgbClr val="836967"/>
                                  </a:solidFill>
                                  <a:latin typeface="Cambria Math" panose="02040503050406030204" pitchFamily="18" charset="0"/>
                                </a:rPr>
                              </m:ctrlPr>
                            </m:sSubSupPr>
                            <m:e>
                              <m:r>
                                <a:rPr lang="cs-CZ" i="1">
                                  <a:latin typeface="Cambria Math" panose="02040503050406030204" pitchFamily="18" charset="0"/>
                                </a:rPr>
                                <m:t>𝑙</m:t>
                              </m:r>
                            </m:e>
                            <m:sub>
                              <m:r>
                                <a:rPr lang="cs-CZ" i="1">
                                  <a:latin typeface="Cambria Math" panose="02040503050406030204" pitchFamily="18" charset="0"/>
                                </a:rPr>
                                <m:t>𝑖</m:t>
                              </m:r>
                            </m:sub>
                            <m:sup>
                              <m:r>
                                <a:rPr lang="cs-CZ" i="0">
                                  <a:latin typeface="Cambria Math" panose="02040503050406030204" pitchFamily="18" charset="0"/>
                                </a:rPr>
                                <m:t>′</m:t>
                              </m:r>
                            </m:sup>
                          </m:sSubSup>
                        </m:num>
                        <m:den>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𝑙</m:t>
                              </m:r>
                            </m:e>
                            <m:sub>
                              <m:r>
                                <a:rPr lang="cs-CZ" i="1">
                                  <a:latin typeface="Cambria Math" panose="02040503050406030204" pitchFamily="18" charset="0"/>
                                </a:rPr>
                                <m:t>𝑖</m:t>
                              </m:r>
                            </m:sub>
                          </m:sSub>
                        </m:den>
                      </m:f>
                      <m:r>
                        <a:rPr lang="cs-CZ" i="0">
                          <a:latin typeface="Cambria Math" panose="02040503050406030204" pitchFamily="18" charset="0"/>
                        </a:rPr>
                        <m:t> = </m:t>
                      </m:r>
                      <m:r>
                        <a:rPr lang="cs-CZ" i="1">
                          <a:latin typeface="Cambria Math" panose="02040503050406030204" pitchFamily="18" charset="0"/>
                        </a:rPr>
                        <m:t>𝑘𝑜𝑛𝑠𝑡</m:t>
                      </m:r>
                      <m:r>
                        <a:rPr lang="cs-CZ" i="0">
                          <a:latin typeface="Cambria Math" panose="02040503050406030204" pitchFamily="18" charset="0"/>
                        </a:rPr>
                        <m:t>.</m:t>
                      </m:r>
                    </m:oMath>
                  </m:oMathPara>
                </a14:m>
                <a:endParaRPr lang="cs-CZ" dirty="0"/>
              </a:p>
            </p:txBody>
          </p:sp>
        </mc:Choice>
        <mc:Fallback xmlns="">
          <p:sp>
            <p:nvSpPr>
              <p:cNvPr id="10" name="TextovéPole 9">
                <a:extLst>
                  <a:ext uri="{FF2B5EF4-FFF2-40B4-BE49-F238E27FC236}">
                    <a16:creationId xmlns:a16="http://schemas.microsoft.com/office/drawing/2014/main" id="{84E0B537-0A45-47D1-8DBC-2E31927F57F9}"/>
                  </a:ext>
                </a:extLst>
              </p:cNvPr>
              <p:cNvSpPr txBox="1">
                <a:spLocks noRot="1" noChangeAspect="1" noMove="1" noResize="1" noEditPoints="1" noAdjustHandles="1" noChangeArrowheads="1" noChangeShapeType="1" noTextEdit="1"/>
              </p:cNvSpPr>
              <p:nvPr/>
            </p:nvSpPr>
            <p:spPr>
              <a:xfrm>
                <a:off x="1801091" y="4591704"/>
                <a:ext cx="7467600" cy="684867"/>
              </a:xfrm>
              <a:prstGeom prst="rect">
                <a:avLst/>
              </a:prstGeom>
              <a:blipFill>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81882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Podobnost dvou systémů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dirty="0">
                <a:solidFill>
                  <a:schemeClr val="tx1"/>
                </a:solidFill>
              </a:rPr>
              <a:t>V případě, že </a:t>
            </a:r>
            <a:r>
              <a:rPr lang="cs-CZ" i="1" dirty="0">
                <a:solidFill>
                  <a:schemeClr val="tx1"/>
                </a:solidFill>
              </a:rPr>
              <a:t>M</a:t>
            </a:r>
            <a:r>
              <a:rPr lang="cs-CZ" i="1" baseline="-25000" dirty="0">
                <a:solidFill>
                  <a:schemeClr val="tx1"/>
                </a:solidFill>
              </a:rPr>
              <a:t>l</a:t>
            </a:r>
            <a:r>
              <a:rPr lang="cs-CZ" i="1" dirty="0">
                <a:solidFill>
                  <a:schemeClr val="tx1"/>
                </a:solidFill>
              </a:rPr>
              <a:t>=1</a:t>
            </a:r>
            <a:r>
              <a:rPr lang="cs-CZ" dirty="0">
                <a:solidFill>
                  <a:schemeClr val="tx1"/>
                </a:solidFill>
              </a:rPr>
              <a:t>, pak jsou oba systémy geometricky shodné. Konstanta podobnosti délek Ml je při vlastním experimentálním modelování rovněž označována jako </a:t>
            </a:r>
            <a:r>
              <a:rPr lang="cs-CZ" b="1" i="1" dirty="0">
                <a:solidFill>
                  <a:schemeClr val="tx1"/>
                </a:solidFill>
              </a:rPr>
              <a:t>délkové měřítko </a:t>
            </a:r>
            <a:r>
              <a:rPr lang="cs-CZ" dirty="0">
                <a:solidFill>
                  <a:schemeClr val="tx1"/>
                </a:solidFill>
              </a:rPr>
              <a:t>(</a:t>
            </a:r>
            <a:r>
              <a:rPr lang="cs-CZ" dirty="0" err="1">
                <a:solidFill>
                  <a:schemeClr val="tx1"/>
                </a:solidFill>
              </a:rPr>
              <a:t>scale</a:t>
            </a:r>
            <a:r>
              <a:rPr lang="cs-CZ" dirty="0">
                <a:solidFill>
                  <a:schemeClr val="tx1"/>
                </a:solidFill>
              </a:rPr>
              <a:t> </a:t>
            </a:r>
            <a:r>
              <a:rPr lang="cs-CZ" dirty="0" err="1">
                <a:solidFill>
                  <a:schemeClr val="tx1"/>
                </a:solidFill>
              </a:rPr>
              <a:t>factor</a:t>
            </a:r>
            <a:r>
              <a:rPr lang="cs-CZ" dirty="0">
                <a:solidFill>
                  <a:schemeClr val="tx1"/>
                </a:solidFill>
              </a:rPr>
              <a:t>), tzn. měřítko, ve kterém je model fyzicky sestrojen vzhledem k dílu.</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pic>
        <p:nvPicPr>
          <p:cNvPr id="5" name="Obrázek 4">
            <a:extLst>
              <a:ext uri="{FF2B5EF4-FFF2-40B4-BE49-F238E27FC236}">
                <a16:creationId xmlns:a16="http://schemas.microsoft.com/office/drawing/2014/main" id="{D1C79D97-86DE-4CFF-82DE-DD87535E549B}"/>
              </a:ext>
            </a:extLst>
          </p:cNvPr>
          <p:cNvPicPr>
            <a:picLocks noChangeAspect="1"/>
          </p:cNvPicPr>
          <p:nvPr/>
        </p:nvPicPr>
        <p:blipFill>
          <a:blip r:embed="rId3"/>
          <a:stretch>
            <a:fillRect/>
          </a:stretch>
        </p:blipFill>
        <p:spPr>
          <a:xfrm>
            <a:off x="3292813" y="3048063"/>
            <a:ext cx="6215424" cy="2265546"/>
          </a:xfrm>
          <a:prstGeom prst="rect">
            <a:avLst/>
          </a:prstGeom>
        </p:spPr>
      </p:pic>
      <p:sp>
        <p:nvSpPr>
          <p:cNvPr id="8" name="TextovéPole 7">
            <a:extLst>
              <a:ext uri="{FF2B5EF4-FFF2-40B4-BE49-F238E27FC236}">
                <a16:creationId xmlns:a16="http://schemas.microsoft.com/office/drawing/2014/main" id="{86BD15AA-2B30-4857-B1DC-5960BCFA09EC}"/>
              </a:ext>
            </a:extLst>
          </p:cNvPr>
          <p:cNvSpPr txBox="1"/>
          <p:nvPr/>
        </p:nvSpPr>
        <p:spPr>
          <a:xfrm>
            <a:off x="3560618" y="5692137"/>
            <a:ext cx="5541818" cy="369332"/>
          </a:xfrm>
          <a:prstGeom prst="rect">
            <a:avLst/>
          </a:prstGeom>
          <a:noFill/>
        </p:spPr>
        <p:txBody>
          <a:bodyPr wrap="square" rtlCol="0">
            <a:spAutoFit/>
          </a:bodyPr>
          <a:lstStyle/>
          <a:p>
            <a:pPr algn="ctr"/>
            <a:r>
              <a:rPr lang="cs-CZ" i="1" dirty="0"/>
              <a:t>Příklad geometricky podobného plošného (a) systému</a:t>
            </a:r>
          </a:p>
        </p:txBody>
      </p:sp>
    </p:spTree>
    <p:extLst>
      <p:ext uri="{BB962C8B-B14F-4D97-AF65-F5344CB8AC3E}">
        <p14:creationId xmlns:p14="http://schemas.microsoft.com/office/powerpoint/2010/main" val="2244917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Podobnost dvou systémů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b="1" dirty="0">
                <a:solidFill>
                  <a:schemeClr val="tx1"/>
                </a:solidFill>
              </a:rPr>
              <a:t>Kinematická podobnost </a:t>
            </a:r>
            <a:r>
              <a:rPr lang="cs-CZ" dirty="0">
                <a:solidFill>
                  <a:schemeClr val="tx1"/>
                </a:solidFill>
              </a:rPr>
              <a:t>vyjadřuje </a:t>
            </a:r>
            <a:r>
              <a:rPr lang="cs-CZ" b="1" dirty="0">
                <a:solidFill>
                  <a:schemeClr val="tx1"/>
                </a:solidFill>
              </a:rPr>
              <a:t>podobnost pohybu, tj. podobnost rychlostních polí a polí zrychlení</a:t>
            </a:r>
            <a:r>
              <a:rPr lang="cs-CZ" dirty="0">
                <a:solidFill>
                  <a:schemeClr val="tx1"/>
                </a:solidFill>
              </a:rPr>
              <a:t>. Kinematická podobnost je v podstatě pozorována mezi dvěma systémy geometricky podobnými, ve kterých je poměr rychlostí (resp. poměr zrychlení) v navzájem odpovídajících místech modelu a díla stálý, přičemž směr rychlosti nebo zrychlení je totožný v obou systémech.</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
        <p:nvSpPr>
          <p:cNvPr id="8" name="TextovéPole 7">
            <a:extLst>
              <a:ext uri="{FF2B5EF4-FFF2-40B4-BE49-F238E27FC236}">
                <a16:creationId xmlns:a16="http://schemas.microsoft.com/office/drawing/2014/main" id="{86BD15AA-2B30-4857-B1DC-5960BCFA09EC}"/>
              </a:ext>
            </a:extLst>
          </p:cNvPr>
          <p:cNvSpPr txBox="1"/>
          <p:nvPr/>
        </p:nvSpPr>
        <p:spPr>
          <a:xfrm>
            <a:off x="3098041" y="5545928"/>
            <a:ext cx="6339840" cy="646331"/>
          </a:xfrm>
          <a:prstGeom prst="rect">
            <a:avLst/>
          </a:prstGeom>
          <a:noFill/>
        </p:spPr>
        <p:txBody>
          <a:bodyPr wrap="square" rtlCol="0">
            <a:spAutoFit/>
          </a:bodyPr>
          <a:lstStyle/>
          <a:p>
            <a:pPr algn="ctr"/>
            <a:r>
              <a:rPr lang="cs-CZ" i="1" dirty="0"/>
              <a:t>Kinematická podobnost rychlostních polí při laminárním a ustáleném proudění vazké tekutiny v potrubí různého průměru</a:t>
            </a:r>
          </a:p>
        </p:txBody>
      </p:sp>
      <p:pic>
        <p:nvPicPr>
          <p:cNvPr id="9" name="Obrázek 8">
            <a:extLst>
              <a:ext uri="{FF2B5EF4-FFF2-40B4-BE49-F238E27FC236}">
                <a16:creationId xmlns:a16="http://schemas.microsoft.com/office/drawing/2014/main" id="{C1D6F966-19C5-42CE-A7B4-3FD6FB9869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0618" y="3032269"/>
            <a:ext cx="5414687" cy="2433740"/>
          </a:xfrm>
          <a:prstGeom prst="rect">
            <a:avLst/>
          </a:prstGeom>
          <a:noFill/>
          <a:ln>
            <a:noFill/>
          </a:ln>
        </p:spPr>
      </p:pic>
    </p:spTree>
    <p:extLst>
      <p:ext uri="{BB962C8B-B14F-4D97-AF65-F5344CB8AC3E}">
        <p14:creationId xmlns:p14="http://schemas.microsoft.com/office/powerpoint/2010/main" val="765129876"/>
      </p:ext>
    </p:extLst>
  </p:cSld>
  <p:clrMapOvr>
    <a:masterClrMapping/>
  </p:clrMapOvr>
</p:sld>
</file>

<file path=ppt/theme/theme1.xml><?xml version="1.0" encoding="utf-8"?>
<a:theme xmlns:a="http://schemas.openxmlformats.org/drawingml/2006/main" name="Retrospektiva">
  <a:themeElements>
    <a:clrScheme name="Vlastní 7">
      <a:dk1>
        <a:srgbClr val="0C0C0C"/>
      </a:dk1>
      <a:lt1>
        <a:sysClr val="window" lastClr="FFFFFF"/>
      </a:lt1>
      <a:dk2>
        <a:srgbClr val="983033"/>
      </a:dk2>
      <a:lt2>
        <a:srgbClr val="CCDDEA"/>
      </a:lt2>
      <a:accent1>
        <a:srgbClr val="E48312"/>
      </a:accent1>
      <a:accent2>
        <a:srgbClr val="983033"/>
      </a:accent2>
      <a:accent3>
        <a:srgbClr val="865640"/>
      </a:accent3>
      <a:accent4>
        <a:srgbClr val="983033"/>
      </a:accent4>
      <a:accent5>
        <a:srgbClr val="C2BC80"/>
      </a:accent5>
      <a:accent6>
        <a:srgbClr val="983033"/>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5293B7189D2E345B6A5818BD11F69CE" ma:contentTypeVersion="13" ma:contentTypeDescription="Vytvoří nový dokument" ma:contentTypeScope="" ma:versionID="1ec421ab1a4498fe0d60433be41bd957">
  <xsd:schema xmlns:xsd="http://www.w3.org/2001/XMLSchema" xmlns:xs="http://www.w3.org/2001/XMLSchema" xmlns:p="http://schemas.microsoft.com/office/2006/metadata/properties" xmlns:ns3="92e8b739-1662-462e-84b7-6dd21149fd20" xmlns:ns4="fc1905a5-cf85-4e61-9a63-331118843f16" targetNamespace="http://schemas.microsoft.com/office/2006/metadata/properties" ma:root="true" ma:fieldsID="108e30d6dcd8e39fdde145644bc1f199" ns3:_="" ns4:_="">
    <xsd:import namespace="92e8b739-1662-462e-84b7-6dd21149fd20"/>
    <xsd:import namespace="fc1905a5-cf85-4e61-9a63-331118843f1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8b739-1662-462e-84b7-6dd21149f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905a5-cf85-4e61-9a63-331118843f16"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A3382E-40D3-48F0-B427-5E1FA1405C6F}">
  <ds:schemaRefs>
    <ds:schemaRef ds:uri="http://schemas.microsoft.com/sharepoint/v3/contenttype/forms"/>
  </ds:schemaRefs>
</ds:datastoreItem>
</file>

<file path=customXml/itemProps2.xml><?xml version="1.0" encoding="utf-8"?>
<ds:datastoreItem xmlns:ds="http://schemas.openxmlformats.org/officeDocument/2006/customXml" ds:itemID="{F2488681-B985-4C4A-82A8-610E8CCB933C}">
  <ds:schemaRefs>
    <ds:schemaRef ds:uri="92e8b739-1662-462e-84b7-6dd21149fd20"/>
    <ds:schemaRef ds:uri="http://purl.org/dc/term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fc1905a5-cf85-4e61-9a63-331118843f16"/>
    <ds:schemaRef ds:uri="http://purl.org/dc/dcmitype/"/>
  </ds:schemaRefs>
</ds:datastoreItem>
</file>

<file path=customXml/itemProps3.xml><?xml version="1.0" encoding="utf-8"?>
<ds:datastoreItem xmlns:ds="http://schemas.openxmlformats.org/officeDocument/2006/customXml" ds:itemID="{3E4B5E6B-4DFA-4D5F-AAD4-B95D71E7E4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8b739-1662-462e-84b7-6dd21149fd20"/>
    <ds:schemaRef ds:uri="fc1905a5-cf85-4e61-9a63-331118843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13264</TotalTime>
  <Words>3371</Words>
  <Application>Microsoft Office PowerPoint</Application>
  <PresentationFormat>Širokoúhlá obrazovka</PresentationFormat>
  <Paragraphs>253</Paragraphs>
  <Slides>34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34</vt:i4>
      </vt:variant>
    </vt:vector>
  </HeadingPairs>
  <TitlesOfParts>
    <vt:vector size="40" baseType="lpstr">
      <vt:lpstr>Calibri</vt:lpstr>
      <vt:lpstr>Calibri Light</vt:lpstr>
      <vt:lpstr>Cambria Math</vt:lpstr>
      <vt:lpstr>Times New Roman</vt:lpstr>
      <vt:lpstr>Wingdings</vt:lpstr>
      <vt:lpstr>Retrospektiva</vt:lpstr>
      <vt:lpstr>  Progresivní metody modelování</vt:lpstr>
      <vt:lpstr>Úvod do metod fyzikálního modelování proudění a jejich aplikace v technologiích výroby slitin kovů</vt:lpstr>
      <vt:lpstr>Úvod</vt:lpstr>
      <vt:lpstr>Úvod</vt:lpstr>
      <vt:lpstr>Schéma modelování procesů</vt:lpstr>
      <vt:lpstr>Podstata a základní principy fyzikálního modelování</vt:lpstr>
      <vt:lpstr>Podobnost dvou systémů</vt:lpstr>
      <vt:lpstr>Podobnost dvou systémů</vt:lpstr>
      <vt:lpstr>Podobnost dvou systémů</vt:lpstr>
      <vt:lpstr>Podobnost dvou systémů</vt:lpstr>
      <vt:lpstr>Podobnost dvou systémů</vt:lpstr>
      <vt:lpstr>Podobnost dvou systémů</vt:lpstr>
      <vt:lpstr>Podobnost dvou systémů</vt:lpstr>
      <vt:lpstr>Bezrozměrové parametry</vt:lpstr>
      <vt:lpstr>Slévárenské slitiny typu Al-Si (tzv. siluminy)</vt:lpstr>
      <vt:lpstr>Slévárenské slitiny typu Al-Cu (tzv. duraly)</vt:lpstr>
      <vt:lpstr>Slévárenské slitiny typu Al-Cu (tzv. hydronalium)</vt:lpstr>
      <vt:lpstr>Slévárenské slitiny hořčíku</vt:lpstr>
      <vt:lpstr>Slévárenské slitiny mědi</vt:lpstr>
      <vt:lpstr>Slévárenské slitiny zinku</vt:lpstr>
      <vt:lpstr>Výroba a metalurgické zpracování slitin neželezných kovů</vt:lpstr>
      <vt:lpstr>Výroba a metalurgické zpracování slitin neželezných kovů</vt:lpstr>
      <vt:lpstr>Výroba a metalurgické zpracování slitin neželezných kovů</vt:lpstr>
      <vt:lpstr>Výroba a metalurgické zpracování slitin neželezných kovů</vt:lpstr>
      <vt:lpstr>Úprava chemického složení taveniny </vt:lpstr>
      <vt:lpstr>Očkování</vt:lpstr>
      <vt:lpstr>Modifikace</vt:lpstr>
      <vt:lpstr>Rafinace taveniny</vt:lpstr>
      <vt:lpstr>Rafinace taveniny</vt:lpstr>
      <vt:lpstr>Odlévání slitin hliníku </vt:lpstr>
      <vt:lpstr>Modifikace</vt:lpstr>
      <vt:lpstr>Vysokotlaké lití</vt:lpstr>
      <vt:lpstr>Nízkotlaké lití</vt:lpstr>
      <vt:lpstr>Nízkotlaké lití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Nová Jana</dc:creator>
  <cp:lastModifiedBy>Ladislav Socha</cp:lastModifiedBy>
  <cp:revision>498</cp:revision>
  <dcterms:created xsi:type="dcterms:W3CDTF">2020-07-13T07:37:48Z</dcterms:created>
  <dcterms:modified xsi:type="dcterms:W3CDTF">2022-01-13T10:03:34Z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0x010100E5293B7189D2E345B6A5818BD11F69CE</vt:lpwstr>
  </property>
</Properties>
</file>